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8" r:id="rId2"/>
    <p:sldId id="257" r:id="rId3"/>
    <p:sldId id="258" r:id="rId4"/>
    <p:sldId id="293" r:id="rId5"/>
    <p:sldId id="260" r:id="rId6"/>
    <p:sldId id="261" r:id="rId7"/>
    <p:sldId id="262" r:id="rId8"/>
    <p:sldId id="263" r:id="rId9"/>
    <p:sldId id="265" r:id="rId10"/>
    <p:sldId id="266" r:id="rId11"/>
    <p:sldId id="267" r:id="rId12"/>
    <p:sldId id="268" r:id="rId13"/>
    <p:sldId id="269" r:id="rId14"/>
    <p:sldId id="270" r:id="rId15"/>
    <p:sldId id="272" r:id="rId16"/>
    <p:sldId id="273" r:id="rId17"/>
    <p:sldId id="298" r:id="rId18"/>
    <p:sldId id="297" r:id="rId19"/>
    <p:sldId id="274" r:id="rId20"/>
    <p:sldId id="275" r:id="rId21"/>
    <p:sldId id="276" r:id="rId22"/>
    <p:sldId id="277" r:id="rId23"/>
    <p:sldId id="278" r:id="rId24"/>
    <p:sldId id="294" r:id="rId25"/>
    <p:sldId id="295" r:id="rId26"/>
    <p:sldId id="281" r:id="rId27"/>
    <p:sldId id="282" r:id="rId28"/>
    <p:sldId id="283" r:id="rId29"/>
    <p:sldId id="290" r:id="rId30"/>
    <p:sldId id="292" r:id="rId31"/>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24" autoAdjust="0"/>
    <p:restoredTop sz="94660"/>
  </p:normalViewPr>
  <p:slideViewPr>
    <p:cSldViewPr snapToGrid="0">
      <p:cViewPr varScale="1">
        <p:scale>
          <a:sx n="107" d="100"/>
          <a:sy n="107" d="100"/>
        </p:scale>
        <p:origin x="9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CC0C08D-7C20-4077-B288-B85BA927A316}" type="datetimeFigureOut">
              <a:rPr lang="de-CH" smtClean="0"/>
              <a:t>19.08.2024</a:t>
            </a:fld>
            <a:endParaRPr lang="de-CH"/>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30B9947-9E05-4D52-95DC-7D1A19614829}" type="slidenum">
              <a:rPr lang="de-CH" smtClean="0"/>
              <a:t>‹#›</a:t>
            </a:fld>
            <a:endParaRPr lang="de-CH"/>
          </a:p>
        </p:txBody>
      </p:sp>
    </p:spTree>
    <p:extLst>
      <p:ext uri="{BB962C8B-B14F-4D97-AF65-F5344CB8AC3E}">
        <p14:creationId xmlns:p14="http://schemas.microsoft.com/office/powerpoint/2010/main" val="2488817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4393FBA-3360-4D77-81E5-D40F52D0BA69}" type="slidenum">
              <a:rPr lang="fr-FR" smtClean="0"/>
              <a:t>1</a:t>
            </a:fld>
            <a:endParaRPr lang="fr-FR"/>
          </a:p>
        </p:txBody>
      </p:sp>
    </p:spTree>
    <p:extLst>
      <p:ext uri="{BB962C8B-B14F-4D97-AF65-F5344CB8AC3E}">
        <p14:creationId xmlns:p14="http://schemas.microsoft.com/office/powerpoint/2010/main" val="19530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4393FBA-3360-4D77-81E5-D40F52D0BA69}" type="slidenum">
              <a:rPr lang="fr-FR" smtClean="0"/>
              <a:t>2</a:t>
            </a:fld>
            <a:endParaRPr lang="fr-FR"/>
          </a:p>
        </p:txBody>
      </p:sp>
    </p:spTree>
    <p:extLst>
      <p:ext uri="{BB962C8B-B14F-4D97-AF65-F5344CB8AC3E}">
        <p14:creationId xmlns:p14="http://schemas.microsoft.com/office/powerpoint/2010/main" val="47255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F2EAFF7-102B-4EC7-895D-737AEC7E7B5B}" type="slidenum">
              <a:rPr lang="fr-FR" smtClean="0"/>
              <a:t>6</a:t>
            </a:fld>
            <a:endParaRPr lang="fr-FR"/>
          </a:p>
        </p:txBody>
      </p:sp>
    </p:spTree>
    <p:extLst>
      <p:ext uri="{BB962C8B-B14F-4D97-AF65-F5344CB8AC3E}">
        <p14:creationId xmlns:p14="http://schemas.microsoft.com/office/powerpoint/2010/main" val="246958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81526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187637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e-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80800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AMME 4">
    <p:spTree>
      <p:nvGrpSpPr>
        <p:cNvPr id="1" name=""/>
        <p:cNvGrpSpPr/>
        <p:nvPr/>
      </p:nvGrpSpPr>
      <p:grpSpPr>
        <a:xfrm>
          <a:off x="0" y="0"/>
          <a:ext cx="0" cy="0"/>
          <a:chOff x="0" y="0"/>
          <a:chExt cx="0" cy="0"/>
        </a:xfrm>
      </p:grpSpPr>
      <p:sp>
        <p:nvSpPr>
          <p:cNvPr id="18" name="Espace réservé du texte 17"/>
          <p:cNvSpPr>
            <a:spLocks noGrp="1"/>
          </p:cNvSpPr>
          <p:nvPr>
            <p:ph type="body" sz="quarter" idx="14" hasCustomPrompt="1"/>
          </p:nvPr>
        </p:nvSpPr>
        <p:spPr>
          <a:xfrm>
            <a:off x="549044" y="2471998"/>
            <a:ext cx="2782070" cy="503237"/>
          </a:xfrm>
          <a:prstGeom prst="rect">
            <a:avLst/>
          </a:prstGeom>
          <a:solidFill>
            <a:schemeClr val="bg1">
              <a:lumMod val="95000"/>
            </a:schemeClr>
          </a:solidFill>
        </p:spPr>
        <p:txBody>
          <a:bodyPr anchor="ctr"/>
          <a:lstStyle>
            <a:lvl1pPr marL="0" indent="0" algn="ctr">
              <a:buNone/>
              <a:defRPr sz="1200" b="1" baseline="0">
                <a:latin typeface="Peugeot New" panose="02000000000000000000" pitchFamily="2" charset="0"/>
              </a:defRPr>
            </a:lvl1pPr>
          </a:lstStyle>
          <a:p>
            <a:pPr lvl="0"/>
            <a:r>
              <a:rPr lang="fr-FR"/>
              <a:t>A</a:t>
            </a:r>
          </a:p>
        </p:txBody>
      </p:sp>
      <p:sp>
        <p:nvSpPr>
          <p:cNvPr id="8" name="Espace réservé du texte 7"/>
          <p:cNvSpPr>
            <a:spLocks noGrp="1"/>
          </p:cNvSpPr>
          <p:nvPr>
            <p:ph type="body" sz="quarter" idx="10"/>
          </p:nvPr>
        </p:nvSpPr>
        <p:spPr>
          <a:xfrm>
            <a:off x="549044" y="3005204"/>
            <a:ext cx="2782070" cy="3656854"/>
          </a:xfrm>
          <a:prstGeom prst="rect">
            <a:avLst/>
          </a:prstGeom>
          <a:solidFill>
            <a:schemeClr val="bg1">
              <a:lumMod val="95000"/>
            </a:schemeClr>
          </a:solidFill>
        </p:spPr>
        <p:txBody>
          <a:bodyPr/>
          <a:lstStyle>
            <a:lvl1pPr marL="171450" indent="-171450" algn="l">
              <a:lnSpc>
                <a:spcPct val="100000"/>
              </a:lnSpc>
              <a:spcBef>
                <a:spcPts val="300"/>
              </a:spcBef>
              <a:buFont typeface="Arial" panose="020B0604020202020204" pitchFamily="34" charset="0"/>
              <a:buChar char="•"/>
              <a:defRPr sz="800">
                <a:latin typeface="Peugeot New" panose="02000000000000000000" pitchFamily="2" charset="0"/>
              </a:defRPr>
            </a:lvl1pPr>
            <a:lvl2pPr algn="l">
              <a:defRPr sz="800">
                <a:latin typeface="Peugeot New" panose="02000000000000000000" pitchFamily="2" charset="0"/>
              </a:defRPr>
            </a:lvl2pPr>
            <a:lvl3pPr algn="l">
              <a:defRPr sz="800">
                <a:latin typeface="Peugeot New" panose="02000000000000000000" pitchFamily="2" charset="0"/>
              </a:defRPr>
            </a:lvl3pPr>
            <a:lvl4pPr algn="l">
              <a:defRPr sz="800">
                <a:latin typeface="Peugeot New" panose="02000000000000000000" pitchFamily="2" charset="0"/>
              </a:defRPr>
            </a:lvl4pPr>
            <a:lvl5pPr algn="l">
              <a:defRPr sz="800">
                <a:latin typeface="Peugeot New" panose="02000000000000000000" pitchFamily="2" charset="0"/>
              </a:defRPr>
            </a:lvl5pPr>
          </a:lstStyle>
          <a:p>
            <a:pPr lvl="0"/>
            <a:endParaRPr lang="fr-FR"/>
          </a:p>
        </p:txBody>
      </p:sp>
      <p:sp>
        <p:nvSpPr>
          <p:cNvPr id="10" name="Espace réservé du texte 7"/>
          <p:cNvSpPr>
            <a:spLocks noGrp="1"/>
          </p:cNvSpPr>
          <p:nvPr>
            <p:ph type="body" sz="quarter" idx="11"/>
          </p:nvPr>
        </p:nvSpPr>
        <p:spPr>
          <a:xfrm>
            <a:off x="3450421"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11" name="Espace réservé du texte 7"/>
          <p:cNvSpPr>
            <a:spLocks noGrp="1"/>
          </p:cNvSpPr>
          <p:nvPr>
            <p:ph type="body" sz="quarter" idx="12"/>
          </p:nvPr>
        </p:nvSpPr>
        <p:spPr>
          <a:xfrm>
            <a:off x="6349164"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20" name="Espace réservé du texte 17"/>
          <p:cNvSpPr>
            <a:spLocks noGrp="1"/>
          </p:cNvSpPr>
          <p:nvPr>
            <p:ph type="body" sz="quarter" idx="16" hasCustomPrompt="1"/>
          </p:nvPr>
        </p:nvSpPr>
        <p:spPr>
          <a:xfrm>
            <a:off x="6349164" y="2471998"/>
            <a:ext cx="2784704"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C</a:t>
            </a:r>
          </a:p>
        </p:txBody>
      </p:sp>
      <p:sp>
        <p:nvSpPr>
          <p:cNvPr id="25" name="Espace réservé du texte 17"/>
          <p:cNvSpPr>
            <a:spLocks noGrp="1"/>
          </p:cNvSpPr>
          <p:nvPr>
            <p:ph type="body" sz="quarter" idx="18" hasCustomPrompt="1"/>
          </p:nvPr>
        </p:nvSpPr>
        <p:spPr>
          <a:xfrm>
            <a:off x="3450421" y="2471998"/>
            <a:ext cx="2782070" cy="503237"/>
          </a:xfrm>
          <a:prstGeom prst="rect">
            <a:avLst/>
          </a:prstGeom>
          <a:solidFill>
            <a:schemeClr val="bg1">
              <a:lumMod val="95000"/>
            </a:schemeClr>
          </a:solidFill>
        </p:spPr>
        <p:txBody>
          <a:bodyPr anchor="ctr"/>
          <a:lstStyle>
            <a:lvl1pPr marL="0" indent="0">
              <a:buNone/>
              <a:defRPr lang="fr-FR" sz="1200" b="1" baseline="0" dirty="0">
                <a:latin typeface="Peugeot New" panose="02000000000000000000" pitchFamily="2" charset="0"/>
              </a:defRPr>
            </a:lvl1pPr>
          </a:lstStyle>
          <a:p>
            <a:pPr marL="228600" lvl="0" indent="-228600" algn="ctr"/>
            <a:r>
              <a:rPr lang="fr-FR"/>
              <a:t>B</a:t>
            </a:r>
          </a:p>
        </p:txBody>
      </p:sp>
      <p:sp>
        <p:nvSpPr>
          <p:cNvPr id="29" name="Espace réservé du texte 28"/>
          <p:cNvSpPr>
            <a:spLocks noGrp="1"/>
          </p:cNvSpPr>
          <p:nvPr>
            <p:ph type="body" sz="quarter" idx="19" hasCustomPrompt="1"/>
          </p:nvPr>
        </p:nvSpPr>
        <p:spPr>
          <a:xfrm>
            <a:off x="3447787" y="2820317"/>
            <a:ext cx="2782069" cy="154918"/>
          </a:xfrm>
          <a:prstGeom prst="rect">
            <a:avLst/>
          </a:prstGeom>
        </p:spPr>
        <p:txBody>
          <a:bodyPr anchor="ctr"/>
          <a:lstStyle>
            <a:lvl1pPr marL="0" indent="0" algn="ctr">
              <a:buNone/>
              <a:defRPr lang="fr-FR" sz="800" kern="1200" baseline="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0" name="Espace réservé du texte 28"/>
          <p:cNvSpPr>
            <a:spLocks noGrp="1"/>
          </p:cNvSpPr>
          <p:nvPr>
            <p:ph type="body" sz="quarter" idx="20" hasCustomPrompt="1"/>
          </p:nvPr>
        </p:nvSpPr>
        <p:spPr>
          <a:xfrm>
            <a:off x="6346529" y="2820317"/>
            <a:ext cx="2784705" cy="154918"/>
          </a:xfrm>
          <a:prstGeom prst="rect">
            <a:avLst/>
          </a:prstGeom>
        </p:spPr>
        <p:txBody>
          <a:bodyPr anchor="ctr"/>
          <a:lstStyle>
            <a:lvl1pPr marL="0" indent="0" algn="ctr">
              <a:buNone/>
              <a:defRPr lang="fr-FR" sz="800" kern="120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4" name="Espace réservé pour une image  33"/>
          <p:cNvSpPr>
            <a:spLocks noGrp="1"/>
          </p:cNvSpPr>
          <p:nvPr>
            <p:ph type="pic" sz="quarter" idx="22"/>
          </p:nvPr>
        </p:nvSpPr>
        <p:spPr>
          <a:xfrm>
            <a:off x="549044" y="846669"/>
            <a:ext cx="2782070" cy="1592263"/>
          </a:xfrm>
          <a:prstGeom prst="rect">
            <a:avLst/>
          </a:prstGeom>
        </p:spPr>
        <p:txBody>
          <a:bodyPr/>
          <a:lstStyle/>
          <a:p>
            <a:endParaRPr lang="fr-FR"/>
          </a:p>
        </p:txBody>
      </p:sp>
      <p:sp>
        <p:nvSpPr>
          <p:cNvPr id="35" name="Espace réservé pour une image  33"/>
          <p:cNvSpPr>
            <a:spLocks noGrp="1"/>
          </p:cNvSpPr>
          <p:nvPr>
            <p:ph type="pic" sz="quarter" idx="23"/>
          </p:nvPr>
        </p:nvSpPr>
        <p:spPr>
          <a:xfrm>
            <a:off x="3450421" y="846669"/>
            <a:ext cx="2782070" cy="1592263"/>
          </a:xfrm>
          <a:prstGeom prst="rect">
            <a:avLst/>
          </a:prstGeom>
        </p:spPr>
        <p:txBody>
          <a:bodyPr/>
          <a:lstStyle/>
          <a:p>
            <a:endParaRPr lang="fr-FR"/>
          </a:p>
        </p:txBody>
      </p:sp>
      <p:sp>
        <p:nvSpPr>
          <p:cNvPr id="36" name="Espace réservé pour une image  33"/>
          <p:cNvSpPr>
            <a:spLocks noGrp="1"/>
          </p:cNvSpPr>
          <p:nvPr>
            <p:ph type="pic" sz="quarter" idx="24"/>
          </p:nvPr>
        </p:nvSpPr>
        <p:spPr>
          <a:xfrm>
            <a:off x="6349164" y="846669"/>
            <a:ext cx="2782070" cy="1592263"/>
          </a:xfrm>
          <a:prstGeom prst="rect">
            <a:avLst/>
          </a:prstGeom>
        </p:spPr>
        <p:txBody>
          <a:bodyPr/>
          <a:lstStyle/>
          <a:p>
            <a:endParaRPr lang="fr-FR"/>
          </a:p>
        </p:txBody>
      </p:sp>
    </p:spTree>
    <p:extLst>
      <p:ext uri="{BB962C8B-B14F-4D97-AF65-F5344CB8AC3E}">
        <p14:creationId xmlns:p14="http://schemas.microsoft.com/office/powerpoint/2010/main" val="3180354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t Text Page WBG">
    <p:spTree>
      <p:nvGrpSpPr>
        <p:cNvPr id="1" name=""/>
        <p:cNvGrpSpPr/>
        <p:nvPr/>
      </p:nvGrpSpPr>
      <p:grpSpPr>
        <a:xfrm>
          <a:off x="0" y="0"/>
          <a:ext cx="0" cy="0"/>
          <a:chOff x="0" y="0"/>
          <a:chExt cx="0" cy="0"/>
        </a:xfrm>
      </p:grpSpPr>
      <p:sp>
        <p:nvSpPr>
          <p:cNvPr id="20" name="Espace réservé du texte 2"/>
          <p:cNvSpPr>
            <a:spLocks noGrp="1"/>
          </p:cNvSpPr>
          <p:nvPr>
            <p:ph type="body" sz="quarter" idx="12" hasCustomPrompt="1"/>
          </p:nvPr>
        </p:nvSpPr>
        <p:spPr>
          <a:xfrm>
            <a:off x="3035301" y="1916113"/>
            <a:ext cx="6121400" cy="673588"/>
          </a:xfrm>
        </p:spPr>
        <p:txBody>
          <a:bodyPr anchor="b">
            <a:normAutofit/>
          </a:bodyPr>
          <a:lstStyle>
            <a:lvl1pPr marL="0" indent="0" algn="l">
              <a:lnSpc>
                <a:spcPct val="100000"/>
              </a:lnSpc>
              <a:buNone/>
              <a:defRPr sz="1200" b="1">
                <a:latin typeface="Peugeot New" panose="02000000000000000000" pitchFamily="50" charset="0"/>
              </a:defRPr>
            </a:lvl1pPr>
          </a:lstStyle>
          <a:p>
            <a:pPr lvl="0"/>
            <a:r>
              <a:rPr lang="fr-FR"/>
              <a:t>PARAGRAPH’S TITLE</a:t>
            </a:r>
          </a:p>
        </p:txBody>
      </p:sp>
      <p:sp>
        <p:nvSpPr>
          <p:cNvPr id="21" name="Espace réservé du texte 2"/>
          <p:cNvSpPr>
            <a:spLocks noGrp="1"/>
          </p:cNvSpPr>
          <p:nvPr>
            <p:ph type="body" sz="quarter" idx="17" hasCustomPrompt="1"/>
          </p:nvPr>
        </p:nvSpPr>
        <p:spPr>
          <a:xfrm>
            <a:off x="3035301" y="2706303"/>
            <a:ext cx="6121400" cy="2235586"/>
          </a:xfrm>
        </p:spPr>
        <p:txBody>
          <a:bodyPr anchor="t">
            <a:normAutofit/>
          </a:bodyPr>
          <a:lstStyle>
            <a:lvl1pPr marL="0" indent="0" algn="just">
              <a:lnSpc>
                <a:spcPct val="100000"/>
              </a:lnSpc>
              <a:buNone/>
              <a:defRPr sz="800" b="0">
                <a:latin typeface="Peugeot New Light" panose="02000000000000000000" pitchFamily="50" charset="0"/>
              </a:defRPr>
            </a:lvl1pPr>
          </a:lstStyle>
          <a:p>
            <a:pPr lvl="0"/>
            <a:r>
              <a:rPr lang="fr-FR"/>
              <a:t>Enter </a:t>
            </a:r>
            <a:r>
              <a:rPr lang="fr-FR" err="1"/>
              <a:t>your</a:t>
            </a:r>
            <a:r>
              <a:rPr lang="fr-FR"/>
              <a:t> </a:t>
            </a:r>
            <a:r>
              <a:rPr lang="fr-FR" err="1"/>
              <a:t>text</a:t>
            </a:r>
            <a:r>
              <a:rPr lang="fr-FR"/>
              <a:t> </a:t>
            </a:r>
            <a:r>
              <a:rPr lang="fr-FR" err="1"/>
              <a:t>here</a:t>
            </a:r>
            <a:endParaRPr lang="fr-FR"/>
          </a:p>
        </p:txBody>
      </p:sp>
      <p:sp>
        <p:nvSpPr>
          <p:cNvPr id="22" name="Espace réservé du numéro de diapositive 5"/>
          <p:cNvSpPr>
            <a:spLocks noGrp="1"/>
          </p:cNvSpPr>
          <p:nvPr>
            <p:ph type="sldNum" sz="quarter" idx="4"/>
          </p:nvPr>
        </p:nvSpPr>
        <p:spPr>
          <a:xfrm>
            <a:off x="10658884" y="6356350"/>
            <a:ext cx="1152525" cy="365125"/>
          </a:xfrm>
          <a:prstGeom prst="rect">
            <a:avLst/>
          </a:prstGeom>
        </p:spPr>
        <p:txBody>
          <a:bodyPr vert="horz" lIns="91440" tIns="45720" rIns="91440" bIns="45720" rtlCol="0" anchor="ctr"/>
          <a:lstStyle>
            <a:lvl1pPr algn="r">
              <a:defRPr sz="600">
                <a:solidFill>
                  <a:schemeClr val="tx1"/>
                </a:solidFill>
                <a:latin typeface="Peugeot New Light" panose="02000000000000000000" pitchFamily="50" charset="0"/>
              </a:defRPr>
            </a:lvl1pPr>
          </a:lstStyle>
          <a:p>
            <a:fld id="{046E6E92-EC98-4944-A9A4-F413419E6192}" type="slidenum">
              <a:rPr lang="fr-FR" smtClean="0"/>
              <a:pPr/>
              <a:t>‹#›</a:t>
            </a:fld>
            <a:endParaRPr lang="fr-FR"/>
          </a:p>
        </p:txBody>
      </p:sp>
      <p:sp>
        <p:nvSpPr>
          <p:cNvPr id="12" name="Espace réservé du texte 15">
            <a:extLst>
              <a:ext uri="{FF2B5EF4-FFF2-40B4-BE49-F238E27FC236}">
                <a16:creationId xmlns:a16="http://schemas.microsoft.com/office/drawing/2014/main" id="{C28CEF0F-CDE7-5D1F-B5CB-F72A0F972A59}"/>
              </a:ext>
            </a:extLst>
          </p:cNvPr>
          <p:cNvSpPr>
            <a:spLocks noGrp="1"/>
          </p:cNvSpPr>
          <p:nvPr>
            <p:ph type="body" sz="quarter" idx="18" hasCustomPrompt="1"/>
          </p:nvPr>
        </p:nvSpPr>
        <p:spPr>
          <a:xfrm>
            <a:off x="371475" y="230114"/>
            <a:ext cx="5724525" cy="405727"/>
          </a:xfrm>
        </p:spPr>
        <p:txBody>
          <a:bodyPr>
            <a:normAutofit/>
          </a:bodyPr>
          <a:lstStyle>
            <a:lvl1pPr marL="0" indent="0">
              <a:buNone/>
              <a:defRPr sz="800" b="0"/>
            </a:lvl1pPr>
          </a:lstStyle>
          <a:p>
            <a:pPr lvl="0"/>
            <a:r>
              <a:rPr lang="fr-FR"/>
              <a:t>Document or </a:t>
            </a:r>
            <a:r>
              <a:rPr lang="fr-FR" err="1"/>
              <a:t>chapter’s</a:t>
            </a:r>
            <a:r>
              <a:rPr lang="fr-FR"/>
              <a:t> </a:t>
            </a:r>
            <a:r>
              <a:rPr lang="fr-FR" err="1"/>
              <a:t>title</a:t>
            </a:r>
            <a:endParaRPr lang="fr-FR"/>
          </a:p>
        </p:txBody>
      </p:sp>
    </p:spTree>
    <p:extLst>
      <p:ext uri="{BB962C8B-B14F-4D97-AF65-F5344CB8AC3E}">
        <p14:creationId xmlns:p14="http://schemas.microsoft.com/office/powerpoint/2010/main" val="3917550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1207">
          <p15:clr>
            <a:srgbClr val="FBAE40"/>
          </p15:clr>
        </p15:guide>
        <p15:guide id="14" orient="horz" pos="311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TARIFS">
    <p:spTree>
      <p:nvGrpSpPr>
        <p:cNvPr id="1" name=""/>
        <p:cNvGrpSpPr/>
        <p:nvPr/>
      </p:nvGrpSpPr>
      <p:grpSpPr>
        <a:xfrm>
          <a:off x="0" y="0"/>
          <a:ext cx="0" cy="0"/>
          <a:chOff x="0" y="0"/>
          <a:chExt cx="0" cy="0"/>
        </a:xfrm>
      </p:grpSpPr>
      <p:sp>
        <p:nvSpPr>
          <p:cNvPr id="4" name="Rectangle 3"/>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8612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mpty White">
    <p:bg>
      <p:bgRef idx="1001">
        <a:schemeClr val="bg2"/>
      </p:bgRef>
    </p:bg>
    <p:spTree>
      <p:nvGrpSpPr>
        <p:cNvPr id="1" name=""/>
        <p:cNvGrpSpPr/>
        <p:nvPr/>
      </p:nvGrpSpPr>
      <p:grpSpPr>
        <a:xfrm>
          <a:off x="0" y="0"/>
          <a:ext cx="0" cy="0"/>
          <a:chOff x="0" y="0"/>
          <a:chExt cx="0" cy="0"/>
        </a:xfrm>
      </p:grpSpPr>
      <p:sp>
        <p:nvSpPr>
          <p:cNvPr id="8" name="Espace réservé du texte 15"/>
          <p:cNvSpPr>
            <a:spLocks noGrp="1"/>
          </p:cNvSpPr>
          <p:nvPr>
            <p:ph type="body" sz="quarter" idx="14" hasCustomPrompt="1"/>
          </p:nvPr>
        </p:nvSpPr>
        <p:spPr>
          <a:xfrm>
            <a:off x="371476" y="230114"/>
            <a:ext cx="3177123" cy="405727"/>
          </a:xfrm>
        </p:spPr>
        <p:txBody>
          <a:bodyPr>
            <a:normAutofit/>
          </a:bodyPr>
          <a:lstStyle>
            <a:lvl1pPr marL="0" indent="0">
              <a:buNone/>
              <a:defRPr sz="800" b="0">
                <a:solidFill>
                  <a:schemeClr val="accent1"/>
                </a:solidFill>
              </a:defRPr>
            </a:lvl1pPr>
          </a:lstStyle>
          <a:p>
            <a:pPr lvl="0"/>
            <a:r>
              <a:rPr lang="fr-FR"/>
              <a:t>Document or </a:t>
            </a:r>
            <a:r>
              <a:rPr lang="fr-FR" err="1"/>
              <a:t>chapter’s</a:t>
            </a:r>
            <a:r>
              <a:rPr lang="fr-FR"/>
              <a:t> </a:t>
            </a:r>
            <a:r>
              <a:rPr lang="fr-FR" err="1"/>
              <a:t>title</a:t>
            </a:r>
            <a:endParaRPr lang="fr-FR"/>
          </a:p>
        </p:txBody>
      </p:sp>
    </p:spTree>
    <p:extLst>
      <p:ext uri="{BB962C8B-B14F-4D97-AF65-F5344CB8AC3E}">
        <p14:creationId xmlns:p14="http://schemas.microsoft.com/office/powerpoint/2010/main" val="34684664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341">
          <p15:clr>
            <a:srgbClr val="FBAE40"/>
          </p15:clr>
        </p15:guide>
        <p15:guide id="16" pos="43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JANTES 6 IMAGES">
    <p:bg>
      <p:bgRef idx="1001">
        <a:schemeClr val="bg1"/>
      </p:bgRef>
    </p:bg>
    <p:spTree>
      <p:nvGrpSpPr>
        <p:cNvPr id="1" name=""/>
        <p:cNvGrpSpPr/>
        <p:nvPr/>
      </p:nvGrpSpPr>
      <p:grpSpPr>
        <a:xfrm>
          <a:off x="0" y="0"/>
          <a:ext cx="0" cy="0"/>
          <a:chOff x="0" y="0"/>
          <a:chExt cx="0" cy="0"/>
        </a:xfrm>
      </p:grpSpPr>
      <p:sp>
        <p:nvSpPr>
          <p:cNvPr id="77" name="Espace réservé du texte 4"/>
          <p:cNvSpPr>
            <a:spLocks noGrp="1"/>
          </p:cNvSpPr>
          <p:nvPr userDrawn="1">
            <p:ph type="body" sz="quarter" idx="18" hasCustomPrompt="1"/>
          </p:nvPr>
        </p:nvSpPr>
        <p:spPr>
          <a:xfrm>
            <a:off x="2010077" y="2914683"/>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78" name="Espace réservé du texte 4"/>
          <p:cNvSpPr>
            <a:spLocks noGrp="1"/>
          </p:cNvSpPr>
          <p:nvPr userDrawn="1">
            <p:ph type="body" sz="quarter" idx="19" hasCustomPrompt="1"/>
          </p:nvPr>
        </p:nvSpPr>
        <p:spPr>
          <a:xfrm>
            <a:off x="2016829" y="3247825"/>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79" name="Espace réservé du texte 4"/>
          <p:cNvSpPr>
            <a:spLocks noGrp="1"/>
          </p:cNvSpPr>
          <p:nvPr userDrawn="1">
            <p:ph type="body" sz="quarter" idx="20" hasCustomPrompt="1"/>
          </p:nvPr>
        </p:nvSpPr>
        <p:spPr>
          <a:xfrm>
            <a:off x="4992037" y="2914683"/>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0" name="Espace réservé du texte 4"/>
          <p:cNvSpPr>
            <a:spLocks noGrp="1"/>
          </p:cNvSpPr>
          <p:nvPr userDrawn="1">
            <p:ph type="body" sz="quarter" idx="21" hasCustomPrompt="1"/>
          </p:nvPr>
        </p:nvSpPr>
        <p:spPr>
          <a:xfrm>
            <a:off x="4998789" y="3247825"/>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1" name="Espace réservé du texte 4"/>
          <p:cNvSpPr>
            <a:spLocks noGrp="1"/>
          </p:cNvSpPr>
          <p:nvPr userDrawn="1">
            <p:ph type="body" sz="quarter" idx="22" hasCustomPrompt="1"/>
          </p:nvPr>
        </p:nvSpPr>
        <p:spPr>
          <a:xfrm>
            <a:off x="7976692" y="2914683"/>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2" name="Espace réservé du texte 4"/>
          <p:cNvSpPr>
            <a:spLocks noGrp="1"/>
          </p:cNvSpPr>
          <p:nvPr userDrawn="1">
            <p:ph type="body" sz="quarter" idx="23" hasCustomPrompt="1"/>
          </p:nvPr>
        </p:nvSpPr>
        <p:spPr>
          <a:xfrm>
            <a:off x="7983444" y="3247825"/>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3" name="Espace réservé du texte 4"/>
          <p:cNvSpPr>
            <a:spLocks noGrp="1"/>
          </p:cNvSpPr>
          <p:nvPr userDrawn="1">
            <p:ph type="body" sz="quarter" idx="28" hasCustomPrompt="1"/>
          </p:nvPr>
        </p:nvSpPr>
        <p:spPr>
          <a:xfrm>
            <a:off x="7976692" y="6079817"/>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4" name="Espace réservé du texte 4"/>
          <p:cNvSpPr>
            <a:spLocks noGrp="1"/>
          </p:cNvSpPr>
          <p:nvPr userDrawn="1">
            <p:ph type="body" sz="quarter" idx="29" hasCustomPrompt="1"/>
          </p:nvPr>
        </p:nvSpPr>
        <p:spPr>
          <a:xfrm>
            <a:off x="7983444" y="6412959"/>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5" name="Espace réservé du texte 4"/>
          <p:cNvSpPr>
            <a:spLocks noGrp="1"/>
          </p:cNvSpPr>
          <p:nvPr userDrawn="1">
            <p:ph type="body" sz="quarter" idx="30" hasCustomPrompt="1"/>
          </p:nvPr>
        </p:nvSpPr>
        <p:spPr>
          <a:xfrm>
            <a:off x="4992037" y="6091976"/>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6" name="Espace réservé du texte 4"/>
          <p:cNvSpPr>
            <a:spLocks noGrp="1"/>
          </p:cNvSpPr>
          <p:nvPr userDrawn="1">
            <p:ph type="body" sz="quarter" idx="31" hasCustomPrompt="1"/>
          </p:nvPr>
        </p:nvSpPr>
        <p:spPr>
          <a:xfrm>
            <a:off x="4998789" y="6425118"/>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7" name="Espace réservé du texte 4"/>
          <p:cNvSpPr>
            <a:spLocks noGrp="1"/>
          </p:cNvSpPr>
          <p:nvPr userDrawn="1">
            <p:ph type="body" sz="quarter" idx="32" hasCustomPrompt="1"/>
          </p:nvPr>
        </p:nvSpPr>
        <p:spPr>
          <a:xfrm>
            <a:off x="2010077" y="6079817"/>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8" name="Espace réservé du texte 4"/>
          <p:cNvSpPr>
            <a:spLocks noGrp="1"/>
          </p:cNvSpPr>
          <p:nvPr userDrawn="1">
            <p:ph type="body" sz="quarter" idx="33" hasCustomPrompt="1"/>
          </p:nvPr>
        </p:nvSpPr>
        <p:spPr>
          <a:xfrm>
            <a:off x="2016829" y="6412959"/>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26" name="Espace réservé pour une image  5"/>
          <p:cNvSpPr>
            <a:spLocks noGrp="1"/>
          </p:cNvSpPr>
          <p:nvPr>
            <p:ph type="pic" sz="quarter" idx="35"/>
          </p:nvPr>
        </p:nvSpPr>
        <p:spPr>
          <a:xfrm>
            <a:off x="5059790" y="706995"/>
            <a:ext cx="2069726" cy="2066192"/>
          </a:xfrm>
          <a:prstGeom prst="rect">
            <a:avLst/>
          </a:prstGeom>
        </p:spPr>
        <p:txBody>
          <a:bodyPr/>
          <a:lstStyle/>
          <a:p>
            <a:endParaRPr lang="fr-FR"/>
          </a:p>
        </p:txBody>
      </p:sp>
      <p:sp>
        <p:nvSpPr>
          <p:cNvPr id="27" name="Espace réservé pour une image  5"/>
          <p:cNvSpPr>
            <a:spLocks noGrp="1"/>
          </p:cNvSpPr>
          <p:nvPr>
            <p:ph type="pic" sz="quarter" idx="36"/>
          </p:nvPr>
        </p:nvSpPr>
        <p:spPr>
          <a:xfrm>
            <a:off x="8044445" y="706995"/>
            <a:ext cx="2069726" cy="2066192"/>
          </a:xfrm>
          <a:prstGeom prst="rect">
            <a:avLst/>
          </a:prstGeom>
        </p:spPr>
        <p:txBody>
          <a:bodyPr/>
          <a:lstStyle/>
          <a:p>
            <a:endParaRPr lang="fr-FR"/>
          </a:p>
        </p:txBody>
      </p:sp>
      <p:sp>
        <p:nvSpPr>
          <p:cNvPr id="29" name="Espace réservé pour une image  5"/>
          <p:cNvSpPr>
            <a:spLocks noGrp="1"/>
          </p:cNvSpPr>
          <p:nvPr>
            <p:ph type="pic" sz="quarter" idx="38"/>
          </p:nvPr>
        </p:nvSpPr>
        <p:spPr>
          <a:xfrm>
            <a:off x="5059790" y="3877408"/>
            <a:ext cx="2069726" cy="2066192"/>
          </a:xfrm>
          <a:prstGeom prst="rect">
            <a:avLst/>
          </a:prstGeom>
        </p:spPr>
        <p:txBody>
          <a:bodyPr/>
          <a:lstStyle/>
          <a:p>
            <a:endParaRPr lang="fr-FR"/>
          </a:p>
        </p:txBody>
      </p:sp>
      <p:sp>
        <p:nvSpPr>
          <p:cNvPr id="30" name="Espace réservé pour une image  5"/>
          <p:cNvSpPr>
            <a:spLocks noGrp="1"/>
          </p:cNvSpPr>
          <p:nvPr>
            <p:ph type="pic" sz="quarter" idx="39"/>
          </p:nvPr>
        </p:nvSpPr>
        <p:spPr>
          <a:xfrm>
            <a:off x="8044445" y="3877408"/>
            <a:ext cx="2069726" cy="2066192"/>
          </a:xfrm>
          <a:prstGeom prst="rect">
            <a:avLst/>
          </a:prstGeom>
        </p:spPr>
        <p:txBody>
          <a:bodyPr/>
          <a:lstStyle/>
          <a:p>
            <a:endParaRPr lang="fr-FR"/>
          </a:p>
        </p:txBody>
      </p:sp>
      <p:sp>
        <p:nvSpPr>
          <p:cNvPr id="31" name="Espace réservé pour une image  5"/>
          <p:cNvSpPr>
            <a:spLocks noGrp="1"/>
          </p:cNvSpPr>
          <p:nvPr>
            <p:ph type="pic" sz="quarter" idx="34"/>
          </p:nvPr>
        </p:nvSpPr>
        <p:spPr>
          <a:xfrm>
            <a:off x="2077830" y="706995"/>
            <a:ext cx="2069726" cy="2066192"/>
          </a:xfrm>
          <a:prstGeom prst="rect">
            <a:avLst/>
          </a:prstGeom>
        </p:spPr>
        <p:txBody>
          <a:bodyPr/>
          <a:lstStyle/>
          <a:p>
            <a:endParaRPr lang="fr-FR"/>
          </a:p>
        </p:txBody>
      </p:sp>
      <p:sp>
        <p:nvSpPr>
          <p:cNvPr id="32" name="Espace réservé pour une image  5"/>
          <p:cNvSpPr>
            <a:spLocks noGrp="1"/>
          </p:cNvSpPr>
          <p:nvPr>
            <p:ph type="pic" sz="quarter" idx="37"/>
          </p:nvPr>
        </p:nvSpPr>
        <p:spPr>
          <a:xfrm>
            <a:off x="2077830" y="3877408"/>
            <a:ext cx="2069726" cy="2066192"/>
          </a:xfrm>
          <a:prstGeom prst="rect">
            <a:avLst/>
          </a:prstGeom>
        </p:spPr>
        <p:txBody>
          <a:bodyPr/>
          <a:lstStyle/>
          <a:p>
            <a:endParaRPr lang="fr-FR"/>
          </a:p>
        </p:txBody>
      </p:sp>
    </p:spTree>
    <p:extLst>
      <p:ext uri="{BB962C8B-B14F-4D97-AF65-F5344CB8AC3E}">
        <p14:creationId xmlns:p14="http://schemas.microsoft.com/office/powerpoint/2010/main" val="22418251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588">
          <p15:clr>
            <a:srgbClr val="FBAE40"/>
          </p15:clr>
        </p15:guide>
        <p15:guide id="3" pos="2411">
          <p15:clr>
            <a:srgbClr val="FBAE40"/>
          </p15:clr>
        </p15:guide>
        <p15:guide id="4" pos="2230">
          <p15:clr>
            <a:srgbClr val="FBAE40"/>
          </p15:clr>
        </p15:guide>
        <p15:guide id="5" pos="1232">
          <p15:clr>
            <a:srgbClr val="FBAE40"/>
          </p15:clr>
        </p15:guide>
        <p15:guide id="6" pos="234">
          <p15:clr>
            <a:srgbClr val="FBAE40"/>
          </p15:clr>
        </p15:guide>
        <p15:guide id="8" pos="7446">
          <p15:clr>
            <a:srgbClr val="FBAE40"/>
          </p15:clr>
        </p15:guide>
        <p15:guide id="9" pos="6947">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591">
          <p15:clr>
            <a:srgbClr val="FBAE40"/>
          </p15:clr>
        </p15:guide>
        <p15:guide id="16" pos="4770">
          <p15:clr>
            <a:srgbClr val="FBAE40"/>
          </p15:clr>
        </p15:guide>
        <p15:guide id="17" pos="719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INTES 3X3">
    <p:spTree>
      <p:nvGrpSpPr>
        <p:cNvPr id="1" name=""/>
        <p:cNvGrpSpPr/>
        <p:nvPr/>
      </p:nvGrpSpPr>
      <p:grpSpPr>
        <a:xfrm>
          <a:off x="0" y="0"/>
          <a:ext cx="0" cy="0"/>
          <a:chOff x="0" y="0"/>
          <a:chExt cx="0" cy="0"/>
        </a:xfrm>
      </p:grpSpPr>
      <p:sp>
        <p:nvSpPr>
          <p:cNvPr id="7" name="Espace réservé pour une image  5"/>
          <p:cNvSpPr>
            <a:spLocks noGrp="1"/>
          </p:cNvSpPr>
          <p:nvPr>
            <p:ph type="pic" sz="quarter" idx="14"/>
          </p:nvPr>
        </p:nvSpPr>
        <p:spPr>
          <a:xfrm>
            <a:off x="1986041" y="990600"/>
            <a:ext cx="2362200" cy="1308100"/>
          </a:xfrm>
          <a:prstGeom prst="rect">
            <a:avLst/>
          </a:prstGeom>
        </p:spPr>
        <p:txBody>
          <a:bodyPr/>
          <a:lstStyle/>
          <a:p>
            <a:endParaRPr lang="fr-FR"/>
          </a:p>
        </p:txBody>
      </p:sp>
      <p:sp>
        <p:nvSpPr>
          <p:cNvPr id="8" name="Espace réservé pour une image  5"/>
          <p:cNvSpPr>
            <a:spLocks noGrp="1"/>
          </p:cNvSpPr>
          <p:nvPr>
            <p:ph type="pic" sz="quarter" idx="15"/>
          </p:nvPr>
        </p:nvSpPr>
        <p:spPr>
          <a:xfrm>
            <a:off x="4889050" y="990600"/>
            <a:ext cx="2362200" cy="1308100"/>
          </a:xfrm>
          <a:prstGeom prst="rect">
            <a:avLst/>
          </a:prstGeom>
        </p:spPr>
        <p:txBody>
          <a:bodyPr/>
          <a:lstStyle/>
          <a:p>
            <a:endParaRPr lang="fr-FR"/>
          </a:p>
        </p:txBody>
      </p:sp>
      <p:sp>
        <p:nvSpPr>
          <p:cNvPr id="9" name="Espace réservé pour une image  5"/>
          <p:cNvSpPr>
            <a:spLocks noGrp="1"/>
          </p:cNvSpPr>
          <p:nvPr>
            <p:ph type="pic" sz="quarter" idx="16"/>
          </p:nvPr>
        </p:nvSpPr>
        <p:spPr>
          <a:xfrm>
            <a:off x="1986041" y="2961944"/>
            <a:ext cx="2362200" cy="1308100"/>
          </a:xfrm>
          <a:prstGeom prst="rect">
            <a:avLst/>
          </a:prstGeom>
        </p:spPr>
        <p:txBody>
          <a:bodyPr/>
          <a:lstStyle/>
          <a:p>
            <a:endParaRPr lang="fr-FR"/>
          </a:p>
        </p:txBody>
      </p:sp>
      <p:sp>
        <p:nvSpPr>
          <p:cNvPr id="10" name="Espace réservé pour une image  5"/>
          <p:cNvSpPr>
            <a:spLocks noGrp="1"/>
          </p:cNvSpPr>
          <p:nvPr>
            <p:ph type="pic" sz="quarter" idx="17"/>
          </p:nvPr>
        </p:nvSpPr>
        <p:spPr>
          <a:xfrm>
            <a:off x="4889050" y="2961944"/>
            <a:ext cx="2362200" cy="1308100"/>
          </a:xfrm>
          <a:prstGeom prst="rect">
            <a:avLst/>
          </a:prstGeom>
        </p:spPr>
        <p:txBody>
          <a:bodyPr/>
          <a:lstStyle/>
          <a:p>
            <a:endParaRPr lang="fr-FR"/>
          </a:p>
        </p:txBody>
      </p:sp>
      <p:sp>
        <p:nvSpPr>
          <p:cNvPr id="11" name="Espace réservé pour une image  5"/>
          <p:cNvSpPr>
            <a:spLocks noGrp="1"/>
          </p:cNvSpPr>
          <p:nvPr>
            <p:ph type="pic" sz="quarter" idx="18"/>
          </p:nvPr>
        </p:nvSpPr>
        <p:spPr>
          <a:xfrm>
            <a:off x="7795233" y="990600"/>
            <a:ext cx="2362200" cy="1308100"/>
          </a:xfrm>
          <a:prstGeom prst="rect">
            <a:avLst/>
          </a:prstGeom>
        </p:spPr>
        <p:txBody>
          <a:bodyPr/>
          <a:lstStyle/>
          <a:p>
            <a:endParaRPr lang="fr-FR"/>
          </a:p>
        </p:txBody>
      </p:sp>
      <p:sp>
        <p:nvSpPr>
          <p:cNvPr id="12" name="Espace réservé pour une image  5"/>
          <p:cNvSpPr>
            <a:spLocks noGrp="1"/>
          </p:cNvSpPr>
          <p:nvPr>
            <p:ph type="pic" sz="quarter" idx="19"/>
          </p:nvPr>
        </p:nvSpPr>
        <p:spPr>
          <a:xfrm>
            <a:off x="1986041" y="4933288"/>
            <a:ext cx="2362200" cy="1308100"/>
          </a:xfrm>
          <a:prstGeom prst="rect">
            <a:avLst/>
          </a:prstGeom>
        </p:spPr>
        <p:txBody>
          <a:bodyPr/>
          <a:lstStyle/>
          <a:p>
            <a:endParaRPr lang="fr-FR"/>
          </a:p>
        </p:txBody>
      </p:sp>
      <p:sp>
        <p:nvSpPr>
          <p:cNvPr id="13" name="Espace réservé pour une image  5"/>
          <p:cNvSpPr>
            <a:spLocks noGrp="1"/>
          </p:cNvSpPr>
          <p:nvPr>
            <p:ph type="pic" sz="quarter" idx="20"/>
          </p:nvPr>
        </p:nvSpPr>
        <p:spPr>
          <a:xfrm>
            <a:off x="4889050" y="4933288"/>
            <a:ext cx="2362200" cy="1308100"/>
          </a:xfrm>
          <a:prstGeom prst="rect">
            <a:avLst/>
          </a:prstGeom>
        </p:spPr>
        <p:txBody>
          <a:bodyPr/>
          <a:lstStyle/>
          <a:p>
            <a:endParaRPr lang="fr-FR"/>
          </a:p>
        </p:txBody>
      </p:sp>
      <p:sp>
        <p:nvSpPr>
          <p:cNvPr id="34" name="Espace réservé du texte 4"/>
          <p:cNvSpPr>
            <a:spLocks noGrp="1"/>
          </p:cNvSpPr>
          <p:nvPr>
            <p:ph type="body" sz="quarter" idx="34" hasCustomPrompt="1"/>
          </p:nvPr>
        </p:nvSpPr>
        <p:spPr>
          <a:xfrm>
            <a:off x="2202373"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5" name="Espace réservé du texte 4"/>
          <p:cNvSpPr>
            <a:spLocks noGrp="1"/>
          </p:cNvSpPr>
          <p:nvPr>
            <p:ph type="body" sz="quarter" idx="35" hasCustomPrompt="1"/>
          </p:nvPr>
        </p:nvSpPr>
        <p:spPr>
          <a:xfrm>
            <a:off x="2071277"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6" name="Espace réservé du texte 4"/>
          <p:cNvSpPr>
            <a:spLocks noGrp="1"/>
          </p:cNvSpPr>
          <p:nvPr>
            <p:ph type="body" sz="quarter" idx="36" hasCustomPrompt="1"/>
          </p:nvPr>
        </p:nvSpPr>
        <p:spPr>
          <a:xfrm>
            <a:off x="5105382"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7" name="Espace réservé du texte 4"/>
          <p:cNvSpPr>
            <a:spLocks noGrp="1"/>
          </p:cNvSpPr>
          <p:nvPr>
            <p:ph type="body" sz="quarter" idx="37" hasCustomPrompt="1"/>
          </p:nvPr>
        </p:nvSpPr>
        <p:spPr>
          <a:xfrm>
            <a:off x="4974286"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8" name="Espace réservé du texte 4"/>
          <p:cNvSpPr>
            <a:spLocks noGrp="1"/>
          </p:cNvSpPr>
          <p:nvPr>
            <p:ph type="body" sz="quarter" idx="38" hasCustomPrompt="1"/>
          </p:nvPr>
        </p:nvSpPr>
        <p:spPr>
          <a:xfrm>
            <a:off x="2202373" y="425311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9" name="Espace réservé du texte 4"/>
          <p:cNvSpPr>
            <a:spLocks noGrp="1"/>
          </p:cNvSpPr>
          <p:nvPr>
            <p:ph type="body" sz="quarter" idx="39" hasCustomPrompt="1"/>
          </p:nvPr>
        </p:nvSpPr>
        <p:spPr>
          <a:xfrm>
            <a:off x="2071277" y="445085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0" name="Espace réservé du texte 4"/>
          <p:cNvSpPr>
            <a:spLocks noGrp="1"/>
          </p:cNvSpPr>
          <p:nvPr>
            <p:ph type="body" sz="quarter" idx="40" hasCustomPrompt="1"/>
          </p:nvPr>
        </p:nvSpPr>
        <p:spPr>
          <a:xfrm>
            <a:off x="5105382"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1" name="Espace réservé du texte 4"/>
          <p:cNvSpPr>
            <a:spLocks noGrp="1"/>
          </p:cNvSpPr>
          <p:nvPr>
            <p:ph type="body" sz="quarter" idx="41" hasCustomPrompt="1"/>
          </p:nvPr>
        </p:nvSpPr>
        <p:spPr>
          <a:xfrm>
            <a:off x="4974286"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2" name="Espace réservé du texte 4"/>
          <p:cNvSpPr>
            <a:spLocks noGrp="1"/>
          </p:cNvSpPr>
          <p:nvPr>
            <p:ph type="body" sz="quarter" idx="42" hasCustomPrompt="1"/>
          </p:nvPr>
        </p:nvSpPr>
        <p:spPr>
          <a:xfrm>
            <a:off x="8011565"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3" name="Espace réservé du texte 4"/>
          <p:cNvSpPr>
            <a:spLocks noGrp="1"/>
          </p:cNvSpPr>
          <p:nvPr>
            <p:ph type="body" sz="quarter" idx="43" hasCustomPrompt="1"/>
          </p:nvPr>
        </p:nvSpPr>
        <p:spPr>
          <a:xfrm>
            <a:off x="7880469" y="2461611"/>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4" name="Espace réservé du texte 4"/>
          <p:cNvSpPr>
            <a:spLocks noGrp="1"/>
          </p:cNvSpPr>
          <p:nvPr>
            <p:ph type="body" sz="quarter" idx="44" hasCustomPrompt="1"/>
          </p:nvPr>
        </p:nvSpPr>
        <p:spPr>
          <a:xfrm>
            <a:off x="2202373"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5" name="Espace réservé du texte 4"/>
          <p:cNvSpPr>
            <a:spLocks noGrp="1"/>
          </p:cNvSpPr>
          <p:nvPr>
            <p:ph type="body" sz="quarter" idx="45" hasCustomPrompt="1"/>
          </p:nvPr>
        </p:nvSpPr>
        <p:spPr>
          <a:xfrm>
            <a:off x="2071277"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6" name="Espace réservé du texte 4"/>
          <p:cNvSpPr>
            <a:spLocks noGrp="1"/>
          </p:cNvSpPr>
          <p:nvPr>
            <p:ph type="body" sz="quarter" idx="46" hasCustomPrompt="1"/>
          </p:nvPr>
        </p:nvSpPr>
        <p:spPr>
          <a:xfrm>
            <a:off x="5105382"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7" name="Espace réservé du texte 4"/>
          <p:cNvSpPr>
            <a:spLocks noGrp="1"/>
          </p:cNvSpPr>
          <p:nvPr>
            <p:ph type="body" sz="quarter" idx="47" hasCustomPrompt="1"/>
          </p:nvPr>
        </p:nvSpPr>
        <p:spPr>
          <a:xfrm>
            <a:off x="4974286"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0" name="Espace réservé pour une image  5"/>
          <p:cNvSpPr>
            <a:spLocks noGrp="1"/>
          </p:cNvSpPr>
          <p:nvPr>
            <p:ph type="pic" sz="quarter" idx="54"/>
          </p:nvPr>
        </p:nvSpPr>
        <p:spPr>
          <a:xfrm>
            <a:off x="7795233" y="2961944"/>
            <a:ext cx="2362200" cy="1308100"/>
          </a:xfrm>
          <a:prstGeom prst="rect">
            <a:avLst/>
          </a:prstGeom>
        </p:spPr>
        <p:txBody>
          <a:bodyPr/>
          <a:lstStyle/>
          <a:p>
            <a:endParaRPr lang="fr-FR"/>
          </a:p>
        </p:txBody>
      </p:sp>
      <p:sp>
        <p:nvSpPr>
          <p:cNvPr id="52" name="Espace réservé du texte 4"/>
          <p:cNvSpPr>
            <a:spLocks noGrp="1"/>
          </p:cNvSpPr>
          <p:nvPr>
            <p:ph type="body" sz="quarter" idx="56" hasCustomPrompt="1"/>
          </p:nvPr>
        </p:nvSpPr>
        <p:spPr>
          <a:xfrm>
            <a:off x="8011565"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53" name="Espace réservé du texte 4"/>
          <p:cNvSpPr>
            <a:spLocks noGrp="1"/>
          </p:cNvSpPr>
          <p:nvPr>
            <p:ph type="body" sz="quarter" idx="57" hasCustomPrompt="1"/>
          </p:nvPr>
        </p:nvSpPr>
        <p:spPr>
          <a:xfrm>
            <a:off x="7880469"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Tree>
    <p:extLst>
      <p:ext uri="{BB962C8B-B14F-4D97-AF65-F5344CB8AC3E}">
        <p14:creationId xmlns:p14="http://schemas.microsoft.com/office/powerpoint/2010/main" val="2757621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GARNISSAGES 3 IMAGES">
    <p:spTree>
      <p:nvGrpSpPr>
        <p:cNvPr id="1" name=""/>
        <p:cNvGrpSpPr/>
        <p:nvPr/>
      </p:nvGrpSpPr>
      <p:grpSpPr>
        <a:xfrm>
          <a:off x="0" y="0"/>
          <a:ext cx="0" cy="0"/>
          <a:chOff x="0" y="0"/>
          <a:chExt cx="0" cy="0"/>
        </a:xfrm>
      </p:grpSpPr>
      <p:sp>
        <p:nvSpPr>
          <p:cNvPr id="6" name="Espace réservé pour une image  5"/>
          <p:cNvSpPr>
            <a:spLocks noGrp="1"/>
          </p:cNvSpPr>
          <p:nvPr>
            <p:ph type="pic" sz="quarter" idx="13"/>
          </p:nvPr>
        </p:nvSpPr>
        <p:spPr>
          <a:xfrm>
            <a:off x="850900" y="990600"/>
            <a:ext cx="2064320" cy="3942688"/>
          </a:xfrm>
          <a:prstGeom prst="rect">
            <a:avLst/>
          </a:prstGeom>
        </p:spPr>
        <p:txBody>
          <a:bodyPr/>
          <a:lstStyle/>
          <a:p>
            <a:endParaRPr lang="fr-FR"/>
          </a:p>
        </p:txBody>
      </p:sp>
      <p:sp>
        <p:nvSpPr>
          <p:cNvPr id="48" name="Espace réservé du texte 4"/>
          <p:cNvSpPr>
            <a:spLocks noGrp="1"/>
          </p:cNvSpPr>
          <p:nvPr>
            <p:ph type="body" sz="quarter" idx="52" hasCustomPrompt="1"/>
          </p:nvPr>
        </p:nvSpPr>
        <p:spPr>
          <a:xfrm>
            <a:off x="2233385"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49" name="Espace réservé du texte 4"/>
          <p:cNvSpPr>
            <a:spLocks noGrp="1"/>
          </p:cNvSpPr>
          <p:nvPr>
            <p:ph type="body" sz="quarter" idx="53" hasCustomPrompt="1"/>
          </p:nvPr>
        </p:nvSpPr>
        <p:spPr>
          <a:xfrm>
            <a:off x="2233385"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56" name="Espace réservé pour une image  5"/>
          <p:cNvSpPr>
            <a:spLocks noGrp="1"/>
          </p:cNvSpPr>
          <p:nvPr>
            <p:ph type="pic" sz="quarter" idx="60"/>
          </p:nvPr>
        </p:nvSpPr>
        <p:spPr>
          <a:xfrm>
            <a:off x="2915220" y="990600"/>
            <a:ext cx="1169100" cy="3942688"/>
          </a:xfrm>
          <a:prstGeom prst="rect">
            <a:avLst/>
          </a:prstGeom>
        </p:spPr>
        <p:txBody>
          <a:bodyPr/>
          <a:lstStyle/>
          <a:p>
            <a:endParaRPr lang="fr-FR"/>
          </a:p>
        </p:txBody>
      </p:sp>
      <p:sp>
        <p:nvSpPr>
          <p:cNvPr id="57" name="Espace réservé du texte 4"/>
          <p:cNvSpPr>
            <a:spLocks noGrp="1"/>
          </p:cNvSpPr>
          <p:nvPr>
            <p:ph type="body" sz="quarter" idx="61" hasCustomPrompt="1"/>
          </p:nvPr>
        </p:nvSpPr>
        <p:spPr>
          <a:xfrm>
            <a:off x="2233384"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63" name="Espace réservé pour une image  5"/>
          <p:cNvSpPr>
            <a:spLocks noGrp="1"/>
          </p:cNvSpPr>
          <p:nvPr>
            <p:ph type="pic" sz="quarter" idx="67"/>
          </p:nvPr>
        </p:nvSpPr>
        <p:spPr>
          <a:xfrm>
            <a:off x="8697311" y="990600"/>
            <a:ext cx="2064320" cy="3942688"/>
          </a:xfrm>
          <a:prstGeom prst="rect">
            <a:avLst/>
          </a:prstGeom>
        </p:spPr>
        <p:txBody>
          <a:bodyPr/>
          <a:lstStyle/>
          <a:p>
            <a:endParaRPr lang="fr-FR"/>
          </a:p>
        </p:txBody>
      </p:sp>
      <p:sp>
        <p:nvSpPr>
          <p:cNvPr id="64" name="Espace réservé du texte 4"/>
          <p:cNvSpPr>
            <a:spLocks noGrp="1"/>
          </p:cNvSpPr>
          <p:nvPr>
            <p:ph type="body" sz="quarter" idx="68" hasCustomPrompt="1"/>
          </p:nvPr>
        </p:nvSpPr>
        <p:spPr>
          <a:xfrm>
            <a:off x="7510766"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65" name="Espace réservé du texte 4"/>
          <p:cNvSpPr>
            <a:spLocks noGrp="1"/>
          </p:cNvSpPr>
          <p:nvPr>
            <p:ph type="body" sz="quarter" idx="69" hasCustomPrompt="1"/>
          </p:nvPr>
        </p:nvSpPr>
        <p:spPr>
          <a:xfrm>
            <a:off x="7510766"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66" name="Espace réservé pour une image  5"/>
          <p:cNvSpPr>
            <a:spLocks noGrp="1"/>
          </p:cNvSpPr>
          <p:nvPr>
            <p:ph type="pic" sz="quarter" idx="70"/>
          </p:nvPr>
        </p:nvSpPr>
        <p:spPr>
          <a:xfrm>
            <a:off x="10761631" y="990600"/>
            <a:ext cx="1169100" cy="3942688"/>
          </a:xfrm>
          <a:prstGeom prst="rect">
            <a:avLst/>
          </a:prstGeom>
        </p:spPr>
        <p:txBody>
          <a:bodyPr/>
          <a:lstStyle/>
          <a:p>
            <a:endParaRPr lang="fr-FR"/>
          </a:p>
        </p:txBody>
      </p:sp>
      <p:sp>
        <p:nvSpPr>
          <p:cNvPr id="67" name="Espace réservé du texte 4"/>
          <p:cNvSpPr>
            <a:spLocks noGrp="1"/>
          </p:cNvSpPr>
          <p:nvPr>
            <p:ph type="body" sz="quarter" idx="71" hasCustomPrompt="1"/>
          </p:nvPr>
        </p:nvSpPr>
        <p:spPr>
          <a:xfrm>
            <a:off x="7510765"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Tree>
    <p:extLst>
      <p:ext uri="{BB962C8B-B14F-4D97-AF65-F5344CB8AC3E}">
        <p14:creationId xmlns:p14="http://schemas.microsoft.com/office/powerpoint/2010/main" val="133677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PTIONS SANS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937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649340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ARACTERISTIQUES TECHNIQUES">
    <p:spTree>
      <p:nvGrpSpPr>
        <p:cNvPr id="1" name=""/>
        <p:cNvGrpSpPr/>
        <p:nvPr/>
      </p:nvGrpSpPr>
      <p:grpSpPr>
        <a:xfrm>
          <a:off x="0" y="0"/>
          <a:ext cx="0" cy="0"/>
          <a:chOff x="0" y="0"/>
          <a:chExt cx="0" cy="0"/>
        </a:xfrm>
      </p:grpSpPr>
      <p:sp>
        <p:nvSpPr>
          <p:cNvPr id="3" name="Rectangle 2"/>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6580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V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327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 DBG">
    <p:bg>
      <p:bgRef idx="1001">
        <a:schemeClr val="bg2"/>
      </p:bgRef>
    </p:bg>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2595" y="2550367"/>
            <a:ext cx="1706809" cy="1757266"/>
          </a:xfrm>
          <a:prstGeom prst="rect">
            <a:avLst/>
          </a:prstGeom>
        </p:spPr>
      </p:pic>
    </p:spTree>
    <p:extLst>
      <p:ext uri="{BB962C8B-B14F-4D97-AF65-F5344CB8AC3E}">
        <p14:creationId xmlns:p14="http://schemas.microsoft.com/office/powerpoint/2010/main" val="23224924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WBG">
    <p:spTree>
      <p:nvGrpSpPr>
        <p:cNvPr id="1" name=""/>
        <p:cNvGrpSpPr/>
        <p:nvPr/>
      </p:nvGrpSpPr>
      <p:grpSpPr>
        <a:xfrm>
          <a:off x="0" y="0"/>
          <a:ext cx="0" cy="0"/>
          <a:chOff x="0" y="0"/>
          <a:chExt cx="0" cy="0"/>
        </a:xfrm>
      </p:grpSpPr>
      <p:sp>
        <p:nvSpPr>
          <p:cNvPr id="26" name="Espace réservé pour une image  25"/>
          <p:cNvSpPr>
            <a:spLocks noGrp="1"/>
          </p:cNvSpPr>
          <p:nvPr>
            <p:ph type="pic" sz="quarter" idx="11" hasCustomPrompt="1"/>
          </p:nvPr>
        </p:nvSpPr>
        <p:spPr>
          <a:xfrm>
            <a:off x="6096001" y="0"/>
            <a:ext cx="6102349" cy="6859588"/>
          </a:xfrm>
          <a:custGeom>
            <a:avLst/>
            <a:gdLst>
              <a:gd name="connsiteX0" fmla="*/ 6095999 w 6102349"/>
              <a:gd name="connsiteY0" fmla="*/ 6756699 h 6859588"/>
              <a:gd name="connsiteX1" fmla="*/ 6102349 w 6102349"/>
              <a:gd name="connsiteY1" fmla="*/ 6756699 h 6859588"/>
              <a:gd name="connsiteX2" fmla="*/ 6102349 w 6102349"/>
              <a:gd name="connsiteY2" fmla="*/ 6859588 h 6859588"/>
              <a:gd name="connsiteX3" fmla="*/ 5514974 w 6102349"/>
              <a:gd name="connsiteY3" fmla="*/ 6859588 h 6859588"/>
              <a:gd name="connsiteX4" fmla="*/ 5514974 w 6102349"/>
              <a:gd name="connsiteY4" fmla="*/ 6858427 h 6859588"/>
              <a:gd name="connsiteX5" fmla="*/ 5514974 w 6102349"/>
              <a:gd name="connsiteY5" fmla="*/ 6858000 h 6859588"/>
              <a:gd name="connsiteX6" fmla="*/ 6095999 w 6102349"/>
              <a:gd name="connsiteY6" fmla="*/ 6858000 h 6859588"/>
              <a:gd name="connsiteX7" fmla="*/ 5660044 w 6102349"/>
              <a:gd name="connsiteY7" fmla="*/ 6184900 h 6859588"/>
              <a:gd name="connsiteX8" fmla="*/ 5777982 w 6102349"/>
              <a:gd name="connsiteY8" fmla="*/ 6184900 h 6859588"/>
              <a:gd name="connsiteX9" fmla="*/ 5824536 w 6102349"/>
              <a:gd name="connsiteY9" fmla="*/ 6238416 h 6859588"/>
              <a:gd name="connsiteX10" fmla="*/ 5824536 w 6102349"/>
              <a:gd name="connsiteY10" fmla="*/ 6758065 h 6859588"/>
              <a:gd name="connsiteX11" fmla="*/ 5610386 w 6102349"/>
              <a:gd name="connsiteY11" fmla="*/ 6758065 h 6859588"/>
              <a:gd name="connsiteX12" fmla="*/ 5610386 w 6102349"/>
              <a:gd name="connsiteY12" fmla="*/ 6238416 h 6859588"/>
              <a:gd name="connsiteX13" fmla="*/ 5660044 w 6102349"/>
              <a:gd name="connsiteY13" fmla="*/ 6184900 h 6859588"/>
              <a:gd name="connsiteX14" fmla="*/ 6095999 w 6102349"/>
              <a:gd name="connsiteY14" fmla="*/ 5106988 h 6859588"/>
              <a:gd name="connsiteX15" fmla="*/ 6102349 w 6102349"/>
              <a:gd name="connsiteY15" fmla="*/ 5106988 h 6859588"/>
              <a:gd name="connsiteX16" fmla="*/ 6102349 w 6102349"/>
              <a:gd name="connsiteY16" fmla="*/ 5849938 h 6859588"/>
              <a:gd name="connsiteX17" fmla="*/ 6095999 w 6102349"/>
              <a:gd name="connsiteY17" fmla="*/ 5849938 h 6859588"/>
              <a:gd name="connsiteX18" fmla="*/ 6095999 w 6102349"/>
              <a:gd name="connsiteY18" fmla="*/ 4183432 h 6859588"/>
              <a:gd name="connsiteX19" fmla="*/ 6102349 w 6102349"/>
              <a:gd name="connsiteY19" fmla="*/ 4273709 h 6859588"/>
              <a:gd name="connsiteX20" fmla="*/ 6102349 w 6102349"/>
              <a:gd name="connsiteY20" fmla="*/ 4643281 h 6859588"/>
              <a:gd name="connsiteX21" fmla="*/ 6095999 w 6102349"/>
              <a:gd name="connsiteY21" fmla="*/ 4726568 h 6859588"/>
              <a:gd name="connsiteX22" fmla="*/ 6095999 w 6102349"/>
              <a:gd name="connsiteY22" fmla="*/ 3025775 h 6859588"/>
              <a:gd name="connsiteX23" fmla="*/ 6096904 w 6102349"/>
              <a:gd name="connsiteY23" fmla="*/ 3025775 h 6859588"/>
              <a:gd name="connsiteX24" fmla="*/ 6102349 w 6102349"/>
              <a:gd name="connsiteY24" fmla="*/ 3025775 h 6859588"/>
              <a:gd name="connsiteX25" fmla="*/ 6102349 w 6102349"/>
              <a:gd name="connsiteY25" fmla="*/ 3598953 h 6859588"/>
              <a:gd name="connsiteX26" fmla="*/ 6096169 w 6102349"/>
              <a:gd name="connsiteY26" fmla="*/ 3691067 h 6859588"/>
              <a:gd name="connsiteX27" fmla="*/ 6095999 w 6102349"/>
              <a:gd name="connsiteY27" fmla="*/ 3691538 h 6859588"/>
              <a:gd name="connsiteX28" fmla="*/ 6095999 w 6102349"/>
              <a:gd name="connsiteY28" fmla="*/ 2030413 h 6859588"/>
              <a:gd name="connsiteX29" fmla="*/ 6102349 w 6102349"/>
              <a:gd name="connsiteY29" fmla="*/ 2030413 h 6859588"/>
              <a:gd name="connsiteX30" fmla="*/ 6102349 w 6102349"/>
              <a:gd name="connsiteY30" fmla="*/ 2773363 h 6859588"/>
              <a:gd name="connsiteX31" fmla="*/ 6095999 w 6102349"/>
              <a:gd name="connsiteY31" fmla="*/ 2773363 h 6859588"/>
              <a:gd name="connsiteX32" fmla="*/ 6095999 w 6102349"/>
              <a:gd name="connsiteY32" fmla="*/ 1096059 h 6859588"/>
              <a:gd name="connsiteX33" fmla="*/ 6102349 w 6102349"/>
              <a:gd name="connsiteY33" fmla="*/ 1180924 h 6859588"/>
              <a:gd name="connsiteX34" fmla="*/ 6102349 w 6102349"/>
              <a:gd name="connsiteY34" fmla="*/ 1566260 h 6859588"/>
              <a:gd name="connsiteX35" fmla="*/ 6096500 w 6102349"/>
              <a:gd name="connsiteY35" fmla="*/ 1658459 h 6859588"/>
              <a:gd name="connsiteX36" fmla="*/ 6095999 w 6102349"/>
              <a:gd name="connsiteY36" fmla="*/ 1659880 h 6859588"/>
              <a:gd name="connsiteX37" fmla="*/ 5664130 w 6102349"/>
              <a:gd name="connsiteY37" fmla="*/ 1069975 h 6859588"/>
              <a:gd name="connsiteX38" fmla="*/ 5953193 w 6102349"/>
              <a:gd name="connsiteY38" fmla="*/ 1069975 h 6859588"/>
              <a:gd name="connsiteX39" fmla="*/ 6007099 w 6102349"/>
              <a:gd name="connsiteY39" fmla="*/ 1123830 h 6859588"/>
              <a:gd name="connsiteX40" fmla="*/ 6007099 w 6102349"/>
              <a:gd name="connsiteY40" fmla="*/ 1624914 h 6859588"/>
              <a:gd name="connsiteX41" fmla="*/ 5953193 w 6102349"/>
              <a:gd name="connsiteY41" fmla="*/ 1677988 h 6859588"/>
              <a:gd name="connsiteX42" fmla="*/ 5664130 w 6102349"/>
              <a:gd name="connsiteY42" fmla="*/ 1677988 h 6859588"/>
              <a:gd name="connsiteX43" fmla="*/ 5610224 w 6102349"/>
              <a:gd name="connsiteY43" fmla="*/ 1624914 h 6859588"/>
              <a:gd name="connsiteX44" fmla="*/ 5610224 w 6102349"/>
              <a:gd name="connsiteY44" fmla="*/ 1123830 h 6859588"/>
              <a:gd name="connsiteX45" fmla="*/ 5664130 w 6102349"/>
              <a:gd name="connsiteY45" fmla="*/ 1069975 h 6859588"/>
              <a:gd name="connsiteX46" fmla="*/ 6095999 w 6102349"/>
              <a:gd name="connsiteY46" fmla="*/ 339725 h 6859588"/>
              <a:gd name="connsiteX47" fmla="*/ 6102349 w 6102349"/>
              <a:gd name="connsiteY47" fmla="*/ 339725 h 6859588"/>
              <a:gd name="connsiteX48" fmla="*/ 6102349 w 6102349"/>
              <a:gd name="connsiteY48" fmla="*/ 441326 h 6859588"/>
              <a:gd name="connsiteX49" fmla="*/ 6095999 w 6102349"/>
              <a:gd name="connsiteY49" fmla="*/ 441326 h 6859588"/>
              <a:gd name="connsiteX50" fmla="*/ 5610224 w 6102349"/>
              <a:gd name="connsiteY50" fmla="*/ 1 h 6859588"/>
              <a:gd name="connsiteX51" fmla="*/ 6095999 w 6102349"/>
              <a:gd name="connsiteY51" fmla="*/ 1 h 6859588"/>
              <a:gd name="connsiteX52" fmla="*/ 6095999 w 6102349"/>
              <a:gd name="connsiteY52" fmla="*/ 339725 h 6859588"/>
              <a:gd name="connsiteX53" fmla="*/ 5610224 w 6102349"/>
              <a:gd name="connsiteY53" fmla="*/ 339725 h 6859588"/>
              <a:gd name="connsiteX54" fmla="*/ 0 w 6102349"/>
              <a:gd name="connsiteY54" fmla="*/ 1 h 6859588"/>
              <a:gd name="connsiteX55" fmla="*/ 5514974 w 6102349"/>
              <a:gd name="connsiteY55" fmla="*/ 1 h 6859588"/>
              <a:gd name="connsiteX56" fmla="*/ 5514974 w 6102349"/>
              <a:gd name="connsiteY56" fmla="*/ 782638 h 6859588"/>
              <a:gd name="connsiteX57" fmla="*/ 5610224 w 6102349"/>
              <a:gd name="connsiteY57" fmla="*/ 782638 h 6859588"/>
              <a:gd name="connsiteX58" fmla="*/ 5610224 w 6102349"/>
              <a:gd name="connsiteY58" fmla="*/ 441326 h 6859588"/>
              <a:gd name="connsiteX59" fmla="*/ 6095999 w 6102349"/>
              <a:gd name="connsiteY59" fmla="*/ 441326 h 6859588"/>
              <a:gd name="connsiteX60" fmla="*/ 6095999 w 6102349"/>
              <a:gd name="connsiteY60" fmla="*/ 1096059 h 6859588"/>
              <a:gd name="connsiteX61" fmla="*/ 6095508 w 6102349"/>
              <a:gd name="connsiteY61" fmla="*/ 1089504 h 6859588"/>
              <a:gd name="connsiteX62" fmla="*/ 5939450 w 6102349"/>
              <a:gd name="connsiteY62" fmla="*/ 969962 h 6859588"/>
              <a:gd name="connsiteX63" fmla="*/ 5677089 w 6102349"/>
              <a:gd name="connsiteY63" fmla="*/ 969962 h 6859588"/>
              <a:gd name="connsiteX64" fmla="*/ 5514974 w 6102349"/>
              <a:gd name="connsiteY64" fmla="*/ 1180924 h 6859588"/>
              <a:gd name="connsiteX65" fmla="*/ 5514974 w 6102349"/>
              <a:gd name="connsiteY65" fmla="*/ 1566260 h 6859588"/>
              <a:gd name="connsiteX66" fmla="*/ 5677089 w 6102349"/>
              <a:gd name="connsiteY66" fmla="*/ 1778000 h 6859588"/>
              <a:gd name="connsiteX67" fmla="*/ 5939450 w 6102349"/>
              <a:gd name="connsiteY67" fmla="*/ 1778000 h 6859588"/>
              <a:gd name="connsiteX68" fmla="*/ 6073176 w 6102349"/>
              <a:gd name="connsiteY68" fmla="*/ 1724676 h 6859588"/>
              <a:gd name="connsiteX69" fmla="*/ 6095999 w 6102349"/>
              <a:gd name="connsiteY69" fmla="*/ 1659880 h 6859588"/>
              <a:gd name="connsiteX70" fmla="*/ 6095999 w 6102349"/>
              <a:gd name="connsiteY70" fmla="*/ 2030413 h 6859588"/>
              <a:gd name="connsiteX71" fmla="*/ 6007099 w 6102349"/>
              <a:gd name="connsiteY71" fmla="*/ 2030413 h 6859588"/>
              <a:gd name="connsiteX72" fmla="*/ 6007099 w 6102349"/>
              <a:gd name="connsiteY72" fmla="*/ 2673351 h 6859588"/>
              <a:gd name="connsiteX73" fmla="*/ 5848349 w 6102349"/>
              <a:gd name="connsiteY73" fmla="*/ 2673351 h 6859588"/>
              <a:gd name="connsiteX74" fmla="*/ 5848349 w 6102349"/>
              <a:gd name="connsiteY74" fmla="*/ 2101851 h 6859588"/>
              <a:gd name="connsiteX75" fmla="*/ 5753099 w 6102349"/>
              <a:gd name="connsiteY75" fmla="*/ 2101851 h 6859588"/>
              <a:gd name="connsiteX76" fmla="*/ 5753099 w 6102349"/>
              <a:gd name="connsiteY76" fmla="*/ 2673351 h 6859588"/>
              <a:gd name="connsiteX77" fmla="*/ 5610224 w 6102349"/>
              <a:gd name="connsiteY77" fmla="*/ 2673351 h 6859588"/>
              <a:gd name="connsiteX78" fmla="*/ 5610224 w 6102349"/>
              <a:gd name="connsiteY78" fmla="*/ 2030413 h 6859588"/>
              <a:gd name="connsiteX79" fmla="*/ 5514974 w 6102349"/>
              <a:gd name="connsiteY79" fmla="*/ 2030413 h 6859588"/>
              <a:gd name="connsiteX80" fmla="*/ 5514974 w 6102349"/>
              <a:gd name="connsiteY80" fmla="*/ 2773363 h 6859588"/>
              <a:gd name="connsiteX81" fmla="*/ 6095999 w 6102349"/>
              <a:gd name="connsiteY81" fmla="*/ 2773363 h 6859588"/>
              <a:gd name="connsiteX82" fmla="*/ 6095999 w 6102349"/>
              <a:gd name="connsiteY82" fmla="*/ 3025775 h 6859588"/>
              <a:gd name="connsiteX83" fmla="*/ 6083971 w 6102349"/>
              <a:gd name="connsiteY83" fmla="*/ 3025775 h 6859588"/>
              <a:gd name="connsiteX84" fmla="*/ 5753840 w 6102349"/>
              <a:gd name="connsiteY84" fmla="*/ 3025775 h 6859588"/>
              <a:gd name="connsiteX85" fmla="*/ 5753840 w 6102349"/>
              <a:gd name="connsiteY85" fmla="*/ 3433852 h 6859588"/>
              <a:gd name="connsiteX86" fmla="*/ 5848603 w 6102349"/>
              <a:gd name="connsiteY86" fmla="*/ 3433852 h 6859588"/>
              <a:gd name="connsiteX87" fmla="*/ 5848603 w 6102349"/>
              <a:gd name="connsiteY87" fmla="*/ 3126237 h 6859588"/>
              <a:gd name="connsiteX88" fmla="*/ 6007586 w 6102349"/>
              <a:gd name="connsiteY88" fmla="*/ 3126237 h 6859588"/>
              <a:gd name="connsiteX89" fmla="*/ 6007586 w 6102349"/>
              <a:gd name="connsiteY89" fmla="*/ 3656582 h 6859588"/>
              <a:gd name="connsiteX90" fmla="*/ 5953547 w 6102349"/>
              <a:gd name="connsiteY90" fmla="*/ 3709538 h 6859588"/>
              <a:gd name="connsiteX91" fmla="*/ 5659860 w 6102349"/>
              <a:gd name="connsiteY91" fmla="*/ 3709538 h 6859588"/>
              <a:gd name="connsiteX92" fmla="*/ 5609737 w 6102349"/>
              <a:gd name="connsiteY92" fmla="*/ 3656582 h 6859588"/>
              <a:gd name="connsiteX93" fmla="*/ 5609737 w 6102349"/>
              <a:gd name="connsiteY93" fmla="*/ 3064714 h 6859588"/>
              <a:gd name="connsiteX94" fmla="*/ 5514974 w 6102349"/>
              <a:gd name="connsiteY94" fmla="*/ 3064714 h 6859588"/>
              <a:gd name="connsiteX95" fmla="*/ 5514974 w 6102349"/>
              <a:gd name="connsiteY95" fmla="*/ 3618422 h 6859588"/>
              <a:gd name="connsiteX96" fmla="*/ 5684138 w 6102349"/>
              <a:gd name="connsiteY96" fmla="*/ 3810000 h 6859588"/>
              <a:gd name="connsiteX97" fmla="*/ 5939450 w 6102349"/>
              <a:gd name="connsiteY97" fmla="*/ 3810000 h 6859588"/>
              <a:gd name="connsiteX98" fmla="*/ 6072295 w 6102349"/>
              <a:gd name="connsiteY98" fmla="*/ 3757044 h 6859588"/>
              <a:gd name="connsiteX99" fmla="*/ 6095999 w 6102349"/>
              <a:gd name="connsiteY99" fmla="*/ 3691538 h 6859588"/>
              <a:gd name="connsiteX100" fmla="*/ 6095999 w 6102349"/>
              <a:gd name="connsiteY100" fmla="*/ 4183432 h 6859588"/>
              <a:gd name="connsiteX101" fmla="*/ 6095839 w 6102349"/>
              <a:gd name="connsiteY101" fmla="*/ 4181157 h 6859588"/>
              <a:gd name="connsiteX102" fmla="*/ 5939450 w 6102349"/>
              <a:gd name="connsiteY102" fmla="*/ 4062413 h 6859588"/>
              <a:gd name="connsiteX103" fmla="*/ 5514974 w 6102349"/>
              <a:gd name="connsiteY103" fmla="*/ 4062413 h 6859588"/>
              <a:gd name="connsiteX104" fmla="*/ 5514974 w 6102349"/>
              <a:gd name="connsiteY104" fmla="*/ 4165332 h 6859588"/>
              <a:gd name="connsiteX105" fmla="*/ 5957463 w 6102349"/>
              <a:gd name="connsiteY105" fmla="*/ 4165332 h 6859588"/>
              <a:gd name="connsiteX106" fmla="*/ 6007586 w 6102349"/>
              <a:gd name="connsiteY106" fmla="*/ 4216012 h 6859588"/>
              <a:gd name="connsiteX107" fmla="*/ 6007586 w 6102349"/>
              <a:gd name="connsiteY107" fmla="*/ 4700198 h 6859588"/>
              <a:gd name="connsiteX108" fmla="*/ 5957463 w 6102349"/>
              <a:gd name="connsiteY108" fmla="*/ 4753996 h 6859588"/>
              <a:gd name="connsiteX109" fmla="*/ 5514974 w 6102349"/>
              <a:gd name="connsiteY109" fmla="*/ 4753996 h 6859588"/>
              <a:gd name="connsiteX110" fmla="*/ 5514974 w 6102349"/>
              <a:gd name="connsiteY110" fmla="*/ 4854576 h 6859588"/>
              <a:gd name="connsiteX111" fmla="*/ 5939450 w 6102349"/>
              <a:gd name="connsiteY111" fmla="*/ 4854576 h 6859588"/>
              <a:gd name="connsiteX112" fmla="*/ 6095619 w 6102349"/>
              <a:gd name="connsiteY112" fmla="*/ 4731556 h 6859588"/>
              <a:gd name="connsiteX113" fmla="*/ 6095999 w 6102349"/>
              <a:gd name="connsiteY113" fmla="*/ 4726568 h 6859588"/>
              <a:gd name="connsiteX114" fmla="*/ 6095999 w 6102349"/>
              <a:gd name="connsiteY114" fmla="*/ 5106988 h 6859588"/>
              <a:gd name="connsiteX115" fmla="*/ 6007099 w 6102349"/>
              <a:gd name="connsiteY115" fmla="*/ 5106988 h 6859588"/>
              <a:gd name="connsiteX116" fmla="*/ 6007099 w 6102349"/>
              <a:gd name="connsiteY116" fmla="*/ 5749926 h 6859588"/>
              <a:gd name="connsiteX117" fmla="*/ 5848349 w 6102349"/>
              <a:gd name="connsiteY117" fmla="*/ 5749926 h 6859588"/>
              <a:gd name="connsiteX118" fmla="*/ 5848349 w 6102349"/>
              <a:gd name="connsiteY118" fmla="*/ 5178426 h 6859588"/>
              <a:gd name="connsiteX119" fmla="*/ 5753099 w 6102349"/>
              <a:gd name="connsiteY119" fmla="*/ 5178426 h 6859588"/>
              <a:gd name="connsiteX120" fmla="*/ 5753099 w 6102349"/>
              <a:gd name="connsiteY120" fmla="*/ 5749926 h 6859588"/>
              <a:gd name="connsiteX121" fmla="*/ 5610224 w 6102349"/>
              <a:gd name="connsiteY121" fmla="*/ 5749926 h 6859588"/>
              <a:gd name="connsiteX122" fmla="*/ 5610224 w 6102349"/>
              <a:gd name="connsiteY122" fmla="*/ 5106988 h 6859588"/>
              <a:gd name="connsiteX123" fmla="*/ 5514974 w 6102349"/>
              <a:gd name="connsiteY123" fmla="*/ 5106988 h 6859588"/>
              <a:gd name="connsiteX124" fmla="*/ 5514974 w 6102349"/>
              <a:gd name="connsiteY124" fmla="*/ 5849938 h 6859588"/>
              <a:gd name="connsiteX125" fmla="*/ 6095999 w 6102349"/>
              <a:gd name="connsiteY125" fmla="*/ 5849938 h 6859588"/>
              <a:gd name="connsiteX126" fmla="*/ 6095999 w 6102349"/>
              <a:gd name="connsiteY126" fmla="*/ 6756699 h 6859588"/>
              <a:gd name="connsiteX127" fmla="*/ 6042376 w 6102349"/>
              <a:gd name="connsiteY127" fmla="*/ 6756699 h 6859588"/>
              <a:gd name="connsiteX128" fmla="*/ 5920654 w 6102349"/>
              <a:gd name="connsiteY128" fmla="*/ 6756699 h 6859588"/>
              <a:gd name="connsiteX129" fmla="*/ 5920654 w 6102349"/>
              <a:gd name="connsiteY129" fmla="*/ 6264858 h 6859588"/>
              <a:gd name="connsiteX130" fmla="*/ 5753840 w 6102349"/>
              <a:gd name="connsiteY130" fmla="*/ 6080125 h 6859588"/>
              <a:gd name="connsiteX131" fmla="*/ 5688054 w 6102349"/>
              <a:gd name="connsiteY131" fmla="*/ 6080125 h 6859588"/>
              <a:gd name="connsiteX132" fmla="*/ 5514974 w 6102349"/>
              <a:gd name="connsiteY132" fmla="*/ 6264858 h 6859588"/>
              <a:gd name="connsiteX133" fmla="*/ 5514974 w 6102349"/>
              <a:gd name="connsiteY133" fmla="*/ 6850296 h 6859588"/>
              <a:gd name="connsiteX134" fmla="*/ 5514974 w 6102349"/>
              <a:gd name="connsiteY134" fmla="*/ 6858000 h 6859588"/>
              <a:gd name="connsiteX135" fmla="*/ 0 w 6102349"/>
              <a:gd name="connsiteY135" fmla="*/ 6858000 h 6859588"/>
              <a:gd name="connsiteX136" fmla="*/ 5514974 w 6102349"/>
              <a:gd name="connsiteY136" fmla="*/ 0 h 6859588"/>
              <a:gd name="connsiteX137" fmla="*/ 5610224 w 6102349"/>
              <a:gd name="connsiteY137" fmla="*/ 0 h 6859588"/>
              <a:gd name="connsiteX138" fmla="*/ 5610224 w 6102349"/>
              <a:gd name="connsiteY138" fmla="*/ 1 h 6859588"/>
              <a:gd name="connsiteX139" fmla="*/ 5514974 w 6102349"/>
              <a:gd name="connsiteY139" fmla="*/ 1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102349" h="6859588">
                <a:moveTo>
                  <a:pt x="6095999" y="6756699"/>
                </a:moveTo>
                <a:lnTo>
                  <a:pt x="6102349" y="6756699"/>
                </a:lnTo>
                <a:cubicBezTo>
                  <a:pt x="6102349" y="6756699"/>
                  <a:pt x="6102349" y="6756699"/>
                  <a:pt x="6102349" y="6859588"/>
                </a:cubicBezTo>
                <a:cubicBezTo>
                  <a:pt x="6102349" y="6859588"/>
                  <a:pt x="6102349" y="6859588"/>
                  <a:pt x="5514974" y="6859588"/>
                </a:cubicBezTo>
                <a:cubicBezTo>
                  <a:pt x="5514974" y="6859588"/>
                  <a:pt x="5514974" y="6859588"/>
                  <a:pt x="5514974" y="6858427"/>
                </a:cubicBezTo>
                <a:lnTo>
                  <a:pt x="5514974" y="6858000"/>
                </a:lnTo>
                <a:lnTo>
                  <a:pt x="6095999" y="6858000"/>
                </a:lnTo>
                <a:close/>
                <a:moveTo>
                  <a:pt x="5660044" y="6184900"/>
                </a:moveTo>
                <a:lnTo>
                  <a:pt x="5777982" y="6184900"/>
                </a:lnTo>
                <a:cubicBezTo>
                  <a:pt x="5802811" y="6184900"/>
                  <a:pt x="5824536" y="6212046"/>
                  <a:pt x="5824536" y="6238416"/>
                </a:cubicBezTo>
                <a:cubicBezTo>
                  <a:pt x="5824536" y="6758065"/>
                  <a:pt x="5824536" y="6758065"/>
                  <a:pt x="5824536" y="6758065"/>
                </a:cubicBezTo>
                <a:cubicBezTo>
                  <a:pt x="5610386" y="6758065"/>
                  <a:pt x="5610386" y="6758065"/>
                  <a:pt x="5610386" y="6758065"/>
                </a:cubicBezTo>
                <a:cubicBezTo>
                  <a:pt x="5610386" y="6238416"/>
                  <a:pt x="5610386" y="6238416"/>
                  <a:pt x="5610386" y="6238416"/>
                </a:cubicBezTo>
                <a:cubicBezTo>
                  <a:pt x="5610386" y="6212046"/>
                  <a:pt x="5632887" y="6184900"/>
                  <a:pt x="5660044" y="6184900"/>
                </a:cubicBezTo>
                <a:close/>
                <a:moveTo>
                  <a:pt x="6095999" y="5106988"/>
                </a:moveTo>
                <a:lnTo>
                  <a:pt x="6102349" y="5106988"/>
                </a:lnTo>
                <a:lnTo>
                  <a:pt x="6102349" y="5849938"/>
                </a:lnTo>
                <a:lnTo>
                  <a:pt x="6095999" y="5849938"/>
                </a:lnTo>
                <a:close/>
                <a:moveTo>
                  <a:pt x="6095999" y="4183432"/>
                </a:moveTo>
                <a:lnTo>
                  <a:pt x="6102349" y="4273709"/>
                </a:lnTo>
                <a:lnTo>
                  <a:pt x="6102349" y="4643281"/>
                </a:lnTo>
                <a:lnTo>
                  <a:pt x="6095999" y="4726568"/>
                </a:lnTo>
                <a:close/>
                <a:moveTo>
                  <a:pt x="6095999" y="3025775"/>
                </a:moveTo>
                <a:lnTo>
                  <a:pt x="6096904" y="3025775"/>
                </a:lnTo>
                <a:cubicBezTo>
                  <a:pt x="6102349" y="3025775"/>
                  <a:pt x="6102349" y="3025775"/>
                  <a:pt x="6102349" y="3025775"/>
                </a:cubicBezTo>
                <a:lnTo>
                  <a:pt x="6102349" y="3598953"/>
                </a:lnTo>
                <a:cubicBezTo>
                  <a:pt x="6102349" y="3633997"/>
                  <a:pt x="6100734" y="3664710"/>
                  <a:pt x="6096169" y="3691067"/>
                </a:cubicBezTo>
                <a:lnTo>
                  <a:pt x="6095999" y="3691538"/>
                </a:lnTo>
                <a:close/>
                <a:moveTo>
                  <a:pt x="6095999" y="2030413"/>
                </a:moveTo>
                <a:lnTo>
                  <a:pt x="6102349" y="2030413"/>
                </a:lnTo>
                <a:lnTo>
                  <a:pt x="6102349" y="2773363"/>
                </a:lnTo>
                <a:lnTo>
                  <a:pt x="6095999" y="2773363"/>
                </a:lnTo>
                <a:close/>
                <a:moveTo>
                  <a:pt x="6095999" y="1096059"/>
                </a:moveTo>
                <a:lnTo>
                  <a:pt x="6102349" y="1180924"/>
                </a:lnTo>
                <a:lnTo>
                  <a:pt x="6102349" y="1566260"/>
                </a:lnTo>
                <a:cubicBezTo>
                  <a:pt x="6102349" y="1601291"/>
                  <a:pt x="6100881" y="1632040"/>
                  <a:pt x="6096500" y="1658459"/>
                </a:cubicBezTo>
                <a:lnTo>
                  <a:pt x="6095999" y="1659880"/>
                </a:lnTo>
                <a:close/>
                <a:moveTo>
                  <a:pt x="5664130" y="1069975"/>
                </a:moveTo>
                <a:cubicBezTo>
                  <a:pt x="5664130" y="1069975"/>
                  <a:pt x="5664130" y="1069975"/>
                  <a:pt x="5953193" y="1069975"/>
                </a:cubicBezTo>
                <a:cubicBezTo>
                  <a:pt x="5980537" y="1069975"/>
                  <a:pt x="6007099" y="1097293"/>
                  <a:pt x="6007099" y="1123830"/>
                </a:cubicBezTo>
                <a:cubicBezTo>
                  <a:pt x="6007099" y="1123830"/>
                  <a:pt x="6007099" y="1123830"/>
                  <a:pt x="6007099" y="1624914"/>
                </a:cubicBezTo>
                <a:cubicBezTo>
                  <a:pt x="6007099" y="1655353"/>
                  <a:pt x="5980537" y="1677988"/>
                  <a:pt x="5953193" y="1677988"/>
                </a:cubicBezTo>
                <a:cubicBezTo>
                  <a:pt x="5953193" y="1677988"/>
                  <a:pt x="5953193" y="1677988"/>
                  <a:pt x="5664130" y="1677988"/>
                </a:cubicBezTo>
                <a:cubicBezTo>
                  <a:pt x="5632880" y="1677988"/>
                  <a:pt x="5610224" y="1655353"/>
                  <a:pt x="5610224" y="1624914"/>
                </a:cubicBezTo>
                <a:lnTo>
                  <a:pt x="5610224" y="1123830"/>
                </a:lnTo>
                <a:cubicBezTo>
                  <a:pt x="5610224" y="1097293"/>
                  <a:pt x="5632880" y="1069975"/>
                  <a:pt x="5664130" y="1069975"/>
                </a:cubicBezTo>
                <a:close/>
                <a:moveTo>
                  <a:pt x="6095999" y="339725"/>
                </a:moveTo>
                <a:lnTo>
                  <a:pt x="6102349" y="339725"/>
                </a:lnTo>
                <a:lnTo>
                  <a:pt x="6102349" y="441326"/>
                </a:lnTo>
                <a:lnTo>
                  <a:pt x="6095999" y="441326"/>
                </a:lnTo>
                <a:close/>
                <a:moveTo>
                  <a:pt x="5610224" y="1"/>
                </a:moveTo>
                <a:lnTo>
                  <a:pt x="6095999" y="1"/>
                </a:lnTo>
                <a:lnTo>
                  <a:pt x="6095999" y="339725"/>
                </a:lnTo>
                <a:lnTo>
                  <a:pt x="5610224" y="339725"/>
                </a:lnTo>
                <a:close/>
                <a:moveTo>
                  <a:pt x="0" y="1"/>
                </a:moveTo>
                <a:lnTo>
                  <a:pt x="5514974" y="1"/>
                </a:lnTo>
                <a:lnTo>
                  <a:pt x="5514974" y="782638"/>
                </a:lnTo>
                <a:lnTo>
                  <a:pt x="5610224" y="782638"/>
                </a:lnTo>
                <a:lnTo>
                  <a:pt x="5610224" y="441326"/>
                </a:lnTo>
                <a:lnTo>
                  <a:pt x="6095999" y="441326"/>
                </a:lnTo>
                <a:lnTo>
                  <a:pt x="6095999" y="1096059"/>
                </a:lnTo>
                <a:lnTo>
                  <a:pt x="6095508" y="1089504"/>
                </a:lnTo>
                <a:cubicBezTo>
                  <a:pt x="6080714" y="1010685"/>
                  <a:pt x="6038716" y="969962"/>
                  <a:pt x="5939450" y="969962"/>
                </a:cubicBezTo>
                <a:cubicBezTo>
                  <a:pt x="5939450" y="969962"/>
                  <a:pt x="5939450" y="969962"/>
                  <a:pt x="5677089" y="969962"/>
                </a:cubicBezTo>
                <a:cubicBezTo>
                  <a:pt x="5543168" y="969962"/>
                  <a:pt x="5514974" y="1054035"/>
                  <a:pt x="5514974" y="1180924"/>
                </a:cubicBezTo>
                <a:cubicBezTo>
                  <a:pt x="5514974" y="1180924"/>
                  <a:pt x="5514974" y="1180924"/>
                  <a:pt x="5514974" y="1566260"/>
                </a:cubicBezTo>
                <a:cubicBezTo>
                  <a:pt x="5514974" y="1712610"/>
                  <a:pt x="5545517" y="1778000"/>
                  <a:pt x="5677089" y="1778000"/>
                </a:cubicBezTo>
                <a:cubicBezTo>
                  <a:pt x="5677089" y="1778000"/>
                  <a:pt x="5677089" y="1778000"/>
                  <a:pt x="5939450" y="1778000"/>
                </a:cubicBezTo>
                <a:cubicBezTo>
                  <a:pt x="6009152" y="1778000"/>
                  <a:pt x="6049877" y="1760096"/>
                  <a:pt x="6073176" y="1724676"/>
                </a:cubicBezTo>
                <a:lnTo>
                  <a:pt x="6095999" y="1659880"/>
                </a:lnTo>
                <a:lnTo>
                  <a:pt x="6095999" y="2030413"/>
                </a:lnTo>
                <a:lnTo>
                  <a:pt x="6007099" y="2030413"/>
                </a:lnTo>
                <a:lnTo>
                  <a:pt x="6007099" y="2673351"/>
                </a:lnTo>
                <a:lnTo>
                  <a:pt x="5848349" y="2673351"/>
                </a:lnTo>
                <a:lnTo>
                  <a:pt x="5848349" y="2101851"/>
                </a:lnTo>
                <a:lnTo>
                  <a:pt x="5753099" y="2101851"/>
                </a:lnTo>
                <a:lnTo>
                  <a:pt x="5753099" y="2673351"/>
                </a:lnTo>
                <a:lnTo>
                  <a:pt x="5610224" y="2673351"/>
                </a:lnTo>
                <a:lnTo>
                  <a:pt x="5610224" y="2030413"/>
                </a:lnTo>
                <a:lnTo>
                  <a:pt x="5514974" y="2030413"/>
                </a:lnTo>
                <a:lnTo>
                  <a:pt x="5514974" y="2773363"/>
                </a:lnTo>
                <a:lnTo>
                  <a:pt x="6095999" y="2773363"/>
                </a:lnTo>
                <a:lnTo>
                  <a:pt x="6095999" y="3025775"/>
                </a:lnTo>
                <a:lnTo>
                  <a:pt x="6083971" y="3025775"/>
                </a:lnTo>
                <a:cubicBezTo>
                  <a:pt x="6053340" y="3025775"/>
                  <a:pt x="5971658" y="3025775"/>
                  <a:pt x="5753840" y="3025775"/>
                </a:cubicBezTo>
                <a:cubicBezTo>
                  <a:pt x="5753840" y="3025775"/>
                  <a:pt x="5753840" y="3025775"/>
                  <a:pt x="5753840" y="3433852"/>
                </a:cubicBezTo>
                <a:cubicBezTo>
                  <a:pt x="5753840" y="3433852"/>
                  <a:pt x="5753840" y="3433852"/>
                  <a:pt x="5848603" y="3433852"/>
                </a:cubicBezTo>
                <a:cubicBezTo>
                  <a:pt x="5848603" y="3433852"/>
                  <a:pt x="5848603" y="3433852"/>
                  <a:pt x="5848603" y="3126237"/>
                </a:cubicBezTo>
                <a:cubicBezTo>
                  <a:pt x="5848603" y="3126237"/>
                  <a:pt x="5848603" y="3126237"/>
                  <a:pt x="6007586" y="3126237"/>
                </a:cubicBezTo>
                <a:cubicBezTo>
                  <a:pt x="6007586" y="3126237"/>
                  <a:pt x="6007586" y="3126237"/>
                  <a:pt x="6007586" y="3656582"/>
                </a:cubicBezTo>
                <a:cubicBezTo>
                  <a:pt x="6007586" y="3683060"/>
                  <a:pt x="5980958" y="3709538"/>
                  <a:pt x="5953547" y="3709538"/>
                </a:cubicBezTo>
                <a:cubicBezTo>
                  <a:pt x="5953547" y="3709538"/>
                  <a:pt x="5953547" y="3709538"/>
                  <a:pt x="5659860" y="3709538"/>
                </a:cubicBezTo>
                <a:cubicBezTo>
                  <a:pt x="5632449" y="3709538"/>
                  <a:pt x="5609737" y="3683060"/>
                  <a:pt x="5609737" y="3656582"/>
                </a:cubicBezTo>
                <a:cubicBezTo>
                  <a:pt x="5609737" y="3656582"/>
                  <a:pt x="5609737" y="3656582"/>
                  <a:pt x="5609737" y="3064714"/>
                </a:cubicBezTo>
                <a:cubicBezTo>
                  <a:pt x="5609737" y="3064714"/>
                  <a:pt x="5609737" y="3064714"/>
                  <a:pt x="5514974" y="3064714"/>
                </a:cubicBezTo>
                <a:cubicBezTo>
                  <a:pt x="5514974" y="3064714"/>
                  <a:pt x="5514974" y="3064714"/>
                  <a:pt x="5514974" y="3618422"/>
                </a:cubicBezTo>
                <a:cubicBezTo>
                  <a:pt x="5514974" y="3746919"/>
                  <a:pt x="5555699" y="3810000"/>
                  <a:pt x="5684138" y="3810000"/>
                </a:cubicBezTo>
                <a:cubicBezTo>
                  <a:pt x="5684138" y="3810000"/>
                  <a:pt x="5684138" y="3810000"/>
                  <a:pt x="5939450" y="3810000"/>
                </a:cubicBezTo>
                <a:cubicBezTo>
                  <a:pt x="6007978" y="3810000"/>
                  <a:pt x="6048702" y="3792283"/>
                  <a:pt x="6072295" y="3757044"/>
                </a:cubicBezTo>
                <a:lnTo>
                  <a:pt x="6095999" y="3691538"/>
                </a:lnTo>
                <a:lnTo>
                  <a:pt x="6095999" y="4183432"/>
                </a:lnTo>
                <a:lnTo>
                  <a:pt x="6095839" y="4181157"/>
                </a:lnTo>
                <a:cubicBezTo>
                  <a:pt x="6081595" y="4101885"/>
                  <a:pt x="6040479" y="4062413"/>
                  <a:pt x="5939450" y="4062413"/>
                </a:cubicBezTo>
                <a:cubicBezTo>
                  <a:pt x="5939450" y="4062413"/>
                  <a:pt x="5939450" y="4062413"/>
                  <a:pt x="5514974" y="4062413"/>
                </a:cubicBezTo>
                <a:cubicBezTo>
                  <a:pt x="5514974" y="4062413"/>
                  <a:pt x="5514974" y="4062413"/>
                  <a:pt x="5514974" y="4165332"/>
                </a:cubicBezTo>
                <a:cubicBezTo>
                  <a:pt x="5514974" y="4165332"/>
                  <a:pt x="5514974" y="4165332"/>
                  <a:pt x="5957463" y="4165332"/>
                </a:cubicBezTo>
                <a:cubicBezTo>
                  <a:pt x="5984874" y="4165332"/>
                  <a:pt x="6007586" y="4185604"/>
                  <a:pt x="6007586" y="4216012"/>
                </a:cubicBezTo>
                <a:cubicBezTo>
                  <a:pt x="6007586" y="4216012"/>
                  <a:pt x="6007586" y="4216012"/>
                  <a:pt x="6007586" y="4700198"/>
                </a:cubicBezTo>
                <a:cubicBezTo>
                  <a:pt x="6007586" y="4730606"/>
                  <a:pt x="5984874" y="4753996"/>
                  <a:pt x="5957463" y="4753996"/>
                </a:cubicBezTo>
                <a:cubicBezTo>
                  <a:pt x="5957463" y="4753996"/>
                  <a:pt x="5957463" y="4753996"/>
                  <a:pt x="5514974" y="4753996"/>
                </a:cubicBezTo>
                <a:cubicBezTo>
                  <a:pt x="5514974" y="4753996"/>
                  <a:pt x="5514974" y="4753996"/>
                  <a:pt x="5514974" y="4854576"/>
                </a:cubicBezTo>
                <a:cubicBezTo>
                  <a:pt x="5514974" y="4854576"/>
                  <a:pt x="5514974" y="4854576"/>
                  <a:pt x="5939450" y="4854576"/>
                </a:cubicBezTo>
                <a:cubicBezTo>
                  <a:pt x="6039304" y="4854576"/>
                  <a:pt x="6081008" y="4809403"/>
                  <a:pt x="6095619" y="4731556"/>
                </a:cubicBezTo>
                <a:lnTo>
                  <a:pt x="6095999" y="4726568"/>
                </a:lnTo>
                <a:lnTo>
                  <a:pt x="6095999" y="5106988"/>
                </a:lnTo>
                <a:lnTo>
                  <a:pt x="6007099" y="5106988"/>
                </a:lnTo>
                <a:lnTo>
                  <a:pt x="6007099" y="5749926"/>
                </a:lnTo>
                <a:lnTo>
                  <a:pt x="5848349" y="5749926"/>
                </a:lnTo>
                <a:lnTo>
                  <a:pt x="5848349" y="5178426"/>
                </a:lnTo>
                <a:lnTo>
                  <a:pt x="5753099" y="5178426"/>
                </a:lnTo>
                <a:lnTo>
                  <a:pt x="5753099" y="5749926"/>
                </a:lnTo>
                <a:lnTo>
                  <a:pt x="5610224" y="5749926"/>
                </a:lnTo>
                <a:lnTo>
                  <a:pt x="5610224" y="5106988"/>
                </a:lnTo>
                <a:lnTo>
                  <a:pt x="5514974" y="5106988"/>
                </a:lnTo>
                <a:lnTo>
                  <a:pt x="5514974" y="5849938"/>
                </a:lnTo>
                <a:lnTo>
                  <a:pt x="6095999" y="5849938"/>
                </a:lnTo>
                <a:lnTo>
                  <a:pt x="6095999" y="6756699"/>
                </a:lnTo>
                <a:lnTo>
                  <a:pt x="6042376" y="6756699"/>
                </a:lnTo>
                <a:cubicBezTo>
                  <a:pt x="5920654" y="6756699"/>
                  <a:pt x="5920654" y="6756699"/>
                  <a:pt x="5920654" y="6756699"/>
                </a:cubicBezTo>
                <a:cubicBezTo>
                  <a:pt x="5920654" y="6264858"/>
                  <a:pt x="5920654" y="6264858"/>
                  <a:pt x="5920654" y="6264858"/>
                </a:cubicBezTo>
                <a:cubicBezTo>
                  <a:pt x="5920654" y="6146379"/>
                  <a:pt x="5876797" y="6080125"/>
                  <a:pt x="5753840" y="6080125"/>
                </a:cubicBezTo>
                <a:cubicBezTo>
                  <a:pt x="5688054" y="6080125"/>
                  <a:pt x="5688054" y="6080125"/>
                  <a:pt x="5688054" y="6080125"/>
                </a:cubicBezTo>
                <a:cubicBezTo>
                  <a:pt x="5567446" y="6080125"/>
                  <a:pt x="5514974" y="6146379"/>
                  <a:pt x="5514974" y="6264858"/>
                </a:cubicBezTo>
                <a:cubicBezTo>
                  <a:pt x="5514974" y="6710906"/>
                  <a:pt x="5514974" y="6822418"/>
                  <a:pt x="5514974" y="6850296"/>
                </a:cubicBezTo>
                <a:lnTo>
                  <a:pt x="5514974" y="6858000"/>
                </a:lnTo>
                <a:lnTo>
                  <a:pt x="0" y="6858000"/>
                </a:lnTo>
                <a:close/>
                <a:moveTo>
                  <a:pt x="5514974" y="0"/>
                </a:moveTo>
                <a:lnTo>
                  <a:pt x="5610224" y="0"/>
                </a:lnTo>
                <a:lnTo>
                  <a:pt x="5610224" y="1"/>
                </a:lnTo>
                <a:lnTo>
                  <a:pt x="5514974" y="1"/>
                </a:lnTo>
                <a:close/>
              </a:path>
            </a:pathLst>
          </a:custGeom>
          <a:solidFill>
            <a:schemeClr val="tx2"/>
          </a:solidFill>
          <a:ln>
            <a:noFill/>
          </a:ln>
        </p:spPr>
        <p:txBody>
          <a:bodyPr wrap="square" anchor="ctr">
            <a:noAutofit/>
          </a:bodyPr>
          <a:lstStyle>
            <a:lvl1pPr algn="ctr">
              <a:defRPr sz="1600">
                <a:solidFill>
                  <a:schemeClr val="bg1"/>
                </a:solidFill>
              </a:defRPr>
            </a:lvl1pPr>
          </a:lstStyle>
          <a:p>
            <a:r>
              <a:rPr lang="fr-FR"/>
              <a:t>Picture</a:t>
            </a:r>
          </a:p>
        </p:txBody>
      </p:sp>
      <p:pic>
        <p:nvPicPr>
          <p:cNvPr id="14" name="Imag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6334" y="572582"/>
            <a:ext cx="1223332" cy="1259496"/>
          </a:xfrm>
          <a:prstGeom prst="rect">
            <a:avLst/>
          </a:prstGeom>
        </p:spPr>
      </p:pic>
      <p:sp>
        <p:nvSpPr>
          <p:cNvPr id="4" name="Espace réservé du texte 3"/>
          <p:cNvSpPr>
            <a:spLocks noGrp="1"/>
          </p:cNvSpPr>
          <p:nvPr>
            <p:ph type="body" sz="quarter" idx="15" hasCustomPrompt="1"/>
          </p:nvPr>
        </p:nvSpPr>
        <p:spPr>
          <a:xfrm>
            <a:off x="274834" y="3084490"/>
            <a:ext cx="5529066" cy="478383"/>
          </a:xfrm>
          <a:prstGeom prst="rect">
            <a:avLst/>
          </a:prstGeom>
        </p:spPr>
        <p:txBody>
          <a:bodyPr>
            <a:noAutofit/>
          </a:bodyPr>
          <a:lstStyle>
            <a:lvl1pPr marL="0" indent="0">
              <a:buNone/>
              <a:defRPr sz="3400" b="1" baseline="0"/>
            </a:lvl1pPr>
          </a:lstStyle>
          <a:p>
            <a:pPr lvl="0"/>
            <a:r>
              <a:rPr lang="fr-FR"/>
              <a:t>NOM DU VÉHICULE</a:t>
            </a:r>
          </a:p>
        </p:txBody>
      </p:sp>
    </p:spTree>
    <p:extLst>
      <p:ext uri="{BB962C8B-B14F-4D97-AF65-F5344CB8AC3E}">
        <p14:creationId xmlns:p14="http://schemas.microsoft.com/office/powerpoint/2010/main" val="3892462688"/>
      </p:ext>
    </p:extLst>
  </p:cSld>
  <p:clrMapOvr>
    <a:masterClrMapping/>
  </p:clrMapOvr>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1207">
          <p15:clr>
            <a:srgbClr val="FBAE40"/>
          </p15:clr>
        </p15:guide>
        <p15:guide id="14" orient="horz" pos="3113">
          <p15:clr>
            <a:srgbClr val="FBAE40"/>
          </p15:clr>
        </p15:guide>
        <p15:guide id="15" pos="3341">
          <p15:clr>
            <a:srgbClr val="FBAE40"/>
          </p15:clr>
        </p15:guide>
        <p15:guide id="16" pos="433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JANTES 6 IMAGES">
    <p:bg>
      <p:bgRef idx="1001">
        <a:schemeClr val="bg1"/>
      </p:bgRef>
    </p:bg>
    <p:spTree>
      <p:nvGrpSpPr>
        <p:cNvPr id="1" name=""/>
        <p:cNvGrpSpPr/>
        <p:nvPr/>
      </p:nvGrpSpPr>
      <p:grpSpPr>
        <a:xfrm>
          <a:off x="0" y="0"/>
          <a:ext cx="0" cy="0"/>
          <a:chOff x="0" y="0"/>
          <a:chExt cx="0" cy="0"/>
        </a:xfrm>
      </p:grpSpPr>
      <p:sp>
        <p:nvSpPr>
          <p:cNvPr id="77" name="Espace réservé du texte 4"/>
          <p:cNvSpPr>
            <a:spLocks noGrp="1"/>
          </p:cNvSpPr>
          <p:nvPr userDrawn="1">
            <p:ph type="body" sz="quarter" idx="18" hasCustomPrompt="1"/>
          </p:nvPr>
        </p:nvSpPr>
        <p:spPr>
          <a:xfrm>
            <a:off x="2010077" y="2914683"/>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78" name="Espace réservé du texte 4"/>
          <p:cNvSpPr>
            <a:spLocks noGrp="1"/>
          </p:cNvSpPr>
          <p:nvPr userDrawn="1">
            <p:ph type="body" sz="quarter" idx="19" hasCustomPrompt="1"/>
          </p:nvPr>
        </p:nvSpPr>
        <p:spPr>
          <a:xfrm>
            <a:off x="2016829" y="3247825"/>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1" name="Espace réservé du texte 4"/>
          <p:cNvSpPr>
            <a:spLocks noGrp="1"/>
          </p:cNvSpPr>
          <p:nvPr userDrawn="1">
            <p:ph type="body" sz="quarter" idx="22" hasCustomPrompt="1"/>
          </p:nvPr>
        </p:nvSpPr>
        <p:spPr>
          <a:xfrm>
            <a:off x="7976692" y="2914683"/>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2" name="Espace réservé du texte 4"/>
          <p:cNvSpPr>
            <a:spLocks noGrp="1"/>
          </p:cNvSpPr>
          <p:nvPr userDrawn="1">
            <p:ph type="body" sz="quarter" idx="23" hasCustomPrompt="1"/>
          </p:nvPr>
        </p:nvSpPr>
        <p:spPr>
          <a:xfrm>
            <a:off x="7983444" y="3247825"/>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3" name="Espace réservé du texte 4"/>
          <p:cNvSpPr>
            <a:spLocks noGrp="1"/>
          </p:cNvSpPr>
          <p:nvPr userDrawn="1">
            <p:ph type="body" sz="quarter" idx="28" hasCustomPrompt="1"/>
          </p:nvPr>
        </p:nvSpPr>
        <p:spPr>
          <a:xfrm>
            <a:off x="7976692" y="6079817"/>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4" name="Espace réservé du texte 4"/>
          <p:cNvSpPr>
            <a:spLocks noGrp="1"/>
          </p:cNvSpPr>
          <p:nvPr userDrawn="1">
            <p:ph type="body" sz="quarter" idx="29" hasCustomPrompt="1"/>
          </p:nvPr>
        </p:nvSpPr>
        <p:spPr>
          <a:xfrm>
            <a:off x="7983444" y="6412959"/>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7" name="Espace réservé du texte 4"/>
          <p:cNvSpPr>
            <a:spLocks noGrp="1"/>
          </p:cNvSpPr>
          <p:nvPr userDrawn="1">
            <p:ph type="body" sz="quarter" idx="32" hasCustomPrompt="1"/>
          </p:nvPr>
        </p:nvSpPr>
        <p:spPr>
          <a:xfrm>
            <a:off x="2010077" y="6079817"/>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8" name="Espace réservé du texte 4"/>
          <p:cNvSpPr>
            <a:spLocks noGrp="1"/>
          </p:cNvSpPr>
          <p:nvPr userDrawn="1">
            <p:ph type="body" sz="quarter" idx="33" hasCustomPrompt="1"/>
          </p:nvPr>
        </p:nvSpPr>
        <p:spPr>
          <a:xfrm>
            <a:off x="2016829" y="6412959"/>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27" name="Espace réservé pour une image  5"/>
          <p:cNvSpPr>
            <a:spLocks noGrp="1"/>
          </p:cNvSpPr>
          <p:nvPr>
            <p:ph type="pic" sz="quarter" idx="36"/>
          </p:nvPr>
        </p:nvSpPr>
        <p:spPr>
          <a:xfrm>
            <a:off x="8044445" y="706995"/>
            <a:ext cx="2069726" cy="2066192"/>
          </a:xfrm>
          <a:prstGeom prst="rect">
            <a:avLst/>
          </a:prstGeom>
        </p:spPr>
        <p:txBody>
          <a:bodyPr/>
          <a:lstStyle/>
          <a:p>
            <a:endParaRPr lang="fr-FR"/>
          </a:p>
        </p:txBody>
      </p:sp>
      <p:sp>
        <p:nvSpPr>
          <p:cNvPr id="30" name="Espace réservé pour une image  5"/>
          <p:cNvSpPr>
            <a:spLocks noGrp="1"/>
          </p:cNvSpPr>
          <p:nvPr>
            <p:ph type="pic" sz="quarter" idx="39"/>
          </p:nvPr>
        </p:nvSpPr>
        <p:spPr>
          <a:xfrm>
            <a:off x="8044445" y="3877408"/>
            <a:ext cx="2069726" cy="2066192"/>
          </a:xfrm>
          <a:prstGeom prst="rect">
            <a:avLst/>
          </a:prstGeom>
        </p:spPr>
        <p:txBody>
          <a:bodyPr/>
          <a:lstStyle/>
          <a:p>
            <a:endParaRPr lang="fr-FR"/>
          </a:p>
        </p:txBody>
      </p:sp>
      <p:sp>
        <p:nvSpPr>
          <p:cNvPr id="31" name="Espace réservé pour une image  5"/>
          <p:cNvSpPr>
            <a:spLocks noGrp="1"/>
          </p:cNvSpPr>
          <p:nvPr>
            <p:ph type="pic" sz="quarter" idx="34"/>
          </p:nvPr>
        </p:nvSpPr>
        <p:spPr>
          <a:xfrm>
            <a:off x="2077830" y="706995"/>
            <a:ext cx="2069726" cy="2066192"/>
          </a:xfrm>
          <a:prstGeom prst="rect">
            <a:avLst/>
          </a:prstGeom>
        </p:spPr>
        <p:txBody>
          <a:bodyPr/>
          <a:lstStyle/>
          <a:p>
            <a:endParaRPr lang="fr-FR"/>
          </a:p>
        </p:txBody>
      </p:sp>
      <p:sp>
        <p:nvSpPr>
          <p:cNvPr id="32" name="Espace réservé pour une image  5"/>
          <p:cNvSpPr>
            <a:spLocks noGrp="1"/>
          </p:cNvSpPr>
          <p:nvPr>
            <p:ph type="pic" sz="quarter" idx="37"/>
          </p:nvPr>
        </p:nvSpPr>
        <p:spPr>
          <a:xfrm>
            <a:off x="2077830" y="3877408"/>
            <a:ext cx="2069726" cy="2066192"/>
          </a:xfrm>
          <a:prstGeom prst="rect">
            <a:avLst/>
          </a:prstGeom>
        </p:spPr>
        <p:txBody>
          <a:bodyPr/>
          <a:lstStyle/>
          <a:p>
            <a:endParaRPr lang="fr-FR"/>
          </a:p>
        </p:txBody>
      </p:sp>
      <p:cxnSp>
        <p:nvCxnSpPr>
          <p:cNvPr id="3" name="Connecteur droit 2">
            <a:extLst>
              <a:ext uri="{FF2B5EF4-FFF2-40B4-BE49-F238E27FC236}">
                <a16:creationId xmlns:a16="http://schemas.microsoft.com/office/drawing/2014/main" id="{3536B243-747B-F8B2-79D5-4385FA4091BE}"/>
              </a:ext>
            </a:extLst>
          </p:cNvPr>
          <p:cNvCxnSpPr/>
          <p:nvPr userDrawn="1"/>
        </p:nvCxnSpPr>
        <p:spPr>
          <a:xfrm>
            <a:off x="5930283" y="1961965"/>
            <a:ext cx="0" cy="265442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07504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588">
          <p15:clr>
            <a:srgbClr val="FBAE40"/>
          </p15:clr>
        </p15:guide>
        <p15:guide id="3" pos="2411">
          <p15:clr>
            <a:srgbClr val="FBAE40"/>
          </p15:clr>
        </p15:guide>
        <p15:guide id="4" pos="2230">
          <p15:clr>
            <a:srgbClr val="FBAE40"/>
          </p15:clr>
        </p15:guide>
        <p15:guide id="5" pos="1232">
          <p15:clr>
            <a:srgbClr val="FBAE40"/>
          </p15:clr>
        </p15:guide>
        <p15:guide id="6" pos="234">
          <p15:clr>
            <a:srgbClr val="FBAE40"/>
          </p15:clr>
        </p15:guide>
        <p15:guide id="8" pos="7446">
          <p15:clr>
            <a:srgbClr val="FBAE40"/>
          </p15:clr>
        </p15:guide>
        <p15:guide id="9" pos="6947">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591">
          <p15:clr>
            <a:srgbClr val="FBAE40"/>
          </p15:clr>
        </p15:guide>
        <p15:guide id="16" pos="4770">
          <p15:clr>
            <a:srgbClr val="FBAE40"/>
          </p15:clr>
        </p15:guide>
        <p15:guide id="17" pos="71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99748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p:cNvSpPr>
            <a:spLocks noGrp="1"/>
          </p:cNvSpPr>
          <p:nvPr>
            <p:ph type="dt" sz="half" idx="10"/>
          </p:nvPr>
        </p:nvSpPr>
        <p:spPr/>
        <p:txBody>
          <a:bodyPr/>
          <a:lstStyle/>
          <a:p>
            <a:fld id="{216ECAF8-6152-4136-881F-68CDB417BFC3}" type="datetimeFigureOut">
              <a:rPr lang="de-CH" smtClean="0"/>
              <a:t>19.08.2024</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94238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e-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p:cNvSpPr>
            <a:spLocks noGrp="1"/>
          </p:cNvSpPr>
          <p:nvPr>
            <p:ph type="dt" sz="half" idx="10"/>
          </p:nvPr>
        </p:nvSpPr>
        <p:spPr/>
        <p:txBody>
          <a:bodyPr/>
          <a:lstStyle/>
          <a:p>
            <a:fld id="{216ECAF8-6152-4136-881F-68CDB417BFC3}" type="datetimeFigureOut">
              <a:rPr lang="de-CH" smtClean="0"/>
              <a:t>19.08.2024</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92728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Date Placeholder 2"/>
          <p:cNvSpPr>
            <a:spLocks noGrp="1"/>
          </p:cNvSpPr>
          <p:nvPr>
            <p:ph type="dt" sz="half" idx="10"/>
          </p:nvPr>
        </p:nvSpPr>
        <p:spPr/>
        <p:txBody>
          <a:bodyPr/>
          <a:lstStyle/>
          <a:p>
            <a:fld id="{216ECAF8-6152-4136-881F-68CDB417BFC3}" type="datetimeFigureOut">
              <a:rPr lang="de-CH" smtClean="0"/>
              <a:t>19.08.2024</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241793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ECAF8-6152-4136-881F-68CDB417BFC3}" type="datetimeFigureOut">
              <a:rPr lang="de-CH" smtClean="0"/>
              <a:t>19.08.2024</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93605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6ECAF8-6152-4136-881F-68CDB417BFC3}" type="datetimeFigureOut">
              <a:rPr lang="de-CH" smtClean="0"/>
              <a:t>19.08.2024</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4048220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6ECAF8-6152-4136-881F-68CDB417BFC3}" type="datetimeFigureOut">
              <a:rPr lang="de-CH" smtClean="0"/>
              <a:t>19.08.2024</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354431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ECAF8-6152-4136-881F-68CDB417BFC3}" type="datetimeFigureOut">
              <a:rPr lang="de-CH" smtClean="0"/>
              <a:t>19.08.2024</a:t>
            </a:fld>
            <a:endParaRPr lang="de-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DAC90-915C-486E-AE16-320E3D82B9C3}" type="slidenum">
              <a:rPr lang="de-CH" smtClean="0"/>
              <a:t>‹#›</a:t>
            </a:fld>
            <a:endParaRPr lang="de-CH"/>
          </a:p>
        </p:txBody>
      </p:sp>
    </p:spTree>
    <p:extLst>
      <p:ext uri="{BB962C8B-B14F-4D97-AF65-F5344CB8AC3E}">
        <p14:creationId xmlns:p14="http://schemas.microsoft.com/office/powerpoint/2010/main" val="466956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9.xml"/><Relationship Id="rId7" Type="http://schemas.openxmlformats.org/officeDocument/2006/relationships/slide" Target="slide24.xml"/><Relationship Id="rId12" Type="http://schemas.openxmlformats.org/officeDocument/2006/relationships/image" Target="../media/image19.jpeg"/><Relationship Id="rId2" Type="http://schemas.openxmlformats.org/officeDocument/2006/relationships/slide" Target="slide29.xml"/><Relationship Id="rId1" Type="http://schemas.openxmlformats.org/officeDocument/2006/relationships/slideLayout" Target="../slideLayouts/slideLayout15.xml"/><Relationship Id="rId6" Type="http://schemas.openxmlformats.org/officeDocument/2006/relationships/slide" Target="slide4.xml"/><Relationship Id="rId11" Type="http://schemas.openxmlformats.org/officeDocument/2006/relationships/image" Target="../media/image18.png"/><Relationship Id="rId5" Type="http://schemas.openxmlformats.org/officeDocument/2006/relationships/slide" Target="slide12.xml"/><Relationship Id="rId10" Type="http://schemas.openxmlformats.org/officeDocument/2006/relationships/image" Target="../media/image17.jpeg"/><Relationship Id="rId4" Type="http://schemas.openxmlformats.org/officeDocument/2006/relationships/slide" Target="slide15.xml"/><Relationship Id="rId9"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xml"/><Relationship Id="rId3" Type="http://schemas.openxmlformats.org/officeDocument/2006/relationships/image" Target="../media/image21.png"/><Relationship Id="rId7" Type="http://schemas.openxmlformats.org/officeDocument/2006/relationships/slide" Target="slide19.xml"/><Relationship Id="rId12" Type="http://schemas.openxmlformats.org/officeDocument/2006/relationships/slide" Target="slide5.xml"/><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slide" Target="slide29.xml"/><Relationship Id="rId11" Type="http://schemas.openxmlformats.org/officeDocument/2006/relationships/slide" Target="slide24.xml"/><Relationship Id="rId5" Type="http://schemas.openxmlformats.org/officeDocument/2006/relationships/image" Target="../media/image23.png"/><Relationship Id="rId10" Type="http://schemas.openxmlformats.org/officeDocument/2006/relationships/slide" Target="slide4.xml"/><Relationship Id="rId4" Type="http://schemas.openxmlformats.org/officeDocument/2006/relationships/image" Target="../media/image22.pn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24.xm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slide" Target="slide12.xml"/><Relationship Id="rId5" Type="http://schemas.openxmlformats.org/officeDocument/2006/relationships/image" Target="../media/image27.png"/><Relationship Id="rId15" Type="http://schemas.openxmlformats.org/officeDocument/2006/relationships/slide" Target="slide2.xml"/><Relationship Id="rId10" Type="http://schemas.openxmlformats.org/officeDocument/2006/relationships/slide" Target="slide15.xml"/><Relationship Id="rId4" Type="http://schemas.openxmlformats.org/officeDocument/2006/relationships/image" Target="../media/image26.png"/><Relationship Id="rId9" Type="http://schemas.openxmlformats.org/officeDocument/2006/relationships/slide" Target="slide19.xml"/><Relationship Id="rId14"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png"/><Relationship Id="rId7" Type="http://schemas.openxmlformats.org/officeDocument/2006/relationships/slide" Target="slide12.xml"/><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slide" Target="slide15.xml"/><Relationship Id="rId11" Type="http://schemas.openxmlformats.org/officeDocument/2006/relationships/slide" Target="slide2.xml"/><Relationship Id="rId5" Type="http://schemas.openxmlformats.org/officeDocument/2006/relationships/slide" Target="slide19.xml"/><Relationship Id="rId10" Type="http://schemas.openxmlformats.org/officeDocument/2006/relationships/slide" Target="slide5.xml"/><Relationship Id="rId4" Type="http://schemas.openxmlformats.org/officeDocument/2006/relationships/slide" Target="slide29.xml"/><Relationship Id="rId9" Type="http://schemas.openxmlformats.org/officeDocument/2006/relationships/slide" Target="slide24.xml"/></Relationships>
</file>

<file path=ppt/slides/_rels/slide1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9.xml"/><Relationship Id="rId7" Type="http://schemas.openxmlformats.org/officeDocument/2006/relationships/slide" Target="slide24.xml"/><Relationship Id="rId2" Type="http://schemas.openxmlformats.org/officeDocument/2006/relationships/slide" Target="slide29.xml"/><Relationship Id="rId1" Type="http://schemas.openxmlformats.org/officeDocument/2006/relationships/slideLayout" Target="../slideLayouts/slideLayout18.xml"/><Relationship Id="rId6" Type="http://schemas.openxmlformats.org/officeDocument/2006/relationships/slide" Target="slide4.xml"/><Relationship Id="rId11" Type="http://schemas.openxmlformats.org/officeDocument/2006/relationships/image" Target="../media/image31.png"/><Relationship Id="rId5" Type="http://schemas.openxmlformats.org/officeDocument/2006/relationships/slide" Target="slide12.xml"/><Relationship Id="rId10" Type="http://schemas.openxmlformats.org/officeDocument/2006/relationships/image" Target="../media/image32.png"/><Relationship Id="rId4" Type="http://schemas.openxmlformats.org/officeDocument/2006/relationships/slide" Target="slide15.xml"/><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9.xml"/><Relationship Id="rId7" Type="http://schemas.openxmlformats.org/officeDocument/2006/relationships/slide" Target="slide24.xml"/><Relationship Id="rId2" Type="http://schemas.openxmlformats.org/officeDocument/2006/relationships/slide" Target="slide29.xml"/><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slide" Target="slide12.xml"/><Relationship Id="rId4" Type="http://schemas.openxmlformats.org/officeDocument/2006/relationships/slide" Target="slide15.xml"/><Relationship Id="rId9"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9.xml"/><Relationship Id="rId7" Type="http://schemas.openxmlformats.org/officeDocument/2006/relationships/slide" Target="slide24.xml"/><Relationship Id="rId2" Type="http://schemas.openxmlformats.org/officeDocument/2006/relationships/slide" Target="slide29.xml"/><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slide" Target="slide12.xml"/><Relationship Id="rId4" Type="http://schemas.openxmlformats.org/officeDocument/2006/relationships/slide" Target="slide15.xml"/><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9.xml"/><Relationship Id="rId7" Type="http://schemas.openxmlformats.org/officeDocument/2006/relationships/slide" Target="slide24.xml"/><Relationship Id="rId2" Type="http://schemas.openxmlformats.org/officeDocument/2006/relationships/slide" Target="slide29.xml"/><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slide" Target="slide12.xml"/><Relationship Id="rId10" Type="http://schemas.openxmlformats.org/officeDocument/2006/relationships/image" Target="../media/image33.emf"/><Relationship Id="rId4" Type="http://schemas.openxmlformats.org/officeDocument/2006/relationships/slide" Target="slide15.xml"/><Relationship Id="rId9" Type="http://schemas.openxmlformats.org/officeDocument/2006/relationships/slide" Target="slide2.xml"/></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9.xml"/><Relationship Id="rId7" Type="http://schemas.openxmlformats.org/officeDocument/2006/relationships/slide" Target="slide24.xml"/><Relationship Id="rId2" Type="http://schemas.openxmlformats.org/officeDocument/2006/relationships/slide" Target="slide29.xml"/><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slide" Target="slide12.xml"/><Relationship Id="rId4" Type="http://schemas.openxmlformats.org/officeDocument/2006/relationships/slide" Target="slide15.xml"/><Relationship Id="rId9"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5.jpeg"/><Relationship Id="rId7" Type="http://schemas.openxmlformats.org/officeDocument/2006/relationships/slide" Target="slide22.xml"/><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slide" Target="slide29.xml"/><Relationship Id="rId11" Type="http://schemas.openxmlformats.org/officeDocument/2006/relationships/slide" Target="slide2.xml"/><Relationship Id="rId5" Type="http://schemas.openxmlformats.org/officeDocument/2006/relationships/slide" Target="slide6.xml"/><Relationship Id="rId10" Type="http://schemas.openxmlformats.org/officeDocument/2006/relationships/slide" Target="slide24.xml"/><Relationship Id="rId4" Type="http://schemas.openxmlformats.org/officeDocument/2006/relationships/slide" Target="slide15.xml"/><Relationship Id="rId9" Type="http://schemas.openxmlformats.org/officeDocument/2006/relationships/slide" Target="slide1.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4.png"/><Relationship Id="rId7"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slide" Target="slide5.xml"/><Relationship Id="rId5" Type="http://schemas.openxmlformats.org/officeDocument/2006/relationships/slide" Target="slide29.xml"/><Relationship Id="rId10" Type="http://schemas.openxmlformats.org/officeDocument/2006/relationships/slide" Target="slide24.xml"/><Relationship Id="rId4" Type="http://schemas.openxmlformats.org/officeDocument/2006/relationships/image" Target="../media/image5.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7.png"/><Relationship Id="rId7" Type="http://schemas.openxmlformats.org/officeDocument/2006/relationships/slide" Target="slide22.xml"/><Relationship Id="rId2" Type="http://schemas.openxmlformats.org/officeDocument/2006/relationships/image" Target="../media/image36.jpeg"/><Relationship Id="rId1" Type="http://schemas.openxmlformats.org/officeDocument/2006/relationships/slideLayout" Target="../slideLayouts/slideLayout15.xml"/><Relationship Id="rId6" Type="http://schemas.openxmlformats.org/officeDocument/2006/relationships/slide" Target="slide29.xml"/><Relationship Id="rId11" Type="http://schemas.openxmlformats.org/officeDocument/2006/relationships/slide" Target="slide2.xml"/><Relationship Id="rId5" Type="http://schemas.openxmlformats.org/officeDocument/2006/relationships/slide" Target="slide6.xml"/><Relationship Id="rId10" Type="http://schemas.openxmlformats.org/officeDocument/2006/relationships/slide" Target="slide24.xml"/><Relationship Id="rId4" Type="http://schemas.openxmlformats.org/officeDocument/2006/relationships/slide" Target="slide15.xml"/><Relationship Id="rId9" Type="http://schemas.openxmlformats.org/officeDocument/2006/relationships/slide" Target="slide1.xml"/></Relationships>
</file>

<file path=ppt/slides/_rels/slide2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9.png"/><Relationship Id="rId7" Type="http://schemas.openxmlformats.org/officeDocument/2006/relationships/slide" Target="slide22.xml"/><Relationship Id="rId2" Type="http://schemas.openxmlformats.org/officeDocument/2006/relationships/image" Target="../media/image38.jpeg"/><Relationship Id="rId1" Type="http://schemas.openxmlformats.org/officeDocument/2006/relationships/slideLayout" Target="../slideLayouts/slideLayout15.xml"/><Relationship Id="rId6" Type="http://schemas.openxmlformats.org/officeDocument/2006/relationships/slide" Target="slide29.xml"/><Relationship Id="rId11" Type="http://schemas.openxmlformats.org/officeDocument/2006/relationships/slide" Target="slide2.xml"/><Relationship Id="rId5" Type="http://schemas.openxmlformats.org/officeDocument/2006/relationships/slide" Target="slide6.xml"/><Relationship Id="rId10" Type="http://schemas.openxmlformats.org/officeDocument/2006/relationships/slide" Target="slide24.xml"/><Relationship Id="rId4" Type="http://schemas.openxmlformats.org/officeDocument/2006/relationships/slide" Target="slide15.xml"/><Relationship Id="rId9" Type="http://schemas.openxmlformats.org/officeDocument/2006/relationships/slide" Target="slide1.xml"/></Relationships>
</file>

<file path=ppt/slides/_rels/slide2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1.jpeg"/><Relationship Id="rId7" Type="http://schemas.openxmlformats.org/officeDocument/2006/relationships/slide" Target="slide22.xml"/><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slide" Target="slide29.xml"/><Relationship Id="rId11" Type="http://schemas.openxmlformats.org/officeDocument/2006/relationships/slide" Target="slide2.xml"/><Relationship Id="rId5" Type="http://schemas.openxmlformats.org/officeDocument/2006/relationships/slide" Target="slide6.xml"/><Relationship Id="rId10" Type="http://schemas.openxmlformats.org/officeDocument/2006/relationships/slide" Target="slide24.xml"/><Relationship Id="rId4" Type="http://schemas.openxmlformats.org/officeDocument/2006/relationships/slide" Target="slide15.xml"/><Relationship Id="rId9" Type="http://schemas.openxmlformats.org/officeDocument/2006/relationships/slide" Target="slide1.xml"/></Relationships>
</file>

<file path=ppt/slides/_rels/slide2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 Target="slide15.xml"/><Relationship Id="rId7" Type="http://schemas.openxmlformats.org/officeDocument/2006/relationships/slide" Target="slide14.xml"/><Relationship Id="rId2" Type="http://schemas.openxmlformats.org/officeDocument/2006/relationships/image" Target="../media/image42.jpeg"/><Relationship Id="rId1" Type="http://schemas.openxmlformats.org/officeDocument/2006/relationships/slideLayout" Target="../slideLayouts/slideLayout15.xml"/><Relationship Id="rId6" Type="http://schemas.openxmlformats.org/officeDocument/2006/relationships/slide" Target="slide22.xml"/><Relationship Id="rId5" Type="http://schemas.openxmlformats.org/officeDocument/2006/relationships/slide" Target="slide29.xml"/><Relationship Id="rId10" Type="http://schemas.openxmlformats.org/officeDocument/2006/relationships/slide" Target="slide2.xml"/><Relationship Id="rId4" Type="http://schemas.openxmlformats.org/officeDocument/2006/relationships/slide" Target="slide6.xml"/><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hyperlink" Target="http://www.peugeot.ch/" TargetMode="External"/><Relationship Id="rId1" Type="http://schemas.openxmlformats.org/officeDocument/2006/relationships/slideLayout" Target="../slideLayouts/slideLayout20.xml"/><Relationship Id="rId6"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5.xml"/></Relationships>
</file>

<file path=ppt/slides/_rels/slide2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hyperlink" Target="http://www.peugeot.fr/" TargetMode="External"/><Relationship Id="rId1" Type="http://schemas.openxmlformats.org/officeDocument/2006/relationships/slideLayout" Target="../slideLayouts/slideLayout20.xml"/><Relationship Id="rId6"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5.xml"/></Relationships>
</file>

<file path=ppt/slides/_rels/slide2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hyperlink" Target="http://www.peugeot.ch/" TargetMode="External"/><Relationship Id="rId1" Type="http://schemas.openxmlformats.org/officeDocument/2006/relationships/slideLayout" Target="../slideLayouts/slideLayout20.xml"/><Relationship Id="rId6"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5.xml"/></Relationships>
</file>

<file path=ppt/slides/_rels/slide2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hyperlink" Target="http://www.peugeot.ch/" TargetMode="External"/><Relationship Id="rId1" Type="http://schemas.openxmlformats.org/officeDocument/2006/relationships/slideLayout" Target="../slideLayouts/slideLayout20.xml"/><Relationship Id="rId6"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5.xml"/></Relationships>
</file>

<file path=ppt/slides/_rels/slide28.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44.jpeg"/><Relationship Id="rId7" Type="http://schemas.openxmlformats.org/officeDocument/2006/relationships/slide" Target="slide15.xml"/><Relationship Id="rId12" Type="http://schemas.openxmlformats.org/officeDocument/2006/relationships/slide" Target="slide2.xml"/><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slide" Target="slide19.xml"/><Relationship Id="rId11" Type="http://schemas.openxmlformats.org/officeDocument/2006/relationships/slide" Target="slide5.xml"/><Relationship Id="rId5" Type="http://schemas.openxmlformats.org/officeDocument/2006/relationships/slide" Target="slide29.xml"/><Relationship Id="rId10" Type="http://schemas.openxmlformats.org/officeDocument/2006/relationships/slide" Target="slide24.xml"/><Relationship Id="rId4" Type="http://schemas.openxmlformats.org/officeDocument/2006/relationships/image" Target="../media/image45.jpeg"/><Relationship Id="rId9"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hyperlink" Target="https://ap.contracts.aftersales-pcd.ch/it-CH" TargetMode="External"/><Relationship Id="rId13" Type="http://schemas.openxmlformats.org/officeDocument/2006/relationships/slide" Target="slide4.xml"/><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slide" Target="slide12.xml"/><Relationship Id="rId2" Type="http://schemas.openxmlformats.org/officeDocument/2006/relationships/image" Target="../media/image46.jpg"/><Relationship Id="rId16" Type="http://schemas.openxmlformats.org/officeDocument/2006/relationships/slide" Target="slide2.xml"/><Relationship Id="rId1" Type="http://schemas.openxmlformats.org/officeDocument/2006/relationships/slideLayout" Target="../slideLayouts/slideLayout21.xml"/><Relationship Id="rId6" Type="http://schemas.openxmlformats.org/officeDocument/2006/relationships/hyperlink" Target="http://www.peugeot.ch/" TargetMode="External"/><Relationship Id="rId11" Type="http://schemas.openxmlformats.org/officeDocument/2006/relationships/slide" Target="slide15.xml"/><Relationship Id="rId5" Type="http://schemas.openxmlformats.org/officeDocument/2006/relationships/image" Target="../media/image49.jpeg"/><Relationship Id="rId15" Type="http://schemas.openxmlformats.org/officeDocument/2006/relationships/slide" Target="slide5.xml"/><Relationship Id="rId10" Type="http://schemas.openxmlformats.org/officeDocument/2006/relationships/slide" Target="slide19.xml"/><Relationship Id="rId4" Type="http://schemas.openxmlformats.org/officeDocument/2006/relationships/image" Target="../media/image48.jpeg"/><Relationship Id="rId9" Type="http://schemas.openxmlformats.org/officeDocument/2006/relationships/slide" Target="slide29.xml"/><Relationship Id="rId14" Type="http://schemas.openxmlformats.org/officeDocument/2006/relationships/slide" Target="slide24.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png"/><Relationship Id="rId7" Type="http://schemas.openxmlformats.org/officeDocument/2006/relationships/slide" Target="slide12.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slide" Target="slide15.xml"/><Relationship Id="rId5" Type="http://schemas.openxmlformats.org/officeDocument/2006/relationships/slide" Target="slide19.xml"/><Relationship Id="rId10" Type="http://schemas.openxmlformats.org/officeDocument/2006/relationships/slide" Target="slide5.xml"/><Relationship Id="rId4" Type="http://schemas.openxmlformats.org/officeDocument/2006/relationships/slide" Target="slide29.xml"/><Relationship Id="rId9" Type="http://schemas.openxmlformats.org/officeDocument/2006/relationships/slide" Target="slide24.xml"/></Relationships>
</file>

<file path=ppt/slides/_rels/slide30.xml.rels><?xml version="1.0" encoding="UTF-8" standalone="yes"?>
<Relationships xmlns="http://schemas.openxmlformats.org/package/2006/relationships"><Relationship Id="rId3" Type="http://schemas.openxmlformats.org/officeDocument/2006/relationships/hyperlink" Target="https://www.peugeot.ch/it/contatto/richiedere-un-preventivo.html?lcdv16=1PP6CBPM61B0A0C2" TargetMode="External"/><Relationship Id="rId2" Type="http://schemas.openxmlformats.org/officeDocument/2006/relationships/hyperlink" Target="https://www.peugeot.ch/it/our-range/nouvelle-peugeot-408/configurator-5-door1.html/trim-level" TargetMode="External"/><Relationship Id="rId1" Type="http://schemas.openxmlformats.org/officeDocument/2006/relationships/slideLayout" Target="../slideLayouts/slideLayout22.xml"/><Relationship Id="rId4" Type="http://schemas.openxmlformats.org/officeDocument/2006/relationships/hyperlink" Target="https://www.peugeot.ch/it/contatto/prenotare-un-giro-di-prova.html"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 Target="slide15.xml"/><Relationship Id="rId7" Type="http://schemas.openxmlformats.org/officeDocument/2006/relationships/slide" Target="slide12.xml"/><Relationship Id="rId12" Type="http://schemas.openxmlformats.org/officeDocument/2006/relationships/image" Target="../media/image8.emf"/><Relationship Id="rId2" Type="http://schemas.openxmlformats.org/officeDocument/2006/relationships/hyperlink" Target="http://www.peugeot.ch/" TargetMode="External"/><Relationship Id="rId1" Type="http://schemas.openxmlformats.org/officeDocument/2006/relationships/slideLayout" Target="../slideLayouts/slideLayout14.xml"/><Relationship Id="rId6" Type="http://schemas.openxmlformats.org/officeDocument/2006/relationships/slide" Target="slide19.xml"/><Relationship Id="rId11" Type="http://schemas.openxmlformats.org/officeDocument/2006/relationships/hyperlink" Target="https://www.peugeot.ch/it/our-range/nouvelle-peugeot-408/configurator-5-door1.html/trim-level" TargetMode="External"/><Relationship Id="rId5" Type="http://schemas.openxmlformats.org/officeDocument/2006/relationships/slide" Target="slide29.xml"/><Relationship Id="rId10" Type="http://schemas.openxmlformats.org/officeDocument/2006/relationships/slide" Target="slide2.xml"/><Relationship Id="rId4" Type="http://schemas.openxmlformats.org/officeDocument/2006/relationships/slide" Target="slide5.xml"/><Relationship Id="rId9" Type="http://schemas.openxmlformats.org/officeDocument/2006/relationships/slide" Target="slide24.xml"/></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9.xml"/><Relationship Id="rId7" Type="http://schemas.openxmlformats.org/officeDocument/2006/relationships/slide" Target="slide24.xml"/><Relationship Id="rId2" Type="http://schemas.openxmlformats.org/officeDocument/2006/relationships/slide" Target="slide29.xml"/><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slide" Target="slide12.xml"/><Relationship Id="rId10" Type="http://schemas.openxmlformats.org/officeDocument/2006/relationships/image" Target="../media/image9.png"/><Relationship Id="rId4" Type="http://schemas.openxmlformats.org/officeDocument/2006/relationships/slide" Target="slide15.xml"/><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0.jpeg"/><Relationship Id="rId7" Type="http://schemas.openxmlformats.org/officeDocument/2006/relationships/slide" Target="slide1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slide" Target="slide15.xml"/><Relationship Id="rId11" Type="http://schemas.openxmlformats.org/officeDocument/2006/relationships/slide" Target="slide2.xml"/><Relationship Id="rId5" Type="http://schemas.openxmlformats.org/officeDocument/2006/relationships/slide" Target="slide19.xml"/><Relationship Id="rId10" Type="http://schemas.openxmlformats.org/officeDocument/2006/relationships/slide" Target="slide5.xml"/><Relationship Id="rId4" Type="http://schemas.openxmlformats.org/officeDocument/2006/relationships/slide" Target="slide29.xml"/><Relationship Id="rId9" Type="http://schemas.openxmlformats.org/officeDocument/2006/relationships/slide" Target="slide24.xml"/></Relationships>
</file>

<file path=ppt/slides/_rels/slide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12.xml"/><Relationship Id="rId11" Type="http://schemas.openxmlformats.org/officeDocument/2006/relationships/image" Target="../media/image12.png"/><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slide" Target="slide12.xml"/><Relationship Id="rId11" Type="http://schemas.openxmlformats.org/officeDocument/2006/relationships/image" Target="../media/image14.png"/><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slide" Target="slide12.xml"/><Relationship Id="rId11" Type="http://schemas.openxmlformats.org/officeDocument/2006/relationships/image" Target="../media/image16.jpeg"/><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5"/>
          </p:nvPr>
        </p:nvSpPr>
        <p:spPr/>
        <p:txBody>
          <a:bodyPr/>
          <a:lstStyle/>
          <a:p>
            <a:r>
              <a:rPr lang="fr-FR" sz="3100" dirty="0">
                <a:latin typeface="Peugeot New" panose="02000000000000000000" pitchFamily="50" charset="0"/>
                <a:ea typeface="+mj-ea"/>
                <a:cs typeface="+mj-cs"/>
              </a:rPr>
              <a:t>PEUGEOT 408</a:t>
            </a:r>
          </a:p>
        </p:txBody>
      </p:sp>
      <p:sp>
        <p:nvSpPr>
          <p:cNvPr id="7" name="ZoneTexte 6">
            <a:extLst>
              <a:ext uri="{FF2B5EF4-FFF2-40B4-BE49-F238E27FC236}">
                <a16:creationId xmlns:a16="http://schemas.microsoft.com/office/drawing/2014/main" id="{9438BB50-6B03-4B35-A9C7-F83A975DB24C}"/>
              </a:ext>
            </a:extLst>
          </p:cNvPr>
          <p:cNvSpPr txBox="1"/>
          <p:nvPr/>
        </p:nvSpPr>
        <p:spPr>
          <a:xfrm>
            <a:off x="274834" y="4285214"/>
            <a:ext cx="5038878" cy="584775"/>
          </a:xfrm>
          <a:prstGeom prst="rect">
            <a:avLst/>
          </a:prstGeom>
          <a:noFill/>
        </p:spPr>
        <p:txBody>
          <a:bodyPr wrap="square" rtlCol="0">
            <a:spAutoFit/>
          </a:bodyPr>
          <a:lstStyle/>
          <a:p>
            <a:r>
              <a:rPr lang="it-IT" sz="1600" dirty="0">
                <a:latin typeface="Peugeot New" panose="02000000000000000000" pitchFamily="50" charset="0"/>
                <a:ea typeface="+mj-ea"/>
                <a:cs typeface="+mj-cs"/>
              </a:rPr>
              <a:t>Listino Prezzi, equipaggiamenti e </a:t>
            </a:r>
          </a:p>
          <a:p>
            <a:r>
              <a:rPr lang="it-IT" sz="1600" dirty="0">
                <a:latin typeface="Peugeot New" panose="02000000000000000000" pitchFamily="50" charset="0"/>
                <a:ea typeface="+mj-ea"/>
                <a:cs typeface="+mj-cs"/>
              </a:rPr>
              <a:t>caratteristiche tecniche</a:t>
            </a:r>
          </a:p>
        </p:txBody>
      </p:sp>
      <p:pic>
        <p:nvPicPr>
          <p:cNvPr id="10" name="Espace réservé pour une image  5" descr="Une image contenant voiture, ciel, extérieur, bleu&#10;&#10;Description générée automatiquement">
            <a:extLst>
              <a:ext uri="{FF2B5EF4-FFF2-40B4-BE49-F238E27FC236}">
                <a16:creationId xmlns:a16="http://schemas.microsoft.com/office/drawing/2014/main" id="{23F0E874-737D-43DD-9FFE-A87374D36AE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5" b="25"/>
          <a:stretch>
            <a:fillRect/>
          </a:stretch>
        </p:blipFill>
        <p:spPr>
          <a:xfrm>
            <a:off x="6096000" y="0"/>
            <a:ext cx="6102350" cy="6859588"/>
          </a:xfrm>
        </p:spPr>
      </p:pic>
      <p:sp>
        <p:nvSpPr>
          <p:cNvPr id="2" name="Rectangle 1"/>
          <p:cNvSpPr/>
          <p:nvPr/>
        </p:nvSpPr>
        <p:spPr>
          <a:xfrm>
            <a:off x="274834" y="6320043"/>
            <a:ext cx="1050288" cy="216982"/>
          </a:xfrm>
          <a:prstGeom prst="rect">
            <a:avLst/>
          </a:prstGeom>
        </p:spPr>
        <p:txBody>
          <a:bodyPr wrap="none">
            <a:spAutoFit/>
          </a:bodyPr>
          <a:lstStyle/>
          <a:p>
            <a:pPr>
              <a:lnSpc>
                <a:spcPct val="90000"/>
              </a:lnSpc>
              <a:spcBef>
                <a:spcPts val="1000"/>
              </a:spcBef>
            </a:pPr>
            <a:r>
              <a:rPr lang="fr-FR" sz="900" dirty="0" err="1">
                <a:latin typeface="Peugeot New" panose="02000000000000000000" pitchFamily="50" charset="0"/>
              </a:rPr>
              <a:t>A</a:t>
            </a:r>
            <a:r>
              <a:rPr lang="fr-FR" sz="900" dirty="0" err="1" smtClean="0">
                <a:latin typeface="Peugeot New" panose="02000000000000000000" pitchFamily="50" charset="0"/>
              </a:rPr>
              <a:t>gosto</a:t>
            </a:r>
            <a:r>
              <a:rPr lang="fr-FR" sz="900" dirty="0" smtClean="0">
                <a:latin typeface="Peugeot New" panose="02000000000000000000" pitchFamily="50" charset="0"/>
              </a:rPr>
              <a:t> </a:t>
            </a:r>
            <a:r>
              <a:rPr lang="fr-FR" sz="900" dirty="0">
                <a:latin typeface="Peugeot New" panose="02000000000000000000" pitchFamily="50" charset="0"/>
              </a:rPr>
              <a:t>2024</a:t>
            </a:r>
          </a:p>
        </p:txBody>
      </p:sp>
    </p:spTree>
    <p:extLst>
      <p:ext uri="{BB962C8B-B14F-4D97-AF65-F5344CB8AC3E}">
        <p14:creationId xmlns:p14="http://schemas.microsoft.com/office/powerpoint/2010/main" val="1436645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58078" y="1423860"/>
            <a:ext cx="5463324" cy="4916731"/>
          </a:xfrm>
          <a:prstGeom prst="rect">
            <a:avLst/>
          </a:prstGeom>
        </p:spPr>
        <p:txBody>
          <a:bodyPr wrap="square" lIns="91440" tIns="45720" rIns="91440" bIns="45720" anchor="t">
            <a:spAutoFit/>
          </a:bodyPr>
          <a:lstStyle/>
          <a:p>
            <a:pPr lvl="0">
              <a:spcAft>
                <a:spcPts val="300"/>
              </a:spcAft>
              <a:defRPr/>
            </a:pPr>
            <a:r>
              <a:rPr lang="it-IT" sz="1200" dirty="0">
                <a:solidFill>
                  <a:srgbClr val="000000"/>
                </a:solidFill>
                <a:latin typeface="Peugeot New" panose="02000000000000000000" pitchFamily="50" charset="0"/>
              </a:rPr>
              <a:t>SEDILI E RIVESTIMENTI</a:t>
            </a:r>
          </a:p>
          <a:p>
            <a:pPr marL="171450" indent="-171450">
              <a:spcAft>
                <a:spcPts val="300"/>
              </a:spcAft>
              <a:buFont typeface="Arial" panose="020B0604020202020204" pitchFamily="34" charset="0"/>
              <a:buChar char="•"/>
              <a:defRPr/>
            </a:pPr>
            <a:r>
              <a:rPr lang="it-IT" sz="900" dirty="0">
                <a:latin typeface="Peugeot New"/>
              </a:rPr>
              <a:t>Sedili dinamici con </a:t>
            </a:r>
            <a:r>
              <a:rPr lang="fr-FR" sz="900" dirty="0" err="1">
                <a:latin typeface="Peugeot New" panose="02000000000000000000" pitchFamily="50" charset="0"/>
              </a:rPr>
              <a:t>rivestimento</a:t>
            </a:r>
            <a:r>
              <a:rPr lang="fr-FR" sz="900" dirty="0">
                <a:latin typeface="Peugeot New" panose="02000000000000000000" pitchFamily="50" charset="0"/>
              </a:rPr>
              <a:t> in </a:t>
            </a:r>
            <a:r>
              <a:rPr lang="fr-FR" sz="900" dirty="0" err="1">
                <a:latin typeface="Peugeot New" panose="02000000000000000000" pitchFamily="50" charset="0"/>
              </a:rPr>
              <a:t>tessuto</a:t>
            </a:r>
            <a:r>
              <a:rPr lang="fr-FR" sz="900" dirty="0">
                <a:latin typeface="Peugeot New" panose="02000000000000000000" pitchFamily="50" charset="0"/>
              </a:rPr>
              <a:t> </a:t>
            </a:r>
            <a:r>
              <a:rPr lang="fr-FR" sz="900" dirty="0" err="1">
                <a:latin typeface="Peugeot New" panose="02000000000000000000" pitchFamily="50" charset="0"/>
              </a:rPr>
              <a:t>misto</a:t>
            </a:r>
            <a:r>
              <a:rPr lang="fr-FR" sz="900" dirty="0">
                <a:latin typeface="Peugeot New" panose="02000000000000000000" pitchFamily="50" charset="0"/>
              </a:rPr>
              <a:t> </a:t>
            </a:r>
            <a:r>
              <a:rPr lang="it-IT" sz="900" dirty="0">
                <a:latin typeface="Peugeot New"/>
              </a:rPr>
              <a:t>FRAXX KNIT / TEP / Alcantara®</a:t>
            </a:r>
            <a:endParaRPr lang="fr-FR" sz="900" dirty="0">
              <a:latin typeface="Peugeot New"/>
            </a:endParaRPr>
          </a:p>
          <a:p>
            <a:pPr marL="171450" indent="-171450">
              <a:spcAft>
                <a:spcPts val="300"/>
              </a:spcAft>
              <a:buFont typeface="Arial" panose="020B0604020202020204" pitchFamily="34" charset="0"/>
              <a:buChar char="•"/>
              <a:defRPr/>
            </a:pPr>
            <a:endParaRPr lang="fr-FR" sz="900" dirty="0">
              <a:latin typeface="Peugeot New"/>
            </a:endParaRPr>
          </a:p>
          <a:p>
            <a:pPr>
              <a:spcAft>
                <a:spcPts val="300"/>
              </a:spcAft>
              <a:defRPr/>
            </a:pPr>
            <a:r>
              <a:rPr kumimoji="0" lang="fr-FR" sz="1200" b="0" i="0" u="none" strike="noStrike" kern="1200" cap="none" spc="0" normalizeH="0" baseline="0" noProof="0" dirty="0">
                <a:ln>
                  <a:noFill/>
                </a:ln>
                <a:effectLst/>
                <a:uLnTx/>
                <a:uFillTx/>
                <a:latin typeface="Peugeot New"/>
              </a:rPr>
              <a:t>COMFORT</a:t>
            </a:r>
            <a:endParaRPr lang="fr-FR" sz="900" dirty="0">
              <a:latin typeface="Peugeot New"/>
            </a:endParaRPr>
          </a:p>
          <a:p>
            <a:pPr marL="171450" indent="-171450">
              <a:spcAft>
                <a:spcPts val="300"/>
              </a:spcAft>
              <a:buFont typeface="Arial" panose="020B0604020202020204" pitchFamily="34" charset="0"/>
              <a:buChar char="•"/>
              <a:defRPr/>
            </a:pPr>
            <a:r>
              <a:rPr lang="it-IT" sz="900" dirty="0">
                <a:latin typeface="Peugeot New"/>
              </a:rPr>
              <a:t>Portaoggetti illuminato a LED con uscita dell'aria miscelata</a:t>
            </a:r>
          </a:p>
          <a:p>
            <a:pPr marL="171450" indent="-171450">
              <a:spcAft>
                <a:spcPts val="300"/>
              </a:spcAft>
              <a:buFont typeface="Arial" panose="020B0604020202020204" pitchFamily="34" charset="0"/>
              <a:buChar char="•"/>
              <a:defRPr/>
            </a:pPr>
            <a:r>
              <a:rPr lang="fr-FR" sz="900" dirty="0">
                <a:latin typeface="Peugeot New"/>
              </a:rPr>
              <a:t>Clean </a:t>
            </a:r>
            <a:r>
              <a:rPr lang="fr-FR" sz="900" dirty="0" err="1">
                <a:latin typeface="Peugeot New"/>
              </a:rPr>
              <a:t>Cabin</a:t>
            </a:r>
            <a:r>
              <a:rPr lang="fr-FR" sz="900" dirty="0">
                <a:latin typeface="Peugeot New"/>
              </a:rPr>
              <a:t> </a:t>
            </a:r>
            <a:r>
              <a:rPr lang="it-IT" sz="900" dirty="0">
                <a:latin typeface="Peugeot New"/>
              </a:rPr>
              <a:t>con sensori di particelle nell'abitacolo</a:t>
            </a:r>
            <a:endParaRPr lang="fr-FR" sz="900" dirty="0">
              <a:latin typeface="Peugeot New"/>
            </a:endParaRPr>
          </a:p>
          <a:p>
            <a:pPr marL="171450" indent="-171450">
              <a:spcAft>
                <a:spcPts val="300"/>
              </a:spcAft>
              <a:buFont typeface="Arial" panose="020B0604020202020204" pitchFamily="34" charset="0"/>
              <a:buChar char="•"/>
              <a:defRPr/>
            </a:pPr>
            <a:r>
              <a:rPr lang="fr-FR" sz="900" dirty="0" err="1">
                <a:latin typeface="Peugeot New"/>
              </a:rPr>
              <a:t>Pacchetto</a:t>
            </a:r>
            <a:r>
              <a:rPr lang="fr-FR" sz="900" dirty="0">
                <a:latin typeface="Peugeot New"/>
              </a:rPr>
              <a:t> Driver Sport</a:t>
            </a:r>
          </a:p>
          <a:p>
            <a:pPr marL="180975" lvl="1">
              <a:spcAft>
                <a:spcPts val="300"/>
              </a:spcAft>
              <a:defRPr/>
            </a:pPr>
            <a:r>
              <a:rPr lang="it-IT" sz="900" dirty="0">
                <a:latin typeface="Peugeot New Light" panose="02000000000000000000" pitchFamily="2" charset="0"/>
              </a:rPr>
              <a:t>personalizzazione specifica del portatile, suono del motore amplificato e più sportivo (disattivabile)</a:t>
            </a:r>
            <a:endParaRPr lang="fr-FR" sz="900" dirty="0">
              <a:latin typeface="Peugeot New"/>
            </a:endParaRPr>
          </a:p>
          <a:p>
            <a:pPr marL="171450" indent="-171450">
              <a:spcAft>
                <a:spcPts val="300"/>
              </a:spcAft>
              <a:buFont typeface="Arial" panose="020B0604020202020204" pitchFamily="34" charset="0"/>
              <a:buChar char="•"/>
              <a:defRPr/>
            </a:pPr>
            <a:r>
              <a:rPr lang="fr-FR" sz="900" dirty="0" err="1">
                <a:latin typeface="Peugeot New"/>
              </a:rPr>
              <a:t>Portellone</a:t>
            </a:r>
            <a:r>
              <a:rPr lang="fr-FR" sz="900" dirty="0">
                <a:latin typeface="Peugeot New"/>
              </a:rPr>
              <a:t> </a:t>
            </a:r>
            <a:r>
              <a:rPr lang="fr-FR" sz="900" dirty="0" err="1">
                <a:latin typeface="Peugeot New"/>
              </a:rPr>
              <a:t>posteriore</a:t>
            </a:r>
            <a:r>
              <a:rPr lang="fr-FR" sz="900" dirty="0">
                <a:latin typeface="Peugeot New"/>
              </a:rPr>
              <a:t> </a:t>
            </a:r>
            <a:r>
              <a:rPr lang="fr-FR" sz="900" dirty="0" err="1">
                <a:latin typeface="Peugeot New"/>
              </a:rPr>
              <a:t>motorizzato</a:t>
            </a:r>
            <a:endParaRPr lang="fr-FR" sz="900" dirty="0">
              <a:latin typeface="Peugeot New"/>
            </a:endParaRPr>
          </a:p>
          <a:p>
            <a:pPr marL="171450" indent="-171450">
              <a:spcAft>
                <a:spcPts val="300"/>
              </a:spcAft>
              <a:buFont typeface="Arial" panose="020B0604020202020204" pitchFamily="34" charset="0"/>
              <a:buChar char="•"/>
              <a:defRPr/>
            </a:pPr>
            <a:r>
              <a:rPr lang="it-IT" sz="900" dirty="0">
                <a:latin typeface="Peugeot New"/>
              </a:rPr>
              <a:t>Alzacristalli anteriori e posteriori elettrici con comando sequenziale anteriori (verniciato) e posteriori (granulato) con funzione anti-</a:t>
            </a:r>
            <a:r>
              <a:rPr lang="it-IT" sz="900" dirty="0" err="1">
                <a:latin typeface="Peugeot New"/>
              </a:rPr>
              <a:t>schiacchiamento</a:t>
            </a:r>
            <a:endParaRPr lang="it-IT" sz="900" dirty="0">
              <a:latin typeface="Peugeot New"/>
            </a:endParaRPr>
          </a:p>
          <a:p>
            <a:pPr marL="171450" indent="-171450">
              <a:spcAft>
                <a:spcPts val="300"/>
              </a:spcAft>
              <a:buFont typeface="Arial" panose="020B0604020202020204" pitchFamily="34" charset="0"/>
              <a:buChar char="•"/>
              <a:defRPr/>
            </a:pPr>
            <a:r>
              <a:rPr lang="it-IT" sz="900" dirty="0">
                <a:latin typeface="Peugeot New" panose="02000000000000000000" pitchFamily="50" charset="0"/>
              </a:rPr>
              <a:t>Smart </a:t>
            </a:r>
            <a:r>
              <a:rPr lang="it-IT" sz="900" dirty="0" err="1">
                <a:latin typeface="Peugeot New" panose="02000000000000000000" pitchFamily="50" charset="0"/>
              </a:rPr>
              <a:t>Multidrive</a:t>
            </a:r>
            <a:r>
              <a:rPr lang="it-IT" sz="900" dirty="0">
                <a:latin typeface="Peugeot New" panose="02000000000000000000" pitchFamily="50" charset="0"/>
              </a:rPr>
              <a:t>: personalizzazione del computer di bordo e dell'illuminazione interna a LED</a:t>
            </a:r>
          </a:p>
          <a:p>
            <a:pPr marL="171450" indent="-171450">
              <a:spcAft>
                <a:spcPts val="300"/>
              </a:spcAft>
              <a:buFont typeface="Arial" panose="020B0604020202020204" pitchFamily="34" charset="0"/>
              <a:buChar char="•"/>
              <a:defRPr/>
            </a:pPr>
            <a:r>
              <a:rPr lang="it-IT" sz="900" dirty="0">
                <a:latin typeface="Peugeot New"/>
              </a:rPr>
              <a:t>Volante riscaldato in pelle traforata « Pieno Fiore »</a:t>
            </a:r>
          </a:p>
          <a:p>
            <a:pPr>
              <a:spcAft>
                <a:spcPts val="300"/>
              </a:spcAft>
              <a:defRPr/>
            </a:pPr>
            <a:endParaRPr lang="fr-FR" sz="900" dirty="0">
              <a:solidFill>
                <a:srgbClr val="000000"/>
              </a:solidFill>
              <a:latin typeface="Peugeot New"/>
            </a:endParaRPr>
          </a:p>
          <a:p>
            <a:pPr>
              <a:spcAft>
                <a:spcPts val="300"/>
              </a:spcAft>
            </a:pPr>
            <a:r>
              <a:rPr lang="it-IT" sz="1200" dirty="0">
                <a:latin typeface="Peugeot New" panose="02000000000000000000" pitchFamily="50" charset="0"/>
              </a:rPr>
              <a:t>ASSISTENZA ALLA GUIDA E ALLA MANOVRA</a:t>
            </a:r>
          </a:p>
          <a:p>
            <a:pPr marL="171450" indent="-171450">
              <a:spcAft>
                <a:spcPts val="300"/>
              </a:spcAft>
              <a:buFont typeface="Arial" panose="020B0604020202020204" pitchFamily="34" charset="0"/>
              <a:buChar char="•"/>
              <a:defRPr/>
            </a:pPr>
            <a:r>
              <a:rPr lang="fr-FR" sz="900" dirty="0" err="1">
                <a:solidFill>
                  <a:srgbClr val="000000"/>
                </a:solidFill>
                <a:latin typeface="Peugeot New"/>
              </a:rPr>
              <a:t>Sensori</a:t>
            </a:r>
            <a:r>
              <a:rPr lang="fr-FR" sz="900" dirty="0">
                <a:solidFill>
                  <a:srgbClr val="000000"/>
                </a:solidFill>
                <a:latin typeface="Peugeot New"/>
              </a:rPr>
              <a:t> di </a:t>
            </a:r>
            <a:r>
              <a:rPr lang="fr-FR" sz="900" dirty="0" err="1">
                <a:solidFill>
                  <a:srgbClr val="000000"/>
                </a:solidFill>
                <a:latin typeface="Peugeot New"/>
              </a:rPr>
              <a:t>parcheggio</a:t>
            </a:r>
            <a:r>
              <a:rPr lang="fr-FR" sz="900" dirty="0">
                <a:solidFill>
                  <a:srgbClr val="000000"/>
                </a:solidFill>
                <a:latin typeface="Peugeot New"/>
              </a:rPr>
              <a:t> </a:t>
            </a:r>
            <a:r>
              <a:rPr lang="fr-FR" sz="900" dirty="0" err="1">
                <a:solidFill>
                  <a:srgbClr val="000000"/>
                </a:solidFill>
                <a:latin typeface="Peugeot New"/>
              </a:rPr>
              <a:t>anteriori</a:t>
            </a:r>
            <a:endParaRPr lang="fr-FR" sz="900" dirty="0">
              <a:solidFill>
                <a:srgbClr val="000000"/>
              </a:solidFill>
              <a:latin typeface="Peugeot New"/>
            </a:endParaRPr>
          </a:p>
          <a:p>
            <a:pPr marL="171450" indent="-171450">
              <a:spcAft>
                <a:spcPts val="300"/>
              </a:spcAft>
              <a:buFont typeface="Arial" panose="020B0604020202020204" pitchFamily="34" charset="0"/>
              <a:buChar char="•"/>
              <a:defRPr/>
            </a:pPr>
            <a:r>
              <a:rPr lang="it-IT" sz="900" dirty="0">
                <a:solidFill>
                  <a:srgbClr val="000000"/>
                </a:solidFill>
                <a:latin typeface="Peugeot New"/>
              </a:rPr>
              <a:t>Assistenza al mantenimento della corsia di marcia</a:t>
            </a:r>
            <a:endParaRPr lang="fr-FR" sz="900" dirty="0">
              <a:solidFill>
                <a:srgbClr val="000000"/>
              </a:solidFill>
              <a:latin typeface="Peugeot New"/>
            </a:endParaRPr>
          </a:p>
          <a:p>
            <a:pPr>
              <a:spcAft>
                <a:spcPts val="300"/>
              </a:spcAft>
              <a:defRPr/>
            </a:pPr>
            <a:endParaRPr lang="fr-FR" sz="1200" dirty="0">
              <a:solidFill>
                <a:srgbClr val="000000"/>
              </a:solidFill>
              <a:latin typeface="Peugeot New"/>
            </a:endParaRPr>
          </a:p>
          <a:p>
            <a:pPr>
              <a:spcAft>
                <a:spcPts val="300"/>
              </a:spcAft>
            </a:pPr>
            <a:r>
              <a:rPr lang="it-IT" sz="1200" dirty="0">
                <a:latin typeface="Peugeot New" panose="02000000000000000000" pitchFamily="50" charset="0"/>
              </a:rPr>
              <a:t>MULTIMEDIA E NAVIGAZIONE</a:t>
            </a:r>
          </a:p>
          <a:p>
            <a:pPr marL="171450" indent="-171450">
              <a:spcAft>
                <a:spcPts val="300"/>
              </a:spcAft>
              <a:buFont typeface="Arial" panose="020B0604020202020204" pitchFamily="34" charset="0"/>
              <a:buChar char="•"/>
              <a:defRPr/>
            </a:pPr>
            <a:r>
              <a:rPr lang="en-US" sz="900" dirty="0">
                <a:latin typeface="Peugeot New"/>
              </a:rPr>
              <a:t>Peugeot </a:t>
            </a:r>
            <a:r>
              <a:rPr lang="en-US" sz="900" dirty="0" err="1">
                <a:latin typeface="Peugeot New"/>
              </a:rPr>
              <a:t>i</a:t>
            </a:r>
            <a:r>
              <a:rPr lang="en-US" sz="900" dirty="0">
                <a:latin typeface="Peugeot New"/>
              </a:rPr>
              <a:t>-Cockpit® con Head-up Display 10’’ </a:t>
            </a:r>
            <a:r>
              <a:rPr lang="en-US" sz="900" dirty="0" err="1">
                <a:latin typeface="Peugeot New"/>
              </a:rPr>
              <a:t>digitale</a:t>
            </a:r>
            <a:r>
              <a:rPr lang="en-US" sz="900" dirty="0">
                <a:latin typeface="Peugeot New"/>
              </a:rPr>
              <a:t> 3D </a:t>
            </a:r>
            <a:r>
              <a:rPr lang="en-US" sz="900" dirty="0" err="1">
                <a:latin typeface="Peugeot New"/>
              </a:rPr>
              <a:t>personalizzabile</a:t>
            </a:r>
            <a:endParaRPr lang="fr-FR" sz="900" dirty="0">
              <a:solidFill>
                <a:srgbClr val="00B050"/>
              </a:solidFill>
              <a:latin typeface="Peugeot New"/>
            </a:endParaRPr>
          </a:p>
          <a:p>
            <a:pPr marL="171450" indent="-171450">
              <a:spcAft>
                <a:spcPts val="300"/>
              </a:spcAft>
              <a:buFont typeface="Arial" panose="020B0604020202020204" pitchFamily="34" charset="0"/>
              <a:buChar char="•"/>
              <a:defRPr/>
            </a:pPr>
            <a:r>
              <a:rPr lang="it-IT" sz="900" dirty="0">
                <a:solidFill>
                  <a:srgbClr val="000000"/>
                </a:solidFill>
                <a:latin typeface="Peugeot New"/>
              </a:rPr>
              <a:t>Peugeot i-TOGGLES con navigazione a riconoscimento vocale in linguaggio naturale </a:t>
            </a:r>
            <a:endParaRPr lang="fr-FR" sz="900" dirty="0">
              <a:solidFill>
                <a:srgbClr val="000000"/>
              </a:solidFill>
              <a:latin typeface="Peugeot New"/>
            </a:endParaRPr>
          </a:p>
          <a:p>
            <a:pPr marL="171450" indent="-171450">
              <a:spcAft>
                <a:spcPts val="300"/>
              </a:spcAft>
              <a:buFont typeface="Arial" panose="020B0604020202020204" pitchFamily="34" charset="0"/>
              <a:buChar char="•"/>
              <a:defRPr/>
            </a:pPr>
            <a:r>
              <a:rPr lang="fr-FR" sz="900" dirty="0">
                <a:solidFill>
                  <a:srgbClr val="000000"/>
                </a:solidFill>
                <a:latin typeface="Peugeot New"/>
              </a:rPr>
              <a:t>Peugeot </a:t>
            </a:r>
            <a:r>
              <a:rPr lang="fr-FR" sz="900" dirty="0" err="1">
                <a:solidFill>
                  <a:srgbClr val="000000"/>
                </a:solidFill>
                <a:latin typeface="Peugeot New"/>
              </a:rPr>
              <a:t>Connect</a:t>
            </a:r>
            <a:r>
              <a:rPr lang="fr-FR" sz="900" dirty="0">
                <a:solidFill>
                  <a:srgbClr val="000000"/>
                </a:solidFill>
                <a:latin typeface="Peugeot New"/>
              </a:rPr>
              <a:t> SOS &amp; Assistance</a:t>
            </a:r>
          </a:p>
          <a:p>
            <a:pPr marL="171450" indent="-171450">
              <a:spcAft>
                <a:spcPts val="300"/>
              </a:spcAft>
              <a:buFont typeface="Arial" panose="020B0604020202020204" pitchFamily="34" charset="0"/>
              <a:buChar char="•"/>
              <a:defRPr/>
            </a:pPr>
            <a:endParaRPr lang="fr-FR" sz="1200" dirty="0">
              <a:solidFill>
                <a:srgbClr val="000000"/>
              </a:solidFill>
              <a:latin typeface="Peugeot New"/>
            </a:endParaRPr>
          </a:p>
        </p:txBody>
      </p:sp>
      <p:grpSp>
        <p:nvGrpSpPr>
          <p:cNvPr id="14" name="Groupe 3">
            <a:extLst>
              <a:ext uri="{FF2B5EF4-FFF2-40B4-BE49-F238E27FC236}">
                <a16:creationId xmlns:a16="http://schemas.microsoft.com/office/drawing/2014/main" id="{88F90161-1CEF-09EF-C3E2-473DB30EB691}"/>
              </a:ext>
            </a:extLst>
          </p:cNvPr>
          <p:cNvGrpSpPr/>
          <p:nvPr/>
        </p:nvGrpSpPr>
        <p:grpSpPr>
          <a:xfrm>
            <a:off x="0" y="857262"/>
            <a:ext cx="377180" cy="6000739"/>
            <a:chOff x="2" y="857261"/>
            <a:chExt cx="377180" cy="6000739"/>
          </a:xfrm>
        </p:grpSpPr>
        <p:grpSp>
          <p:nvGrpSpPr>
            <p:cNvPr id="20" name="Groupe 31">
              <a:extLst>
                <a:ext uri="{FF2B5EF4-FFF2-40B4-BE49-F238E27FC236}">
                  <a16:creationId xmlns:a16="http://schemas.microsoft.com/office/drawing/2014/main" id="{3CCD4D30-4AA6-951D-0DF1-30F105856E51}"/>
                </a:ext>
              </a:extLst>
            </p:cNvPr>
            <p:cNvGrpSpPr/>
            <p:nvPr/>
          </p:nvGrpSpPr>
          <p:grpSpPr>
            <a:xfrm>
              <a:off x="2" y="857261"/>
              <a:ext cx="377180" cy="6000739"/>
              <a:chOff x="-5691" y="857261"/>
              <a:chExt cx="377180" cy="6000739"/>
            </a:xfrm>
            <a:solidFill>
              <a:srgbClr val="FFFFFF">
                <a:lumMod val="95000"/>
              </a:srgbClr>
            </a:solidFill>
          </p:grpSpPr>
          <p:sp>
            <p:nvSpPr>
              <p:cNvPr id="34" name="Rectangle 33">
                <a:hlinkClick r:id="rId2" action="ppaction://hlinksldjump"/>
                <a:extLst>
                  <a:ext uri="{FF2B5EF4-FFF2-40B4-BE49-F238E27FC236}">
                    <a16:creationId xmlns:a16="http://schemas.microsoft.com/office/drawing/2014/main" id="{A46E8471-E81D-F50D-489B-7B08E732E1F7}"/>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35" name="Rectangle 34">
                <a:hlinkClick r:id="rId3" action="ppaction://hlinksldjump"/>
                <a:extLst>
                  <a:ext uri="{FF2B5EF4-FFF2-40B4-BE49-F238E27FC236}">
                    <a16:creationId xmlns:a16="http://schemas.microsoft.com/office/drawing/2014/main" id="{0FCF7F1A-B508-287B-9551-A3B3FE495056}"/>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36" name="Rectangle 35">
                <a:hlinkClick r:id="rId4" action="ppaction://hlinksldjump"/>
                <a:extLst>
                  <a:ext uri="{FF2B5EF4-FFF2-40B4-BE49-F238E27FC236}">
                    <a16:creationId xmlns:a16="http://schemas.microsoft.com/office/drawing/2014/main" id="{C7530863-F5AC-3584-3217-8A1A6DE86825}"/>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37" name="Rectangle 36">
                <a:hlinkClick r:id="rId5" action="ppaction://hlinksldjump"/>
                <a:extLst>
                  <a:ext uri="{FF2B5EF4-FFF2-40B4-BE49-F238E27FC236}">
                    <a16:creationId xmlns:a16="http://schemas.microsoft.com/office/drawing/2014/main" id="{B3E3DA03-BECC-6E8E-2273-63D74C6F899E}"/>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38" name="Rectangle 37">
                <a:hlinkClick r:id="rId6" action="ppaction://hlinksldjump"/>
                <a:extLst>
                  <a:ext uri="{FF2B5EF4-FFF2-40B4-BE49-F238E27FC236}">
                    <a16:creationId xmlns:a16="http://schemas.microsoft.com/office/drawing/2014/main" id="{8DA0CBEA-1202-BE02-42E5-03A3A8EB0B4B}"/>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39" name="Rectangle 38">
                <a:hlinkClick r:id="rId7" action="ppaction://hlinksldjump"/>
                <a:extLst>
                  <a:ext uri="{FF2B5EF4-FFF2-40B4-BE49-F238E27FC236}">
                    <a16:creationId xmlns:a16="http://schemas.microsoft.com/office/drawing/2014/main" id="{D94DAD13-A80D-80FF-3374-C3FA937E2069}"/>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19" name="Rectangle 18">
              <a:hlinkClick r:id="rId8" action="ppaction://hlinksldjump"/>
              <a:extLst>
                <a:ext uri="{FF2B5EF4-FFF2-40B4-BE49-F238E27FC236}">
                  <a16:creationId xmlns:a16="http://schemas.microsoft.com/office/drawing/2014/main" id="{90206D60-5187-0C91-6289-95F56817A209}"/>
                </a:ext>
              </a:extLst>
            </p:cNvPr>
            <p:cNvSpPr/>
            <p:nvPr/>
          </p:nvSpPr>
          <p:spPr>
            <a:xfrm rot="16200000">
              <a:off x="-240599" y="1953961"/>
              <a:ext cx="857250" cy="37604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 allestimenti</a:t>
              </a:r>
            </a:p>
          </p:txBody>
        </p:sp>
      </p:grpSp>
      <p:sp>
        <p:nvSpPr>
          <p:cNvPr id="23" name="Titre 2"/>
          <p:cNvSpPr txBox="1">
            <a:spLocks/>
          </p:cNvSpPr>
          <p:nvPr/>
        </p:nvSpPr>
        <p:spPr>
          <a:xfrm>
            <a:off x="658076" y="310264"/>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latin typeface="Peugeot New" panose="02000000000000000000" pitchFamily="50" charset="0"/>
              </a:rPr>
              <a:t>ALLESTIMENTO GT</a:t>
            </a:r>
          </a:p>
        </p:txBody>
      </p:sp>
      <p:sp>
        <p:nvSpPr>
          <p:cNvPr id="25" name="Rectangle 24">
            <a:extLst>
              <a:ext uri="{FF2B5EF4-FFF2-40B4-BE49-F238E27FC236}">
                <a16:creationId xmlns:a16="http://schemas.microsoft.com/office/drawing/2014/main" id="{7FA76C13-5976-4B45-95DF-DECE7DF2BBE6}"/>
              </a:ext>
            </a:extLst>
          </p:cNvPr>
          <p:cNvSpPr/>
          <p:nvPr/>
        </p:nvSpPr>
        <p:spPr>
          <a:xfrm>
            <a:off x="652845" y="654774"/>
            <a:ext cx="822661" cy="230832"/>
          </a:xfrm>
          <a:prstGeom prst="rect">
            <a:avLst/>
          </a:prstGeom>
        </p:spPr>
        <p:txBody>
          <a:bodyPr wrap="none">
            <a:spAutoFit/>
          </a:bodyPr>
          <a:lstStyle/>
          <a:p>
            <a:pPr lvl="0" algn="ctr">
              <a:defRPr/>
            </a:pPr>
            <a:r>
              <a:rPr lang="en-US" sz="900" dirty="0">
                <a:solidFill>
                  <a:srgbClr val="000000"/>
                </a:solidFill>
                <a:latin typeface="Peugeot New"/>
              </a:rPr>
              <a:t>= Allure +</a:t>
            </a:r>
            <a:endParaRPr kumimoji="0" lang="en-US" sz="900" b="0" i="0" u="none" strike="noStrike" kern="1200" cap="none" spc="0" normalizeH="0" baseline="0" noProof="0" dirty="0">
              <a:ln>
                <a:noFill/>
              </a:ln>
              <a:solidFill>
                <a:srgbClr val="000000"/>
              </a:solidFill>
              <a:effectLst/>
              <a:uLnTx/>
              <a:uFillTx/>
              <a:latin typeface="Peugeot New"/>
            </a:endParaRPr>
          </a:p>
        </p:txBody>
      </p:sp>
      <p:sp>
        <p:nvSpPr>
          <p:cNvPr id="24" name="Rectangle 23">
            <a:hlinkClick r:id="rId9"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pic>
        <p:nvPicPr>
          <p:cNvPr id="18" name="Image 15" descr="Une image contenant voiture, panneau de configuration&#10;&#10;Description générée automatiquement">
            <a:extLst>
              <a:ext uri="{FF2B5EF4-FFF2-40B4-BE49-F238E27FC236}">
                <a16:creationId xmlns:a16="http://schemas.microsoft.com/office/drawing/2014/main" id="{BB0EAB43-5592-4A58-80B3-AFEAE54015C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771" r="4387"/>
          <a:stretch/>
        </p:blipFill>
        <p:spPr>
          <a:xfrm>
            <a:off x="6879771" y="499611"/>
            <a:ext cx="5312229" cy="3056156"/>
          </a:xfrm>
          <a:prstGeom prst="rect">
            <a:avLst/>
          </a:prstGeom>
        </p:spPr>
      </p:pic>
      <p:pic>
        <p:nvPicPr>
          <p:cNvPr id="22" name="Image 16">
            <a:extLst>
              <a:ext uri="{FF2B5EF4-FFF2-40B4-BE49-F238E27FC236}">
                <a16:creationId xmlns:a16="http://schemas.microsoft.com/office/drawing/2014/main" id="{6AA2FC7C-9689-4EA8-BB5B-EA86D381869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052180" y="3817351"/>
            <a:ext cx="2146948" cy="2531347"/>
          </a:xfrm>
          <a:prstGeom prst="rect">
            <a:avLst/>
          </a:prstGeom>
        </p:spPr>
      </p:pic>
      <p:pic>
        <p:nvPicPr>
          <p:cNvPr id="26" name="Image 20" descr="Une image contenant intérieur, noir, argent, fermer&#10;&#10;Description générée automatiquement">
            <a:extLst>
              <a:ext uri="{FF2B5EF4-FFF2-40B4-BE49-F238E27FC236}">
                <a16:creationId xmlns:a16="http://schemas.microsoft.com/office/drawing/2014/main" id="{7E8DE2DC-5C6E-4813-9A0F-D5FEB7B34A1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565" r="11287"/>
          <a:stretch/>
        </p:blipFill>
        <p:spPr>
          <a:xfrm>
            <a:off x="6879771" y="3817351"/>
            <a:ext cx="3117668" cy="2531347"/>
          </a:xfrm>
          <a:prstGeom prst="rect">
            <a:avLst/>
          </a:prstGeom>
        </p:spPr>
      </p:pic>
    </p:spTree>
    <p:extLst>
      <p:ext uri="{BB962C8B-B14F-4D97-AF65-F5344CB8AC3E}">
        <p14:creationId xmlns:p14="http://schemas.microsoft.com/office/powerpoint/2010/main" val="3237814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Espace réservé du texte 174"/>
          <p:cNvSpPr>
            <a:spLocks noGrp="1"/>
          </p:cNvSpPr>
          <p:nvPr>
            <p:ph type="body" sz="quarter" idx="18"/>
          </p:nvPr>
        </p:nvSpPr>
        <p:spPr/>
        <p:txBody>
          <a:bodyPr>
            <a:normAutofit/>
          </a:bodyPr>
          <a:lstStyle/>
          <a:p>
            <a:r>
              <a:rPr lang="fr-FR" dirty="0"/>
              <a:t>17'' </a:t>
            </a:r>
            <a:r>
              <a:rPr lang="fr-FR" dirty="0">
                <a:latin typeface="Peugeot New" panose="02000000000000000000" pitchFamily="50" charset="0"/>
              </a:rPr>
              <a:t>lega </a:t>
            </a:r>
            <a:r>
              <a:rPr lang="fr-FR" dirty="0"/>
              <a:t>SILEX </a:t>
            </a:r>
          </a:p>
        </p:txBody>
      </p:sp>
      <p:sp>
        <p:nvSpPr>
          <p:cNvPr id="176" name="Espace réservé du texte 175"/>
          <p:cNvSpPr>
            <a:spLocks noGrp="1"/>
          </p:cNvSpPr>
          <p:nvPr>
            <p:ph type="body" sz="quarter" idx="19"/>
          </p:nvPr>
        </p:nvSpPr>
        <p:spPr/>
        <p:txBody>
          <a:bodyPr>
            <a:normAutofit/>
          </a:bodyPr>
          <a:lstStyle/>
          <a:p>
            <a:r>
              <a:rPr lang="fr-FR" sz="900" dirty="0"/>
              <a:t>Di </a:t>
            </a:r>
            <a:r>
              <a:rPr lang="fr-FR" sz="900" dirty="0" err="1"/>
              <a:t>serie</a:t>
            </a:r>
            <a:r>
              <a:rPr lang="fr-FR" sz="900" dirty="0"/>
              <a:t> su Allure</a:t>
            </a:r>
          </a:p>
        </p:txBody>
      </p:sp>
      <p:sp>
        <p:nvSpPr>
          <p:cNvPr id="199" name="Espace réservé du texte 198"/>
          <p:cNvSpPr>
            <a:spLocks noGrp="1"/>
          </p:cNvSpPr>
          <p:nvPr>
            <p:ph type="body" sz="quarter" idx="22"/>
          </p:nvPr>
        </p:nvSpPr>
        <p:spPr/>
        <p:txBody>
          <a:bodyPr>
            <a:normAutofit/>
          </a:bodyPr>
          <a:lstStyle/>
          <a:p>
            <a:r>
              <a:rPr lang="fr-FR" dirty="0"/>
              <a:t>19’’ lega GRAPHITE</a:t>
            </a:r>
          </a:p>
        </p:txBody>
      </p:sp>
      <p:sp>
        <p:nvSpPr>
          <p:cNvPr id="46" name="Espace réservé du texte 199"/>
          <p:cNvSpPr>
            <a:spLocks noGrp="1"/>
          </p:cNvSpPr>
          <p:nvPr>
            <p:ph type="body" sz="quarter" idx="23"/>
          </p:nvPr>
        </p:nvSpPr>
        <p:spPr/>
        <p:txBody>
          <a:bodyPr>
            <a:normAutofit/>
          </a:bodyPr>
          <a:lstStyle/>
          <a:p>
            <a:pPr marL="180975">
              <a:spcBef>
                <a:spcPts val="0"/>
              </a:spcBef>
              <a:spcAft>
                <a:spcPts val="300"/>
              </a:spcAft>
            </a:pPr>
            <a:r>
              <a:rPr lang="fr-FR" sz="900" dirty="0"/>
              <a:t>Di </a:t>
            </a:r>
            <a:r>
              <a:rPr lang="fr-FR" sz="900" dirty="0" err="1"/>
              <a:t>serie</a:t>
            </a:r>
            <a:r>
              <a:rPr lang="fr-FR" sz="900" dirty="0"/>
              <a:t> su GT</a:t>
            </a:r>
          </a:p>
        </p:txBody>
      </p:sp>
      <p:sp>
        <p:nvSpPr>
          <p:cNvPr id="205" name="Espace réservé du texte 204"/>
          <p:cNvSpPr>
            <a:spLocks noGrp="1"/>
          </p:cNvSpPr>
          <p:nvPr>
            <p:ph type="body" sz="quarter" idx="28"/>
          </p:nvPr>
        </p:nvSpPr>
        <p:spPr/>
        <p:txBody>
          <a:bodyPr>
            <a:normAutofit/>
          </a:bodyPr>
          <a:lstStyle/>
          <a:p>
            <a:r>
              <a:rPr lang="fr-FR" dirty="0"/>
              <a:t>20’’ lega MONOLITHE</a:t>
            </a:r>
          </a:p>
        </p:txBody>
      </p:sp>
      <p:sp>
        <p:nvSpPr>
          <p:cNvPr id="206" name="Espace réservé du texte 205"/>
          <p:cNvSpPr>
            <a:spLocks noGrp="1"/>
          </p:cNvSpPr>
          <p:nvPr>
            <p:ph type="body" sz="quarter" idx="29"/>
          </p:nvPr>
        </p:nvSpPr>
        <p:spPr/>
        <p:txBody>
          <a:bodyPr>
            <a:normAutofit fontScale="77500" lnSpcReduction="20000"/>
          </a:bodyPr>
          <a:lstStyle/>
          <a:p>
            <a:r>
              <a:rPr lang="fr-FR" dirty="0">
                <a:solidFill>
                  <a:srgbClr val="00B0F0"/>
                </a:solidFill>
              </a:rPr>
              <a:t> </a:t>
            </a:r>
            <a:r>
              <a:rPr lang="fr-FR" dirty="0" err="1">
                <a:solidFill>
                  <a:srgbClr val="00B0F0"/>
                </a:solidFill>
              </a:rPr>
              <a:t>Opzionale</a:t>
            </a:r>
            <a:r>
              <a:rPr lang="fr-FR" dirty="0">
                <a:solidFill>
                  <a:srgbClr val="00B0F0"/>
                </a:solidFill>
              </a:rPr>
              <a:t> su GT Plug-in </a:t>
            </a:r>
            <a:r>
              <a:rPr lang="fr-FR" dirty="0" err="1">
                <a:solidFill>
                  <a:srgbClr val="00B0F0"/>
                </a:solidFill>
              </a:rPr>
              <a:t>Hybrid</a:t>
            </a:r>
            <a:endParaRPr lang="fr-FR" dirty="0">
              <a:solidFill>
                <a:srgbClr val="00B0F0"/>
              </a:solidFill>
            </a:endParaRPr>
          </a:p>
        </p:txBody>
      </p:sp>
      <p:sp>
        <p:nvSpPr>
          <p:cNvPr id="2" name="Espace réservé du texte 1">
            <a:extLst>
              <a:ext uri="{FF2B5EF4-FFF2-40B4-BE49-F238E27FC236}">
                <a16:creationId xmlns:a16="http://schemas.microsoft.com/office/drawing/2014/main" id="{C89E90B9-701A-4709-4209-2EFE300CAD11}"/>
              </a:ext>
            </a:extLst>
          </p:cNvPr>
          <p:cNvSpPr>
            <a:spLocks noGrp="1"/>
          </p:cNvSpPr>
          <p:nvPr>
            <p:ph type="body" sz="quarter" idx="32"/>
          </p:nvPr>
        </p:nvSpPr>
        <p:spPr/>
        <p:txBody>
          <a:bodyPr/>
          <a:lstStyle/>
          <a:p>
            <a:r>
              <a:rPr lang="fr-FR" dirty="0"/>
              <a:t>19'' </a:t>
            </a:r>
            <a:r>
              <a:rPr lang="fr-FR" dirty="0">
                <a:latin typeface="Peugeot New" panose="02000000000000000000" pitchFamily="50" charset="0"/>
              </a:rPr>
              <a:t>lega </a:t>
            </a:r>
            <a:r>
              <a:rPr lang="fr-FR" sz="1100" dirty="0">
                <a:latin typeface="Peugeot New" panose="02000000000000000000" pitchFamily="50" charset="0"/>
              </a:rPr>
              <a:t>JASPE</a:t>
            </a:r>
            <a:endParaRPr lang="fr-FR" dirty="0"/>
          </a:p>
        </p:txBody>
      </p:sp>
      <p:sp>
        <p:nvSpPr>
          <p:cNvPr id="3" name="Espace réservé du texte 2">
            <a:extLst>
              <a:ext uri="{FF2B5EF4-FFF2-40B4-BE49-F238E27FC236}">
                <a16:creationId xmlns:a16="http://schemas.microsoft.com/office/drawing/2014/main" id="{1D09D55C-F35F-5680-3600-6C87D6C5DA3C}"/>
              </a:ext>
            </a:extLst>
          </p:cNvPr>
          <p:cNvSpPr>
            <a:spLocks noGrp="1"/>
          </p:cNvSpPr>
          <p:nvPr>
            <p:ph type="body" sz="quarter" idx="33"/>
          </p:nvPr>
        </p:nvSpPr>
        <p:spPr/>
        <p:txBody>
          <a:bodyPr>
            <a:normAutofit/>
          </a:bodyPr>
          <a:lstStyle/>
          <a:p>
            <a:r>
              <a:rPr lang="fr-FR" sz="900" dirty="0" err="1"/>
              <a:t>Opzionale</a:t>
            </a:r>
            <a:r>
              <a:rPr lang="fr-FR" sz="900" dirty="0"/>
              <a:t> su Allure</a:t>
            </a:r>
            <a:endParaRPr lang="de-DE" sz="900" dirty="0"/>
          </a:p>
        </p:txBody>
      </p:sp>
      <p:pic>
        <p:nvPicPr>
          <p:cNvPr id="26" name="Espace réservé pour une image  29">
            <a:extLst>
              <a:ext uri="{FF2B5EF4-FFF2-40B4-BE49-F238E27FC236}">
                <a16:creationId xmlns:a16="http://schemas.microsoft.com/office/drawing/2014/main" id="{A40C1073-AE34-40B0-AA3F-84122512C123}"/>
              </a:ext>
            </a:extLst>
          </p:cNvPr>
          <p:cNvPicPr>
            <a:picLocks noGrp="1" noChangeAspect="1"/>
          </p:cNvPicPr>
          <p:nvPr>
            <p:ph type="pic" sz="quarter" idx="36"/>
          </p:nvPr>
        </p:nvPicPr>
        <p:blipFill rotWithShape="1">
          <a:blip r:embed="rId2" cstate="print">
            <a:extLst>
              <a:ext uri="{28A0092B-C50C-407E-A947-70E740481C1C}">
                <a14:useLocalDpi xmlns:a14="http://schemas.microsoft.com/office/drawing/2010/main" val="0"/>
              </a:ext>
            </a:extLst>
          </a:blip>
          <a:srcRect t="77" b="77"/>
          <a:stretch/>
        </p:blipFill>
        <p:spPr/>
      </p:pic>
      <p:pic>
        <p:nvPicPr>
          <p:cNvPr id="29" name="Espace réservé pour une image  15" descr="Une image contenant ventilateur&#10;&#10;Description générée automatiquement">
            <a:extLst>
              <a:ext uri="{FF2B5EF4-FFF2-40B4-BE49-F238E27FC236}">
                <a16:creationId xmlns:a16="http://schemas.microsoft.com/office/drawing/2014/main" id="{35CE02A3-0CEE-4EC2-B642-59093F9D6928}"/>
              </a:ext>
            </a:extLst>
          </p:cNvPr>
          <p:cNvPicPr>
            <a:picLocks noGrp="1" noChangeAspect="1"/>
          </p:cNvPicPr>
          <p:nvPr>
            <p:ph type="pic" sz="quarter" idx="34"/>
          </p:nvPr>
        </p:nvPicPr>
        <p:blipFill rotWithShape="1">
          <a:blip r:embed="rId3" cstate="print">
            <a:extLst>
              <a:ext uri="{28A0092B-C50C-407E-A947-70E740481C1C}">
                <a14:useLocalDpi xmlns:a14="http://schemas.microsoft.com/office/drawing/2010/main" val="0"/>
              </a:ext>
            </a:extLst>
          </a:blip>
          <a:srcRect l="49" r="49"/>
          <a:stretch/>
        </p:blipFill>
        <p:spPr/>
      </p:pic>
      <p:sp>
        <p:nvSpPr>
          <p:cNvPr id="32" name="ZoneTexte 31">
            <a:extLst>
              <a:ext uri="{FF2B5EF4-FFF2-40B4-BE49-F238E27FC236}">
                <a16:creationId xmlns:a16="http://schemas.microsoft.com/office/drawing/2014/main" id="{694F6BF1-3360-4F4D-849C-323A218586DF}"/>
              </a:ext>
            </a:extLst>
          </p:cNvPr>
          <p:cNvSpPr txBox="1"/>
          <p:nvPr/>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fr-FR" sz="1500" b="1" cap="all" dirty="0">
                <a:solidFill>
                  <a:prstClr val="black"/>
                </a:solidFill>
                <a:latin typeface="Peugeot New" panose="02000000000000000000" pitchFamily="50" charset="0"/>
              </a:rPr>
              <a:t>CERCHI</a:t>
            </a:r>
            <a:endPar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pic>
        <p:nvPicPr>
          <p:cNvPr id="6" name="Espace réservé pour une image  19">
            <a:extLst>
              <a:ext uri="{FF2B5EF4-FFF2-40B4-BE49-F238E27FC236}">
                <a16:creationId xmlns:a16="http://schemas.microsoft.com/office/drawing/2014/main" id="{D08DF2D1-827E-E3FF-62B9-CA15BAEC2EFE}"/>
              </a:ext>
            </a:extLst>
          </p:cNvPr>
          <p:cNvPicPr>
            <a:picLocks noGrp="1" noChangeAspect="1"/>
          </p:cNvPicPr>
          <p:nvPr>
            <p:ph type="pic" sz="quarter" idx="37"/>
          </p:nvPr>
        </p:nvPicPr>
        <p:blipFill rotWithShape="1">
          <a:blip r:embed="rId4" cstate="print">
            <a:extLst>
              <a:ext uri="{28A0092B-C50C-407E-A947-70E740481C1C}">
                <a14:useLocalDpi xmlns:a14="http://schemas.microsoft.com/office/drawing/2010/main" val="0"/>
              </a:ext>
            </a:extLst>
          </a:blip>
          <a:srcRect l="45" r="45"/>
          <a:stretch/>
        </p:blipFill>
        <p:spPr>
          <a:xfrm>
            <a:off x="2078038" y="3876675"/>
            <a:ext cx="2070100" cy="2066925"/>
          </a:xfrm>
        </p:spPr>
      </p:pic>
      <p:pic>
        <p:nvPicPr>
          <p:cNvPr id="7" name="Espace réservé pour une image  80" descr="Une image contenant casque, ventilateur&#10;&#10;Description générée automatiquement">
            <a:extLst>
              <a:ext uri="{FF2B5EF4-FFF2-40B4-BE49-F238E27FC236}">
                <a16:creationId xmlns:a16="http://schemas.microsoft.com/office/drawing/2014/main" id="{ED15640F-DD50-06BD-8EC1-D9D9EB039A1E}"/>
              </a:ext>
            </a:extLst>
          </p:cNvPr>
          <p:cNvPicPr>
            <a:picLocks noGrp="1" noChangeAspect="1"/>
          </p:cNvPicPr>
          <p:nvPr>
            <p:ph type="pic" sz="quarter" idx="39"/>
          </p:nvPr>
        </p:nvPicPr>
        <p:blipFill>
          <a:blip r:embed="rId5" cstate="print">
            <a:extLst>
              <a:ext uri="{28A0092B-C50C-407E-A947-70E740481C1C}">
                <a14:useLocalDpi xmlns:a14="http://schemas.microsoft.com/office/drawing/2010/main" val="0"/>
              </a:ext>
            </a:extLst>
          </a:blip>
          <a:srcRect l="43" r="43"/>
          <a:stretch>
            <a:fillRect/>
          </a:stretch>
        </p:blipFill>
        <p:spPr>
          <a:xfrm>
            <a:off x="8043863" y="3876675"/>
            <a:ext cx="2070100" cy="2066925"/>
          </a:xfrm>
          <a:prstGeom prst="rect">
            <a:avLst/>
          </a:prstGeom>
        </p:spPr>
      </p:pic>
      <p:grpSp>
        <p:nvGrpSpPr>
          <p:cNvPr id="17" name="Groupe 3">
            <a:extLst>
              <a:ext uri="{FF2B5EF4-FFF2-40B4-BE49-F238E27FC236}">
                <a16:creationId xmlns:a16="http://schemas.microsoft.com/office/drawing/2014/main" id="{D479CCD3-65E8-95B8-7402-74D3B6C107DD}"/>
              </a:ext>
            </a:extLst>
          </p:cNvPr>
          <p:cNvGrpSpPr/>
          <p:nvPr/>
        </p:nvGrpSpPr>
        <p:grpSpPr>
          <a:xfrm>
            <a:off x="0" y="857262"/>
            <a:ext cx="377180" cy="6000739"/>
            <a:chOff x="2" y="857261"/>
            <a:chExt cx="377180" cy="6000739"/>
          </a:xfrm>
        </p:grpSpPr>
        <p:grpSp>
          <p:nvGrpSpPr>
            <p:cNvPr id="20" name="Groupe 31">
              <a:extLst>
                <a:ext uri="{FF2B5EF4-FFF2-40B4-BE49-F238E27FC236}">
                  <a16:creationId xmlns:a16="http://schemas.microsoft.com/office/drawing/2014/main" id="{77FF82BB-30D6-B301-251B-B32512844237}"/>
                </a:ext>
              </a:extLst>
            </p:cNvPr>
            <p:cNvGrpSpPr/>
            <p:nvPr/>
          </p:nvGrpSpPr>
          <p:grpSpPr>
            <a:xfrm>
              <a:off x="2" y="857261"/>
              <a:ext cx="377180" cy="6000739"/>
              <a:chOff x="-5691" y="857261"/>
              <a:chExt cx="377180" cy="6000739"/>
            </a:xfrm>
            <a:solidFill>
              <a:srgbClr val="FFFFFF">
                <a:lumMod val="95000"/>
              </a:srgbClr>
            </a:solidFill>
          </p:grpSpPr>
          <p:sp>
            <p:nvSpPr>
              <p:cNvPr id="22" name="Rectangle 21">
                <a:hlinkClick r:id="rId6" action="ppaction://hlinksldjump"/>
                <a:extLst>
                  <a:ext uri="{FF2B5EF4-FFF2-40B4-BE49-F238E27FC236}">
                    <a16:creationId xmlns:a16="http://schemas.microsoft.com/office/drawing/2014/main" id="{F7A5129E-96AD-5F63-7633-BBEDEB9CCD38}"/>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23" name="Rectangle 22">
                <a:hlinkClick r:id="rId7" action="ppaction://hlinksldjump"/>
                <a:extLst>
                  <a:ext uri="{FF2B5EF4-FFF2-40B4-BE49-F238E27FC236}">
                    <a16:creationId xmlns:a16="http://schemas.microsoft.com/office/drawing/2014/main" id="{3FD6447A-BEAB-ECC9-439A-C79BA40E3F7D}"/>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24" name="Rectangle 23">
                <a:hlinkClick r:id="rId8" action="ppaction://hlinksldjump"/>
                <a:extLst>
                  <a:ext uri="{FF2B5EF4-FFF2-40B4-BE49-F238E27FC236}">
                    <a16:creationId xmlns:a16="http://schemas.microsoft.com/office/drawing/2014/main" id="{9F121E38-B3C0-6ED8-F56F-7ADA5EF00AD4}"/>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25" name="Rectangle 24">
                <a:hlinkClick r:id="rId9" action="ppaction://hlinksldjump"/>
                <a:extLst>
                  <a:ext uri="{FF2B5EF4-FFF2-40B4-BE49-F238E27FC236}">
                    <a16:creationId xmlns:a16="http://schemas.microsoft.com/office/drawing/2014/main" id="{E6D46D33-8C05-3DCC-A5CD-AF193E3E2C15}"/>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27" name="Rectangle 26">
                <a:hlinkClick r:id="rId10" action="ppaction://hlinksldjump"/>
                <a:extLst>
                  <a:ext uri="{FF2B5EF4-FFF2-40B4-BE49-F238E27FC236}">
                    <a16:creationId xmlns:a16="http://schemas.microsoft.com/office/drawing/2014/main" id="{7A9425A3-7747-56BC-2E86-DF49AAEA391C}"/>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28" name="Rectangle 27">
                <a:hlinkClick r:id="rId11" action="ppaction://hlinksldjump"/>
                <a:extLst>
                  <a:ext uri="{FF2B5EF4-FFF2-40B4-BE49-F238E27FC236}">
                    <a16:creationId xmlns:a16="http://schemas.microsoft.com/office/drawing/2014/main" id="{0352D6CA-EAC3-3B16-E496-01560FE685C7}"/>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19" name="Rectangle 18">
              <a:hlinkClick r:id="rId12" action="ppaction://hlinksldjump"/>
              <a:extLst>
                <a:ext uri="{FF2B5EF4-FFF2-40B4-BE49-F238E27FC236}">
                  <a16:creationId xmlns:a16="http://schemas.microsoft.com/office/drawing/2014/main" id="{1A87D1E8-3690-B1B2-0BA5-44FD0A8CC480}"/>
                </a:ext>
              </a:extLst>
            </p:cNvPr>
            <p:cNvSpPr/>
            <p:nvPr/>
          </p:nvSpPr>
          <p:spPr>
            <a:xfrm rot="16200000">
              <a:off x="-240599" y="1953961"/>
              <a:ext cx="857250" cy="37604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 allestimenti</a:t>
              </a:r>
            </a:p>
          </p:txBody>
        </p:sp>
      </p:grpSp>
      <p:sp>
        <p:nvSpPr>
          <p:cNvPr id="30" name="Rectangle 29">
            <a:hlinkClick r:id="rId13"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66179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Espace réservé pour une image  17" descr="Une image contenant voiture&#10;&#10;Description générée automatiquement">
            <a:extLst>
              <a:ext uri="{FF2B5EF4-FFF2-40B4-BE49-F238E27FC236}">
                <a16:creationId xmlns:a16="http://schemas.microsoft.com/office/drawing/2014/main" id="{E3F04E0F-25F1-4CA6-AECC-235BEBE3B0A3}"/>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a:xfrm>
            <a:off x="1659470" y="615289"/>
            <a:ext cx="3039946" cy="1683411"/>
          </a:xfrm>
        </p:spPr>
      </p:pic>
      <p:pic>
        <p:nvPicPr>
          <p:cNvPr id="30" name="Espace réservé pour une image  29" descr="Une image contenant voiture&#10;&#10;Description générée automatiquement">
            <a:extLst>
              <a:ext uri="{FF2B5EF4-FFF2-40B4-BE49-F238E27FC236}">
                <a16:creationId xmlns:a16="http://schemas.microsoft.com/office/drawing/2014/main" id="{4E2D670A-BFE1-46E8-8B6E-9FB27E7956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68662" y="615289"/>
            <a:ext cx="3039946" cy="1683411"/>
          </a:xfrm>
          <a:prstGeom prst="rect">
            <a:avLst/>
          </a:prstGeom>
        </p:spPr>
      </p:pic>
      <p:pic>
        <p:nvPicPr>
          <p:cNvPr id="32" name="Espace réservé pour une image  31" descr="Une image contenant voiture&#10;&#10;Description générée automatiquement">
            <a:extLst>
              <a:ext uri="{FF2B5EF4-FFF2-40B4-BE49-F238E27FC236}">
                <a16:creationId xmlns:a16="http://schemas.microsoft.com/office/drawing/2014/main" id="{2B851CCE-7F37-400B-88CB-2F44E4AB67E3}"/>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a:xfrm>
            <a:off x="1659470" y="2586633"/>
            <a:ext cx="3039946" cy="1683411"/>
          </a:xfrm>
        </p:spPr>
      </p:pic>
      <p:pic>
        <p:nvPicPr>
          <p:cNvPr id="36" name="Espace réservé pour une image  35" descr="Une image contenant voiture&#10;&#10;Description générée automatiquement">
            <a:extLst>
              <a:ext uri="{FF2B5EF4-FFF2-40B4-BE49-F238E27FC236}">
                <a16:creationId xmlns:a16="http://schemas.microsoft.com/office/drawing/2014/main" id="{83F21778-294D-4C8B-A932-622AC88C90C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643522" y="4557977"/>
            <a:ext cx="3039946" cy="1683411"/>
          </a:xfrm>
          <a:prstGeom prst="rect">
            <a:avLst/>
          </a:prstGeom>
        </p:spPr>
      </p:pic>
      <p:sp>
        <p:nvSpPr>
          <p:cNvPr id="31" name="Titre 2">
            <a:extLst>
              <a:ext uri="{FF2B5EF4-FFF2-40B4-BE49-F238E27FC236}">
                <a16:creationId xmlns:a16="http://schemas.microsoft.com/office/drawing/2014/main" id="{61001942-83C4-4D91-924C-4E0BF395791A}"/>
              </a:ext>
            </a:extLst>
          </p:cNvPr>
          <p:cNvSpPr txBox="1">
            <a:spLocks/>
          </p:cNvSpPr>
          <p:nvPr/>
        </p:nvSpPr>
        <p:spPr>
          <a:xfrm>
            <a:off x="667603" y="727242"/>
            <a:ext cx="2055087" cy="304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lvl="0">
              <a:defRPr/>
            </a:pPr>
            <a:r>
              <a:rPr lang="fr-FR" sz="1000" b="0" dirty="0">
                <a:solidFill>
                  <a:srgbClr val="000000"/>
                </a:solidFill>
              </a:rPr>
              <a:t>TINTE METALLIZZATE</a:t>
            </a:r>
          </a:p>
        </p:txBody>
      </p:sp>
      <p:sp>
        <p:nvSpPr>
          <p:cNvPr id="33" name="Titre 2">
            <a:extLst>
              <a:ext uri="{FF2B5EF4-FFF2-40B4-BE49-F238E27FC236}">
                <a16:creationId xmlns:a16="http://schemas.microsoft.com/office/drawing/2014/main" id="{3EE87081-5BC3-4E70-BABC-928DE1969DC6}"/>
              </a:ext>
            </a:extLst>
          </p:cNvPr>
          <p:cNvSpPr txBox="1">
            <a:spLocks/>
          </p:cNvSpPr>
          <p:nvPr/>
        </p:nvSpPr>
        <p:spPr>
          <a:xfrm>
            <a:off x="669286" y="4655049"/>
            <a:ext cx="1951306" cy="308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TINTA</a:t>
            </a:r>
            <a:r>
              <a:rPr kumimoji="0" lang="fr-FR" sz="1000" b="0" i="0" u="none" strike="noStrike" kern="1200" cap="none" spc="0" normalizeH="0" noProof="0" dirty="0">
                <a:ln>
                  <a:noFill/>
                </a:ln>
                <a:solidFill>
                  <a:srgbClr val="000000"/>
                </a:solidFill>
                <a:effectLst/>
                <a:uLnTx/>
                <a:uFillTx/>
                <a:latin typeface="Peugeot New" panose="02000000000000000000" pitchFamily="50" charset="0"/>
                <a:ea typeface="+mj-ea"/>
                <a:cs typeface="+mj-cs"/>
              </a:rPr>
              <a:t> SPECIALE</a:t>
            </a:r>
            <a:endParaRPr kumimoji="0" lang="fr-F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endParaRPr>
          </a:p>
        </p:txBody>
      </p:sp>
      <p:sp>
        <p:nvSpPr>
          <p:cNvPr id="35" name="ZoneTexte 34">
            <a:extLst>
              <a:ext uri="{FF2B5EF4-FFF2-40B4-BE49-F238E27FC236}">
                <a16:creationId xmlns:a16="http://schemas.microsoft.com/office/drawing/2014/main" id="{5F4464B8-6288-4D6C-B0E9-E166EFC3FBC2}"/>
              </a:ext>
            </a:extLst>
          </p:cNvPr>
          <p:cNvSpPr txBox="1"/>
          <p:nvPr/>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TINTE</a:t>
            </a:r>
          </a:p>
        </p:txBody>
      </p:sp>
      <p:sp>
        <p:nvSpPr>
          <p:cNvPr id="40" name="Espace réservé du texte 82"/>
          <p:cNvSpPr>
            <a:spLocks noGrp="1"/>
          </p:cNvSpPr>
          <p:nvPr>
            <p:ph type="body" sz="quarter" idx="34"/>
          </p:nvPr>
        </p:nvSpPr>
        <p:spPr>
          <a:xfrm>
            <a:off x="2202373" y="2266940"/>
            <a:ext cx="1929537" cy="220533"/>
          </a:xfrm>
        </p:spPr>
        <p:txBody>
          <a:bodyPr>
            <a:normAutofit lnSpcReduction="10000"/>
          </a:bodyPr>
          <a:lstStyle/>
          <a:p>
            <a:r>
              <a:rPr lang="fr-FR" dirty="0" err="1"/>
              <a:t>Blu</a:t>
            </a:r>
            <a:r>
              <a:rPr lang="fr-FR" dirty="0"/>
              <a:t> Obsession</a:t>
            </a:r>
          </a:p>
        </p:txBody>
      </p:sp>
      <p:sp>
        <p:nvSpPr>
          <p:cNvPr id="41" name="Espace réservé du texte 83"/>
          <p:cNvSpPr>
            <a:spLocks noGrp="1"/>
          </p:cNvSpPr>
          <p:nvPr>
            <p:ph type="body" sz="quarter" idx="35"/>
          </p:nvPr>
        </p:nvSpPr>
        <p:spPr>
          <a:xfrm>
            <a:off x="2071277" y="2459621"/>
            <a:ext cx="2191729" cy="182877"/>
          </a:xfrm>
        </p:spPr>
        <p:txBody>
          <a:bodyPr>
            <a:noAutofit/>
          </a:bodyPr>
          <a:lstStyle/>
          <a:p>
            <a:r>
              <a:rPr lang="fr-FR" dirty="0"/>
              <a:t>DPM0 - </a:t>
            </a:r>
            <a:r>
              <a:rPr lang="it-IT" sz="800" dirty="0">
                <a:latin typeface="Peugeot New" panose="02000000000000000000" pitchFamily="2" charset="0"/>
              </a:rPr>
              <a:t>Tinta gratuita</a:t>
            </a:r>
            <a:endParaRPr lang="fr-FR" dirty="0"/>
          </a:p>
        </p:txBody>
      </p:sp>
      <p:sp>
        <p:nvSpPr>
          <p:cNvPr id="42" name="Espace réservé du texte 84"/>
          <p:cNvSpPr>
            <a:spLocks noGrp="1"/>
          </p:cNvSpPr>
          <p:nvPr>
            <p:ph type="body" sz="quarter" idx="36"/>
          </p:nvPr>
        </p:nvSpPr>
        <p:spPr>
          <a:xfrm>
            <a:off x="5105382" y="2266940"/>
            <a:ext cx="1929537" cy="220533"/>
          </a:xfrm>
        </p:spPr>
        <p:txBody>
          <a:bodyPr>
            <a:normAutofit lnSpcReduction="10000"/>
          </a:bodyPr>
          <a:lstStyle/>
          <a:p>
            <a:r>
              <a:rPr lang="fr-FR" dirty="0" err="1"/>
              <a:t>Grigio</a:t>
            </a:r>
            <a:r>
              <a:rPr lang="fr-FR" dirty="0"/>
              <a:t> </a:t>
            </a:r>
            <a:r>
              <a:rPr lang="fr-FR" dirty="0" err="1"/>
              <a:t>Selenium</a:t>
            </a:r>
            <a:endParaRPr lang="fr-FR" dirty="0"/>
          </a:p>
        </p:txBody>
      </p:sp>
      <p:sp>
        <p:nvSpPr>
          <p:cNvPr id="43" name="Espace réservé du texte 85"/>
          <p:cNvSpPr>
            <a:spLocks noGrp="1"/>
          </p:cNvSpPr>
          <p:nvPr>
            <p:ph type="body" sz="quarter" idx="37"/>
          </p:nvPr>
        </p:nvSpPr>
        <p:spPr>
          <a:xfrm>
            <a:off x="4974286" y="2455978"/>
            <a:ext cx="2191729" cy="182877"/>
          </a:xfrm>
        </p:spPr>
        <p:txBody>
          <a:bodyPr>
            <a:noAutofit/>
          </a:bodyPr>
          <a:lstStyle/>
          <a:p>
            <a:r>
              <a:rPr lang="fr-FR" dirty="0"/>
              <a:t>LDM0 - </a:t>
            </a:r>
            <a:r>
              <a:rPr lang="it-IT" sz="800" dirty="0">
                <a:latin typeface="Peugeot New" panose="02000000000000000000" pitchFamily="2" charset="0"/>
              </a:rPr>
              <a:t>opzionale</a:t>
            </a:r>
            <a:endParaRPr lang="fr-FR" dirty="0"/>
          </a:p>
        </p:txBody>
      </p:sp>
      <p:sp>
        <p:nvSpPr>
          <p:cNvPr id="44" name="Espace réservé du texte 90"/>
          <p:cNvSpPr>
            <a:spLocks noGrp="1"/>
          </p:cNvSpPr>
          <p:nvPr>
            <p:ph type="body" sz="quarter" idx="42"/>
          </p:nvPr>
        </p:nvSpPr>
        <p:spPr>
          <a:xfrm>
            <a:off x="8090748" y="2266939"/>
            <a:ext cx="1929537" cy="220533"/>
          </a:xfrm>
        </p:spPr>
        <p:txBody>
          <a:bodyPr>
            <a:normAutofit lnSpcReduction="10000"/>
          </a:bodyPr>
          <a:lstStyle/>
          <a:p>
            <a:r>
              <a:rPr lang="fr-FR" dirty="0" err="1"/>
              <a:t>Grigio</a:t>
            </a:r>
            <a:r>
              <a:rPr lang="fr-FR" dirty="0"/>
              <a:t> </a:t>
            </a:r>
            <a:r>
              <a:rPr lang="fr-FR" dirty="0" err="1"/>
              <a:t>Artense</a:t>
            </a:r>
            <a:r>
              <a:rPr lang="fr-FR" dirty="0"/>
              <a:t>*</a:t>
            </a:r>
          </a:p>
        </p:txBody>
      </p:sp>
      <p:sp>
        <p:nvSpPr>
          <p:cNvPr id="45" name="Espace réservé du texte 91"/>
          <p:cNvSpPr>
            <a:spLocks noGrp="1"/>
          </p:cNvSpPr>
          <p:nvPr>
            <p:ph type="body" sz="quarter" idx="43"/>
          </p:nvPr>
        </p:nvSpPr>
        <p:spPr>
          <a:xfrm>
            <a:off x="8362604" y="2455978"/>
            <a:ext cx="1388225" cy="430445"/>
          </a:xfrm>
        </p:spPr>
        <p:txBody>
          <a:bodyPr anchor="t">
            <a:normAutofit/>
          </a:bodyPr>
          <a:lstStyle/>
          <a:p>
            <a:r>
              <a:rPr lang="fr-FR" dirty="0"/>
              <a:t>F4M0 - </a:t>
            </a:r>
            <a:r>
              <a:rPr lang="it-IT" dirty="0"/>
              <a:t>opzionale</a:t>
            </a:r>
            <a:endParaRPr lang="fr-FR" dirty="0"/>
          </a:p>
        </p:txBody>
      </p:sp>
      <p:pic>
        <p:nvPicPr>
          <p:cNvPr id="57" name="Espace réservé pour une image  31" descr="Une image contenant voiture&#10;&#10;Description générée automatiquement">
            <a:extLst>
              <a:ext uri="{FF2B5EF4-FFF2-40B4-BE49-F238E27FC236}">
                <a16:creationId xmlns:a16="http://schemas.microsoft.com/office/drawing/2014/main" id="{2B851CCE-7F37-400B-88CB-2F44E4AB67E3}"/>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a:xfrm>
            <a:off x="1659470" y="2587301"/>
            <a:ext cx="3039946" cy="1683411"/>
          </a:xfrm>
        </p:spPr>
      </p:pic>
      <p:sp>
        <p:nvSpPr>
          <p:cNvPr id="60" name="Espace réservé du texte 86"/>
          <p:cNvSpPr>
            <a:spLocks noGrp="1"/>
          </p:cNvSpPr>
          <p:nvPr>
            <p:ph type="body" sz="quarter" idx="38"/>
          </p:nvPr>
        </p:nvSpPr>
        <p:spPr>
          <a:xfrm>
            <a:off x="2202373" y="4253111"/>
            <a:ext cx="1929537" cy="220533"/>
          </a:xfrm>
        </p:spPr>
        <p:txBody>
          <a:bodyPr>
            <a:normAutofit lnSpcReduction="10000"/>
          </a:bodyPr>
          <a:lstStyle/>
          <a:p>
            <a:r>
              <a:rPr lang="fr-FR" dirty="0"/>
              <a:t>Nero Perla </a:t>
            </a:r>
            <a:r>
              <a:rPr lang="fr-FR" dirty="0" err="1"/>
              <a:t>Nera</a:t>
            </a:r>
            <a:endParaRPr lang="fr-FR" dirty="0"/>
          </a:p>
        </p:txBody>
      </p:sp>
      <p:sp>
        <p:nvSpPr>
          <p:cNvPr id="61" name="Espace réservé du texte 87"/>
          <p:cNvSpPr>
            <a:spLocks noGrp="1"/>
          </p:cNvSpPr>
          <p:nvPr>
            <p:ph type="body" sz="quarter" idx="39"/>
          </p:nvPr>
        </p:nvSpPr>
        <p:spPr>
          <a:xfrm>
            <a:off x="2071277" y="4450858"/>
            <a:ext cx="2191729" cy="182877"/>
          </a:xfrm>
        </p:spPr>
        <p:txBody>
          <a:bodyPr>
            <a:noAutofit/>
          </a:bodyPr>
          <a:lstStyle/>
          <a:p>
            <a:r>
              <a:rPr lang="fr-FR" dirty="0"/>
              <a:t>9VM0 - </a:t>
            </a:r>
            <a:r>
              <a:rPr lang="it-IT" dirty="0"/>
              <a:t>opzionale</a:t>
            </a:r>
            <a:endParaRPr lang="fr-FR" dirty="0"/>
          </a:p>
        </p:txBody>
      </p:sp>
      <p:sp>
        <p:nvSpPr>
          <p:cNvPr id="63" name="Espace réservé du texte 92"/>
          <p:cNvSpPr>
            <a:spLocks noGrp="1"/>
          </p:cNvSpPr>
          <p:nvPr>
            <p:ph type="body" sz="quarter" idx="44"/>
          </p:nvPr>
        </p:nvSpPr>
        <p:spPr>
          <a:xfrm>
            <a:off x="5127171" y="4275044"/>
            <a:ext cx="1929537" cy="220533"/>
          </a:xfrm>
        </p:spPr>
        <p:txBody>
          <a:bodyPr>
            <a:normAutofit lnSpcReduction="10000"/>
          </a:bodyPr>
          <a:lstStyle/>
          <a:p>
            <a:r>
              <a:rPr lang="fr-FR" dirty="0"/>
              <a:t>Bianco </a:t>
            </a:r>
            <a:r>
              <a:rPr lang="fr-FR" dirty="0" err="1"/>
              <a:t>Okénite</a:t>
            </a:r>
            <a:endParaRPr lang="fr-FR" dirty="0"/>
          </a:p>
        </p:txBody>
      </p:sp>
      <p:sp>
        <p:nvSpPr>
          <p:cNvPr id="64" name="Espace réservé du texte 93"/>
          <p:cNvSpPr>
            <a:spLocks noGrp="1"/>
          </p:cNvSpPr>
          <p:nvPr>
            <p:ph type="body" sz="quarter" idx="45"/>
          </p:nvPr>
        </p:nvSpPr>
        <p:spPr>
          <a:xfrm>
            <a:off x="4974285" y="4434954"/>
            <a:ext cx="2191729" cy="182877"/>
          </a:xfrm>
        </p:spPr>
        <p:txBody>
          <a:bodyPr>
            <a:noAutofit/>
          </a:bodyPr>
          <a:lstStyle/>
          <a:p>
            <a:r>
              <a:rPr lang="fr-FR" dirty="0"/>
              <a:t>SUM0 - </a:t>
            </a:r>
            <a:r>
              <a:rPr lang="it-IT" dirty="0"/>
              <a:t>opzionale</a:t>
            </a:r>
            <a:endParaRPr lang="fr-FR" dirty="0"/>
          </a:p>
        </p:txBody>
      </p:sp>
      <p:sp>
        <p:nvSpPr>
          <p:cNvPr id="65" name="Espace réservé du texte 94"/>
          <p:cNvSpPr>
            <a:spLocks noGrp="1"/>
          </p:cNvSpPr>
          <p:nvPr>
            <p:ph type="body" sz="quarter" idx="46"/>
          </p:nvPr>
        </p:nvSpPr>
        <p:spPr>
          <a:xfrm>
            <a:off x="2186425" y="6221431"/>
            <a:ext cx="1929537" cy="220533"/>
          </a:xfrm>
        </p:spPr>
        <p:txBody>
          <a:bodyPr>
            <a:normAutofit lnSpcReduction="10000"/>
          </a:bodyPr>
          <a:lstStyle/>
          <a:p>
            <a:r>
              <a:rPr lang="fr-FR" dirty="0"/>
              <a:t>Rosso Elixir</a:t>
            </a:r>
          </a:p>
        </p:txBody>
      </p:sp>
      <p:sp>
        <p:nvSpPr>
          <p:cNvPr id="66" name="Espace réservé du texte 95"/>
          <p:cNvSpPr>
            <a:spLocks noGrp="1"/>
          </p:cNvSpPr>
          <p:nvPr>
            <p:ph type="body" sz="quarter" idx="47"/>
          </p:nvPr>
        </p:nvSpPr>
        <p:spPr>
          <a:xfrm>
            <a:off x="2055329" y="6410469"/>
            <a:ext cx="2191729" cy="182877"/>
          </a:xfrm>
        </p:spPr>
        <p:txBody>
          <a:bodyPr>
            <a:noAutofit/>
          </a:bodyPr>
          <a:lstStyle/>
          <a:p>
            <a:r>
              <a:rPr lang="fr-FR" dirty="0"/>
              <a:t>VHM5 - </a:t>
            </a:r>
            <a:r>
              <a:rPr lang="it-IT" dirty="0"/>
              <a:t>opzionale</a:t>
            </a:r>
            <a:endParaRPr lang="fr-FR" dirty="0"/>
          </a:p>
        </p:txBody>
      </p:sp>
      <p:pic>
        <p:nvPicPr>
          <p:cNvPr id="59" name="Image 58"/>
          <p:cNvPicPr>
            <a:picLocks noChangeAspect="1"/>
          </p:cNvPicPr>
          <p:nvPr/>
        </p:nvPicPr>
        <p:blipFill>
          <a:blip r:embed="rId6"/>
          <a:stretch>
            <a:fillRect/>
          </a:stretch>
        </p:blipFill>
        <p:spPr>
          <a:xfrm>
            <a:off x="5236478" y="3142425"/>
            <a:ext cx="1929537" cy="804862"/>
          </a:xfrm>
          <a:prstGeom prst="rect">
            <a:avLst/>
          </a:prstGeom>
        </p:spPr>
      </p:pic>
      <p:pic>
        <p:nvPicPr>
          <p:cNvPr id="62" name="Image 61"/>
          <p:cNvPicPr>
            <a:picLocks noChangeAspect="1"/>
          </p:cNvPicPr>
          <p:nvPr/>
        </p:nvPicPr>
        <p:blipFill>
          <a:blip r:embed="rId7"/>
          <a:stretch>
            <a:fillRect/>
          </a:stretch>
        </p:blipFill>
        <p:spPr>
          <a:xfrm>
            <a:off x="5192437" y="1226523"/>
            <a:ext cx="1954816" cy="788631"/>
          </a:xfrm>
          <a:prstGeom prst="rect">
            <a:avLst/>
          </a:prstGeom>
        </p:spPr>
      </p:pic>
      <p:grpSp>
        <p:nvGrpSpPr>
          <p:cNvPr id="2" name="Groupe 3">
            <a:extLst>
              <a:ext uri="{FF2B5EF4-FFF2-40B4-BE49-F238E27FC236}">
                <a16:creationId xmlns:a16="http://schemas.microsoft.com/office/drawing/2014/main" id="{277F0A00-730F-FA54-6475-AF3BA68AC8B2}"/>
              </a:ext>
            </a:extLst>
          </p:cNvPr>
          <p:cNvGrpSpPr/>
          <p:nvPr/>
        </p:nvGrpSpPr>
        <p:grpSpPr>
          <a:xfrm>
            <a:off x="0" y="857262"/>
            <a:ext cx="377180" cy="6000739"/>
            <a:chOff x="2" y="857261"/>
            <a:chExt cx="377180" cy="6000739"/>
          </a:xfrm>
        </p:grpSpPr>
        <p:grpSp>
          <p:nvGrpSpPr>
            <p:cNvPr id="5" name="Groupe 31">
              <a:extLst>
                <a:ext uri="{FF2B5EF4-FFF2-40B4-BE49-F238E27FC236}">
                  <a16:creationId xmlns:a16="http://schemas.microsoft.com/office/drawing/2014/main" id="{B1CD95C3-4B06-5D84-2F46-AEE095ABBC0E}"/>
                </a:ext>
              </a:extLst>
            </p:cNvPr>
            <p:cNvGrpSpPr/>
            <p:nvPr/>
          </p:nvGrpSpPr>
          <p:grpSpPr>
            <a:xfrm>
              <a:off x="2" y="857261"/>
              <a:ext cx="377180" cy="6000739"/>
              <a:chOff x="-5691" y="857261"/>
              <a:chExt cx="377180" cy="6000739"/>
            </a:xfrm>
            <a:solidFill>
              <a:srgbClr val="FFFFFF">
                <a:lumMod val="95000"/>
              </a:srgbClr>
            </a:solidFill>
          </p:grpSpPr>
          <p:sp>
            <p:nvSpPr>
              <p:cNvPr id="7" name="Rectangle 6">
                <a:hlinkClick r:id="rId8" action="ppaction://hlinksldjump"/>
                <a:extLst>
                  <a:ext uri="{FF2B5EF4-FFF2-40B4-BE49-F238E27FC236}">
                    <a16:creationId xmlns:a16="http://schemas.microsoft.com/office/drawing/2014/main" id="{56162307-0552-4EBF-2C89-6C87F4A887EE}"/>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8" name="Rectangle 7">
                <a:hlinkClick r:id="rId9" action="ppaction://hlinksldjump"/>
                <a:extLst>
                  <a:ext uri="{FF2B5EF4-FFF2-40B4-BE49-F238E27FC236}">
                    <a16:creationId xmlns:a16="http://schemas.microsoft.com/office/drawing/2014/main" id="{1F2427E5-A45E-2B18-BD61-96AE7DB2DDF7}"/>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9" name="Rectangle 8">
                <a:hlinkClick r:id="rId10" action="ppaction://hlinksldjump"/>
                <a:extLst>
                  <a:ext uri="{FF2B5EF4-FFF2-40B4-BE49-F238E27FC236}">
                    <a16:creationId xmlns:a16="http://schemas.microsoft.com/office/drawing/2014/main" id="{60CE2F02-8E98-789C-D33B-208C9C6DA41A}"/>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10" name="Rectangle 9">
                <a:hlinkClick r:id="rId11" action="ppaction://hlinksldjump"/>
                <a:extLst>
                  <a:ext uri="{FF2B5EF4-FFF2-40B4-BE49-F238E27FC236}">
                    <a16:creationId xmlns:a16="http://schemas.microsoft.com/office/drawing/2014/main" id="{A6616120-96AE-B717-FD13-84C29FB4E09E}"/>
                  </a:ext>
                </a:extLst>
              </p:cNvPr>
              <p:cNvSpPr/>
              <p:nvPr/>
            </p:nvSpPr>
            <p:spPr>
              <a:xfrm rot="16200000">
                <a:off x="-245726" y="2809494"/>
                <a:ext cx="857250" cy="377180"/>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defRPr/>
                </a:pPr>
                <a:r>
                  <a:rPr lang="it-IT" sz="650" b="1" kern="0" dirty="0">
                    <a:solidFill>
                      <a:schemeClr val="bg1"/>
                    </a:solidFill>
                    <a:latin typeface="Peugeot New Light"/>
                  </a:rPr>
                  <a:t>Tinte e interni</a:t>
                </a:r>
              </a:p>
            </p:txBody>
          </p:sp>
          <p:sp>
            <p:nvSpPr>
              <p:cNvPr id="11" name="Rectangle 10">
                <a:hlinkClick r:id="rId12" action="ppaction://hlinksldjump"/>
                <a:extLst>
                  <a:ext uri="{FF2B5EF4-FFF2-40B4-BE49-F238E27FC236}">
                    <a16:creationId xmlns:a16="http://schemas.microsoft.com/office/drawing/2014/main" id="{BF5BE81D-525A-0172-6261-F4D750D61802}"/>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12" name="Rectangle 11">
                <a:hlinkClick r:id="rId13" action="ppaction://hlinksldjump"/>
                <a:extLst>
                  <a:ext uri="{FF2B5EF4-FFF2-40B4-BE49-F238E27FC236}">
                    <a16:creationId xmlns:a16="http://schemas.microsoft.com/office/drawing/2014/main" id="{5F91C26D-D08A-5B54-8319-DCDAD6F10907}"/>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4" name="Rectangle 3">
              <a:hlinkClick r:id="rId14" action="ppaction://hlinksldjump"/>
              <a:extLst>
                <a:ext uri="{FF2B5EF4-FFF2-40B4-BE49-F238E27FC236}">
                  <a16:creationId xmlns:a16="http://schemas.microsoft.com/office/drawing/2014/main" id="{77E1CD65-DEAA-E6F5-3017-31FD0842B866}"/>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
        <p:nvSpPr>
          <p:cNvPr id="37" name="Rectangle 36">
            <a:hlinkClick r:id="rId15"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
        <p:nvSpPr>
          <p:cNvPr id="3" name="Rectangle 2"/>
          <p:cNvSpPr/>
          <p:nvPr/>
        </p:nvSpPr>
        <p:spPr>
          <a:xfrm>
            <a:off x="320766" y="6660980"/>
            <a:ext cx="3068469" cy="184666"/>
          </a:xfrm>
          <a:prstGeom prst="rect">
            <a:avLst/>
          </a:prstGeom>
        </p:spPr>
        <p:txBody>
          <a:bodyPr wrap="none">
            <a:spAutoFit/>
          </a:bodyPr>
          <a:lstStyle/>
          <a:p>
            <a:pPr lvl="0" algn="just" fontAlgn="ctr">
              <a:defRPr/>
            </a:pPr>
            <a:r>
              <a:rPr lang="it-IT" sz="600" dirty="0">
                <a:solidFill>
                  <a:srgbClr val="373545"/>
                </a:solidFill>
                <a:latin typeface="Peugeot New" panose="02000000000000000000" pitchFamily="2" charset="0"/>
              </a:rPr>
              <a:t>*Disponibile solo in magazzino, gli ordini non sono </a:t>
            </a:r>
            <a:r>
              <a:rPr lang="it-IT" sz="600" dirty="0" err="1">
                <a:solidFill>
                  <a:srgbClr val="373545"/>
                </a:solidFill>
                <a:latin typeface="Peugeot New" panose="02000000000000000000" pitchFamily="2" charset="0"/>
              </a:rPr>
              <a:t>piu</a:t>
            </a:r>
            <a:r>
              <a:rPr lang="it-IT" sz="600" dirty="0">
                <a:solidFill>
                  <a:srgbClr val="373545"/>
                </a:solidFill>
                <a:latin typeface="Peugeot New" panose="02000000000000000000" pitchFamily="2" charset="0"/>
              </a:rPr>
              <a:t> possibili. </a:t>
            </a:r>
          </a:p>
        </p:txBody>
      </p:sp>
    </p:spTree>
    <p:extLst>
      <p:ext uri="{BB962C8B-B14F-4D97-AF65-F5344CB8AC3E}">
        <p14:creationId xmlns:p14="http://schemas.microsoft.com/office/powerpoint/2010/main" val="4097333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pour une image  30">
            <a:extLst>
              <a:ext uri="{FF2B5EF4-FFF2-40B4-BE49-F238E27FC236}">
                <a16:creationId xmlns:a16="http://schemas.microsoft.com/office/drawing/2014/main" id="{8F01288C-7EAB-4B1E-89E4-ED89EBEDF35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a:stretch/>
        </p:blipFill>
        <p:spPr>
          <a:xfrm>
            <a:off x="839260" y="875116"/>
            <a:ext cx="4993548" cy="4644000"/>
          </a:xfrm>
        </p:spPr>
      </p:pic>
      <p:pic>
        <p:nvPicPr>
          <p:cNvPr id="22" name="Espace réservé pour une image  28">
            <a:extLst>
              <a:ext uri="{FF2B5EF4-FFF2-40B4-BE49-F238E27FC236}">
                <a16:creationId xmlns:a16="http://schemas.microsoft.com/office/drawing/2014/main" id="{FD33AF44-7BEE-4A0E-8795-79852DCD84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8522" y="875959"/>
            <a:ext cx="4994381" cy="4644774"/>
          </a:xfrm>
          <a:prstGeom prst="rect">
            <a:avLst/>
          </a:prstGeom>
        </p:spPr>
      </p:pic>
      <p:sp>
        <p:nvSpPr>
          <p:cNvPr id="3" name="Espace réservé du texte 2"/>
          <p:cNvSpPr>
            <a:spLocks noGrp="1"/>
          </p:cNvSpPr>
          <p:nvPr>
            <p:ph type="body" sz="quarter" idx="52"/>
          </p:nvPr>
        </p:nvSpPr>
        <p:spPr>
          <a:xfrm>
            <a:off x="749236" y="5702731"/>
            <a:ext cx="4993548" cy="220533"/>
          </a:xfrm>
        </p:spPr>
        <p:txBody>
          <a:bodyPr>
            <a:normAutofit lnSpcReduction="10000"/>
          </a:bodyPr>
          <a:lstStyle/>
          <a:p>
            <a:pPr lvl="0">
              <a:defRPr/>
            </a:pPr>
            <a:r>
              <a:rPr lang="fr-FR" dirty="0" err="1">
                <a:solidFill>
                  <a:prstClr val="black"/>
                </a:solidFill>
              </a:rPr>
              <a:t>Rivestimenti</a:t>
            </a:r>
            <a:r>
              <a:rPr lang="fr-FR" dirty="0">
                <a:solidFill>
                  <a:prstClr val="black"/>
                </a:solidFill>
              </a:rPr>
              <a:t> in </a:t>
            </a:r>
            <a:r>
              <a:rPr lang="fr-FR" dirty="0" err="1">
                <a:solidFill>
                  <a:prstClr val="black"/>
                </a:solidFill>
              </a:rPr>
              <a:t>tessuto</a:t>
            </a:r>
            <a:r>
              <a:rPr lang="fr-FR" dirty="0">
                <a:solidFill>
                  <a:prstClr val="black"/>
                </a:solidFill>
              </a:rPr>
              <a:t> </a:t>
            </a:r>
            <a:r>
              <a:rPr lang="fr-FR" dirty="0" err="1">
                <a:solidFill>
                  <a:prstClr val="black"/>
                </a:solidFill>
              </a:rPr>
              <a:t>misto</a:t>
            </a:r>
            <a:r>
              <a:rPr lang="fr-FR" dirty="0">
                <a:solidFill>
                  <a:prstClr val="black"/>
                </a:solidFill>
              </a:rPr>
              <a:t> FRACTIL e BALADIN / TEP</a:t>
            </a:r>
          </a:p>
        </p:txBody>
      </p:sp>
      <p:sp>
        <p:nvSpPr>
          <p:cNvPr id="4" name="Espace réservé du texte 3"/>
          <p:cNvSpPr>
            <a:spLocks noGrp="1"/>
          </p:cNvSpPr>
          <p:nvPr>
            <p:ph type="body" sz="quarter" idx="53"/>
          </p:nvPr>
        </p:nvSpPr>
        <p:spPr>
          <a:xfrm>
            <a:off x="749235" y="5923264"/>
            <a:ext cx="2191729" cy="182877"/>
          </a:xfrm>
        </p:spPr>
        <p:txBody>
          <a:bodyPr/>
          <a:lstStyle/>
          <a:p>
            <a:r>
              <a:rPr lang="fr-FR" dirty="0"/>
              <a:t>U3FX</a:t>
            </a:r>
          </a:p>
        </p:txBody>
      </p:sp>
      <p:sp>
        <p:nvSpPr>
          <p:cNvPr id="6" name="Espace réservé du texte 5"/>
          <p:cNvSpPr>
            <a:spLocks noGrp="1"/>
          </p:cNvSpPr>
          <p:nvPr>
            <p:ph type="body" sz="quarter" idx="61"/>
          </p:nvPr>
        </p:nvSpPr>
        <p:spPr>
          <a:xfrm>
            <a:off x="749235" y="6106141"/>
            <a:ext cx="2191729" cy="182877"/>
          </a:xfrm>
        </p:spPr>
        <p:txBody>
          <a:bodyPr>
            <a:normAutofit fontScale="92500" lnSpcReduction="10000"/>
          </a:bodyPr>
          <a:lstStyle/>
          <a:p>
            <a:r>
              <a:rPr lang="fr-FR" b="0" dirty="0"/>
              <a:t>Di </a:t>
            </a:r>
            <a:r>
              <a:rPr lang="fr-FR" b="0" dirty="0" err="1"/>
              <a:t>serie</a:t>
            </a:r>
            <a:r>
              <a:rPr lang="fr-FR" b="0" dirty="0"/>
              <a:t> su </a:t>
            </a:r>
            <a:r>
              <a:rPr lang="fr-FR" dirty="0"/>
              <a:t>Allure</a:t>
            </a:r>
          </a:p>
        </p:txBody>
      </p:sp>
      <p:sp>
        <p:nvSpPr>
          <p:cNvPr id="13" name="Espace réservé du texte 12"/>
          <p:cNvSpPr>
            <a:spLocks noGrp="1"/>
          </p:cNvSpPr>
          <p:nvPr>
            <p:ph type="body" sz="quarter" idx="68"/>
          </p:nvPr>
        </p:nvSpPr>
        <p:spPr>
          <a:xfrm>
            <a:off x="6651933" y="5701148"/>
            <a:ext cx="5540067" cy="220533"/>
          </a:xfrm>
        </p:spPr>
        <p:txBody>
          <a:bodyPr>
            <a:noAutofit/>
          </a:bodyPr>
          <a:lstStyle/>
          <a:p>
            <a:r>
              <a:rPr lang="fr-FR" dirty="0" err="1">
                <a:solidFill>
                  <a:prstClr val="black"/>
                </a:solidFill>
              </a:rPr>
              <a:t>Rivestimenti</a:t>
            </a:r>
            <a:r>
              <a:rPr lang="fr-FR" dirty="0">
                <a:solidFill>
                  <a:prstClr val="black"/>
                </a:solidFill>
              </a:rPr>
              <a:t> in </a:t>
            </a:r>
            <a:r>
              <a:rPr lang="fr-FR" dirty="0" err="1">
                <a:solidFill>
                  <a:prstClr val="black"/>
                </a:solidFill>
              </a:rPr>
              <a:t>tessuto</a:t>
            </a:r>
            <a:r>
              <a:rPr lang="fr-FR" dirty="0">
                <a:solidFill>
                  <a:prstClr val="black"/>
                </a:solidFill>
              </a:rPr>
              <a:t> </a:t>
            </a:r>
            <a:r>
              <a:rPr lang="fr-FR" dirty="0" err="1">
                <a:solidFill>
                  <a:prstClr val="black"/>
                </a:solidFill>
              </a:rPr>
              <a:t>misto</a:t>
            </a:r>
            <a:r>
              <a:rPr lang="fr-FR" dirty="0">
                <a:solidFill>
                  <a:prstClr val="black"/>
                </a:solidFill>
              </a:rPr>
              <a:t> </a:t>
            </a:r>
            <a:r>
              <a:rPr lang="fr-FR" dirty="0" err="1"/>
              <a:t>Fraxx</a:t>
            </a:r>
            <a:r>
              <a:rPr lang="fr-FR" dirty="0"/>
              <a:t> </a:t>
            </a:r>
            <a:r>
              <a:rPr lang="fr-FR" dirty="0" err="1"/>
              <a:t>Knit</a:t>
            </a:r>
            <a:r>
              <a:rPr lang="fr-FR" dirty="0"/>
              <a:t> / TEP / Alcantara®</a:t>
            </a:r>
          </a:p>
        </p:txBody>
      </p:sp>
      <p:sp>
        <p:nvSpPr>
          <p:cNvPr id="14" name="Espace réservé du texte 13"/>
          <p:cNvSpPr>
            <a:spLocks noGrp="1"/>
          </p:cNvSpPr>
          <p:nvPr>
            <p:ph type="body" sz="quarter" idx="69"/>
          </p:nvPr>
        </p:nvSpPr>
        <p:spPr>
          <a:xfrm>
            <a:off x="6662815" y="5921681"/>
            <a:ext cx="2191729" cy="182877"/>
          </a:xfrm>
        </p:spPr>
        <p:txBody>
          <a:bodyPr/>
          <a:lstStyle/>
          <a:p>
            <a:r>
              <a:rPr lang="fr-FR" dirty="0"/>
              <a:t>DBFX</a:t>
            </a:r>
          </a:p>
        </p:txBody>
      </p:sp>
      <p:sp>
        <p:nvSpPr>
          <p:cNvPr id="16" name="Espace réservé du texte 15"/>
          <p:cNvSpPr>
            <a:spLocks noGrp="1"/>
          </p:cNvSpPr>
          <p:nvPr>
            <p:ph type="body" sz="quarter" idx="71"/>
          </p:nvPr>
        </p:nvSpPr>
        <p:spPr>
          <a:xfrm>
            <a:off x="6662816" y="6104558"/>
            <a:ext cx="2191729" cy="182877"/>
          </a:xfrm>
        </p:spPr>
        <p:txBody>
          <a:bodyPr>
            <a:normAutofit fontScale="92500" lnSpcReduction="10000"/>
          </a:bodyPr>
          <a:lstStyle/>
          <a:p>
            <a:r>
              <a:rPr lang="fr-FR" b="0" dirty="0"/>
              <a:t>Di </a:t>
            </a:r>
            <a:r>
              <a:rPr lang="fr-FR" b="0" dirty="0" err="1"/>
              <a:t>serie</a:t>
            </a:r>
            <a:r>
              <a:rPr lang="fr-FR" b="0" dirty="0"/>
              <a:t> su </a:t>
            </a:r>
            <a:r>
              <a:rPr lang="fr-FR" dirty="0"/>
              <a:t>GT</a:t>
            </a:r>
          </a:p>
        </p:txBody>
      </p:sp>
      <p:sp>
        <p:nvSpPr>
          <p:cNvPr id="20" name="ZoneTexte 19">
            <a:extLst>
              <a:ext uri="{FF2B5EF4-FFF2-40B4-BE49-F238E27FC236}">
                <a16:creationId xmlns:a16="http://schemas.microsoft.com/office/drawing/2014/main" id="{3D942D3B-D6AD-4488-97ED-76D6BA73296A}"/>
              </a:ext>
            </a:extLst>
          </p:cNvPr>
          <p:cNvSpPr txBox="1"/>
          <p:nvPr/>
        </p:nvSpPr>
        <p:spPr>
          <a:xfrm>
            <a:off x="749235" y="292064"/>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RIVESTIMENTI SEDILI</a:t>
            </a:r>
          </a:p>
        </p:txBody>
      </p:sp>
      <p:grpSp>
        <p:nvGrpSpPr>
          <p:cNvPr id="19" name="Groupe 3">
            <a:extLst>
              <a:ext uri="{FF2B5EF4-FFF2-40B4-BE49-F238E27FC236}">
                <a16:creationId xmlns:a16="http://schemas.microsoft.com/office/drawing/2014/main" id="{B7572DF4-9B48-1C06-4E11-D15F9A8286E5}"/>
              </a:ext>
            </a:extLst>
          </p:cNvPr>
          <p:cNvGrpSpPr/>
          <p:nvPr/>
        </p:nvGrpSpPr>
        <p:grpSpPr>
          <a:xfrm>
            <a:off x="0" y="857262"/>
            <a:ext cx="377180" cy="6000739"/>
            <a:chOff x="2" y="857261"/>
            <a:chExt cx="377180" cy="6000739"/>
          </a:xfrm>
        </p:grpSpPr>
        <p:grpSp>
          <p:nvGrpSpPr>
            <p:cNvPr id="26" name="Groupe 31">
              <a:extLst>
                <a:ext uri="{FF2B5EF4-FFF2-40B4-BE49-F238E27FC236}">
                  <a16:creationId xmlns:a16="http://schemas.microsoft.com/office/drawing/2014/main" id="{6F844D2C-7DF2-3742-96C8-7EC67A569D2E}"/>
                </a:ext>
              </a:extLst>
            </p:cNvPr>
            <p:cNvGrpSpPr/>
            <p:nvPr/>
          </p:nvGrpSpPr>
          <p:grpSpPr>
            <a:xfrm>
              <a:off x="2" y="857261"/>
              <a:ext cx="377180" cy="6000739"/>
              <a:chOff x="-5691" y="857261"/>
              <a:chExt cx="377180" cy="6000739"/>
            </a:xfrm>
            <a:solidFill>
              <a:srgbClr val="FFFFFF">
                <a:lumMod val="95000"/>
              </a:srgbClr>
            </a:solidFill>
          </p:grpSpPr>
          <p:sp>
            <p:nvSpPr>
              <p:cNvPr id="28" name="Rectangle 27">
                <a:hlinkClick r:id="rId4" action="ppaction://hlinksldjump"/>
                <a:extLst>
                  <a:ext uri="{FF2B5EF4-FFF2-40B4-BE49-F238E27FC236}">
                    <a16:creationId xmlns:a16="http://schemas.microsoft.com/office/drawing/2014/main" id="{7E40D649-68C7-4737-0528-0E97D3F31D38}"/>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29" name="Rectangle 28">
                <a:hlinkClick r:id="rId5" action="ppaction://hlinksldjump"/>
                <a:extLst>
                  <a:ext uri="{FF2B5EF4-FFF2-40B4-BE49-F238E27FC236}">
                    <a16:creationId xmlns:a16="http://schemas.microsoft.com/office/drawing/2014/main" id="{9A1CBFAD-20E5-A6CA-6EC8-3562B46A8988}"/>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30" name="Rectangle 29">
                <a:hlinkClick r:id="rId6" action="ppaction://hlinksldjump"/>
                <a:extLst>
                  <a:ext uri="{FF2B5EF4-FFF2-40B4-BE49-F238E27FC236}">
                    <a16:creationId xmlns:a16="http://schemas.microsoft.com/office/drawing/2014/main" id="{8265759E-3B62-678E-21C3-3B2D31B5B93C}"/>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31" name="Rectangle 30">
                <a:hlinkClick r:id="rId7" action="ppaction://hlinksldjump"/>
                <a:extLst>
                  <a:ext uri="{FF2B5EF4-FFF2-40B4-BE49-F238E27FC236}">
                    <a16:creationId xmlns:a16="http://schemas.microsoft.com/office/drawing/2014/main" id="{2926BEF4-F9E2-FDC7-B49C-47F0DA7FC89C}"/>
                  </a:ext>
                </a:extLst>
              </p:cNvPr>
              <p:cNvSpPr/>
              <p:nvPr/>
            </p:nvSpPr>
            <p:spPr>
              <a:xfrm rot="16200000">
                <a:off x="-245726" y="2809494"/>
                <a:ext cx="857250" cy="377180"/>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defRPr/>
                </a:pPr>
                <a:r>
                  <a:rPr lang="it-IT" sz="650" b="1" kern="0" dirty="0">
                    <a:solidFill>
                      <a:schemeClr val="bg1"/>
                    </a:solidFill>
                    <a:latin typeface="Peugeot New Light"/>
                  </a:rPr>
                  <a:t>Tinte e interni</a:t>
                </a:r>
              </a:p>
            </p:txBody>
          </p:sp>
          <p:sp>
            <p:nvSpPr>
              <p:cNvPr id="32" name="Rectangle 31">
                <a:hlinkClick r:id="rId8" action="ppaction://hlinksldjump"/>
                <a:extLst>
                  <a:ext uri="{FF2B5EF4-FFF2-40B4-BE49-F238E27FC236}">
                    <a16:creationId xmlns:a16="http://schemas.microsoft.com/office/drawing/2014/main" id="{8BE79232-5C09-8C36-A366-6468EC62CA06}"/>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41" name="Rectangle 40">
                <a:hlinkClick r:id="rId9" action="ppaction://hlinksldjump"/>
                <a:extLst>
                  <a:ext uri="{FF2B5EF4-FFF2-40B4-BE49-F238E27FC236}">
                    <a16:creationId xmlns:a16="http://schemas.microsoft.com/office/drawing/2014/main" id="{00559B1B-7720-5502-0747-2AB3A2DCB661}"/>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25" name="Rectangle 24">
              <a:hlinkClick r:id="rId10" action="ppaction://hlinksldjump"/>
              <a:extLst>
                <a:ext uri="{FF2B5EF4-FFF2-40B4-BE49-F238E27FC236}">
                  <a16:creationId xmlns:a16="http://schemas.microsoft.com/office/drawing/2014/main" id="{5DF54A6F-C3FE-0802-AAE1-673B0203DE2B}"/>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
        <p:nvSpPr>
          <p:cNvPr id="23" name="Rectangle 22">
            <a:hlinkClick r:id="rId11"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60867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52"/>
          </p:nvPr>
        </p:nvSpPr>
        <p:spPr>
          <a:xfrm>
            <a:off x="749236" y="5702731"/>
            <a:ext cx="3233421" cy="220533"/>
          </a:xfrm>
        </p:spPr>
        <p:txBody>
          <a:bodyPr>
            <a:normAutofit lnSpcReduction="10000"/>
          </a:bodyPr>
          <a:lstStyle/>
          <a:p>
            <a:r>
              <a:rPr lang="fr-FR" dirty="0"/>
              <a:t>Pelle Nappa Mistral</a:t>
            </a:r>
          </a:p>
        </p:txBody>
      </p:sp>
      <p:sp>
        <p:nvSpPr>
          <p:cNvPr id="4" name="Espace réservé du texte 3"/>
          <p:cNvSpPr>
            <a:spLocks noGrp="1"/>
          </p:cNvSpPr>
          <p:nvPr>
            <p:ph type="body" sz="quarter" idx="53"/>
          </p:nvPr>
        </p:nvSpPr>
        <p:spPr>
          <a:xfrm>
            <a:off x="749235" y="5923264"/>
            <a:ext cx="2191729" cy="182877"/>
          </a:xfrm>
        </p:spPr>
        <p:txBody>
          <a:bodyPr/>
          <a:lstStyle/>
          <a:p>
            <a:r>
              <a:rPr lang="fr-FR" dirty="0"/>
              <a:t>4HFX</a:t>
            </a:r>
          </a:p>
        </p:txBody>
      </p:sp>
      <p:sp>
        <p:nvSpPr>
          <p:cNvPr id="6" name="Espace réservé du texte 5"/>
          <p:cNvSpPr>
            <a:spLocks noGrp="1"/>
          </p:cNvSpPr>
          <p:nvPr>
            <p:ph type="body" sz="quarter" idx="61"/>
          </p:nvPr>
        </p:nvSpPr>
        <p:spPr>
          <a:xfrm>
            <a:off x="749235" y="6106141"/>
            <a:ext cx="2191729" cy="182877"/>
          </a:xfrm>
        </p:spPr>
        <p:txBody>
          <a:bodyPr>
            <a:normAutofit fontScale="92500" lnSpcReduction="10000"/>
          </a:bodyPr>
          <a:lstStyle/>
          <a:p>
            <a:r>
              <a:rPr lang="fr-FR" dirty="0"/>
              <a:t>In </a:t>
            </a:r>
            <a:r>
              <a:rPr lang="fr-FR" dirty="0" err="1"/>
              <a:t>opzione</a:t>
            </a:r>
            <a:r>
              <a:rPr lang="fr-FR" dirty="0"/>
              <a:t> su GT</a:t>
            </a:r>
          </a:p>
        </p:txBody>
      </p:sp>
      <p:sp>
        <p:nvSpPr>
          <p:cNvPr id="20" name="ZoneTexte 19">
            <a:extLst>
              <a:ext uri="{FF2B5EF4-FFF2-40B4-BE49-F238E27FC236}">
                <a16:creationId xmlns:a16="http://schemas.microsoft.com/office/drawing/2014/main" id="{5C8F3C2F-7062-4A8B-9979-DB2FCEA8BF94}"/>
              </a:ext>
            </a:extLst>
          </p:cNvPr>
          <p:cNvSpPr txBox="1"/>
          <p:nvPr/>
        </p:nvSpPr>
        <p:spPr>
          <a:xfrm>
            <a:off x="658076" y="327356"/>
            <a:ext cx="4381500" cy="277255"/>
          </a:xfrm>
          <a:prstGeom prst="rect">
            <a:avLst/>
          </a:prstGeom>
          <a:noFill/>
        </p:spPr>
        <p:txBody>
          <a:bodyPr wrap="square" rtlCol="0">
            <a:spAutoFit/>
          </a:bodyPr>
          <a:lstStyle/>
          <a:p>
            <a:pPr lvl="0">
              <a:lnSpc>
                <a:spcPct val="80000"/>
              </a:lnSpc>
              <a:defRPr/>
            </a:pPr>
            <a:r>
              <a:rPr lang="fr-FR" sz="1500" b="1" cap="all" dirty="0">
                <a:solidFill>
                  <a:prstClr val="black"/>
                </a:solidFill>
                <a:latin typeface="Peugeot New" panose="02000000000000000000" pitchFamily="50" charset="0"/>
              </a:rPr>
              <a:t>RIVESTIMENTI SEDILI</a:t>
            </a:r>
          </a:p>
        </p:txBody>
      </p:sp>
      <p:grpSp>
        <p:nvGrpSpPr>
          <p:cNvPr id="16" name="Groupe 3">
            <a:extLst>
              <a:ext uri="{FF2B5EF4-FFF2-40B4-BE49-F238E27FC236}">
                <a16:creationId xmlns:a16="http://schemas.microsoft.com/office/drawing/2014/main" id="{95631D20-4FBF-A3F1-7448-EB2E7AD7DC42}"/>
              </a:ext>
            </a:extLst>
          </p:cNvPr>
          <p:cNvGrpSpPr/>
          <p:nvPr/>
        </p:nvGrpSpPr>
        <p:grpSpPr>
          <a:xfrm>
            <a:off x="0" y="857262"/>
            <a:ext cx="377180" cy="6000739"/>
            <a:chOff x="2" y="857261"/>
            <a:chExt cx="377180" cy="6000739"/>
          </a:xfrm>
        </p:grpSpPr>
        <p:grpSp>
          <p:nvGrpSpPr>
            <p:cNvPr id="19" name="Groupe 31">
              <a:extLst>
                <a:ext uri="{FF2B5EF4-FFF2-40B4-BE49-F238E27FC236}">
                  <a16:creationId xmlns:a16="http://schemas.microsoft.com/office/drawing/2014/main" id="{A4BA8AC1-54D0-BD5F-3815-4A65A2CCBDDA}"/>
                </a:ext>
              </a:extLst>
            </p:cNvPr>
            <p:cNvGrpSpPr/>
            <p:nvPr/>
          </p:nvGrpSpPr>
          <p:grpSpPr>
            <a:xfrm>
              <a:off x="2" y="857261"/>
              <a:ext cx="377180" cy="6000739"/>
              <a:chOff x="-5691" y="857261"/>
              <a:chExt cx="377180" cy="6000739"/>
            </a:xfrm>
            <a:solidFill>
              <a:srgbClr val="FFFFFF">
                <a:lumMod val="95000"/>
              </a:srgbClr>
            </a:solidFill>
          </p:grpSpPr>
          <p:sp>
            <p:nvSpPr>
              <p:cNvPr id="22" name="Rectangle 21">
                <a:hlinkClick r:id="rId2" action="ppaction://hlinksldjump"/>
                <a:extLst>
                  <a:ext uri="{FF2B5EF4-FFF2-40B4-BE49-F238E27FC236}">
                    <a16:creationId xmlns:a16="http://schemas.microsoft.com/office/drawing/2014/main" id="{DEB3F39C-FD22-35A2-6B1C-AD67DB9F7DD2}"/>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23" name="Rectangle 22">
                <a:hlinkClick r:id="rId3" action="ppaction://hlinksldjump"/>
                <a:extLst>
                  <a:ext uri="{FF2B5EF4-FFF2-40B4-BE49-F238E27FC236}">
                    <a16:creationId xmlns:a16="http://schemas.microsoft.com/office/drawing/2014/main" id="{630CCFE6-B0A5-5769-42BB-E7B4F2715E98}"/>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25" name="Rectangle 24">
                <a:hlinkClick r:id="rId4" action="ppaction://hlinksldjump"/>
                <a:extLst>
                  <a:ext uri="{FF2B5EF4-FFF2-40B4-BE49-F238E27FC236}">
                    <a16:creationId xmlns:a16="http://schemas.microsoft.com/office/drawing/2014/main" id="{EB052967-3574-50AE-C75C-2B364632C849}"/>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26" name="Rectangle 25">
                <a:hlinkClick r:id="rId5" action="ppaction://hlinksldjump"/>
                <a:extLst>
                  <a:ext uri="{FF2B5EF4-FFF2-40B4-BE49-F238E27FC236}">
                    <a16:creationId xmlns:a16="http://schemas.microsoft.com/office/drawing/2014/main" id="{BE661466-ED50-1AF0-DC98-473E658D9808}"/>
                  </a:ext>
                </a:extLst>
              </p:cNvPr>
              <p:cNvSpPr/>
              <p:nvPr/>
            </p:nvSpPr>
            <p:spPr>
              <a:xfrm rot="16200000">
                <a:off x="-245726" y="2809494"/>
                <a:ext cx="857250" cy="377180"/>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defRPr/>
                </a:pPr>
                <a:r>
                  <a:rPr lang="it-IT" sz="650" b="1" kern="0" dirty="0">
                    <a:solidFill>
                      <a:schemeClr val="bg1"/>
                    </a:solidFill>
                    <a:latin typeface="Peugeot New Light"/>
                  </a:rPr>
                  <a:t>Tinte e interni</a:t>
                </a:r>
              </a:p>
            </p:txBody>
          </p:sp>
          <p:sp>
            <p:nvSpPr>
              <p:cNvPr id="27" name="Rectangle 26">
                <a:hlinkClick r:id="rId6" action="ppaction://hlinksldjump"/>
                <a:extLst>
                  <a:ext uri="{FF2B5EF4-FFF2-40B4-BE49-F238E27FC236}">
                    <a16:creationId xmlns:a16="http://schemas.microsoft.com/office/drawing/2014/main" id="{73E83456-A163-4BC8-415F-F94B987EF0DC}"/>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28" name="Rectangle 27">
                <a:hlinkClick r:id="rId7" action="ppaction://hlinksldjump"/>
                <a:extLst>
                  <a:ext uri="{FF2B5EF4-FFF2-40B4-BE49-F238E27FC236}">
                    <a16:creationId xmlns:a16="http://schemas.microsoft.com/office/drawing/2014/main" id="{91551305-0388-2449-8361-B8644A5927DC}"/>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18" name="Rectangle 17">
              <a:hlinkClick r:id="rId8" action="ppaction://hlinksldjump"/>
              <a:extLst>
                <a:ext uri="{FF2B5EF4-FFF2-40B4-BE49-F238E27FC236}">
                  <a16:creationId xmlns:a16="http://schemas.microsoft.com/office/drawing/2014/main" id="{3BFB9C06-427C-F0BE-14B9-3A08185D9ED2}"/>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
        <p:nvSpPr>
          <p:cNvPr id="29" name="Rectangle 28">
            <a:hlinkClick r:id="rId9"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pic>
        <p:nvPicPr>
          <p:cNvPr id="17" name="Image 23" descr="Une image contenant siège de voiture, plusieurs&#10;&#10;Description générée automatiquement">
            <a:extLst>
              <a:ext uri="{FF2B5EF4-FFF2-40B4-BE49-F238E27FC236}">
                <a16:creationId xmlns:a16="http://schemas.microsoft.com/office/drawing/2014/main" id="{B2567223-3F67-48C5-8185-FA5DEE6B7B2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056" t="8886" r="4851" b="9974"/>
          <a:stretch/>
        </p:blipFill>
        <p:spPr>
          <a:xfrm>
            <a:off x="836218" y="880746"/>
            <a:ext cx="4993200" cy="4642204"/>
          </a:xfrm>
          <a:prstGeom prst="rect">
            <a:avLst/>
          </a:prstGeom>
        </p:spPr>
      </p:pic>
      <p:pic>
        <p:nvPicPr>
          <p:cNvPr id="21" name="Espace réservé pour une image  28">
            <a:extLst>
              <a:ext uri="{FF2B5EF4-FFF2-40B4-BE49-F238E27FC236}">
                <a16:creationId xmlns:a16="http://schemas.microsoft.com/office/drawing/2014/main" id="{FD33AF44-7BEE-4A0E-8795-79852DCD8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738522" y="875959"/>
            <a:ext cx="4994381" cy="4644774"/>
          </a:xfrm>
          <a:prstGeom prst="rect">
            <a:avLst/>
          </a:prstGeom>
        </p:spPr>
      </p:pic>
      <p:sp>
        <p:nvSpPr>
          <p:cNvPr id="24" name="Espace réservé du texte 12"/>
          <p:cNvSpPr>
            <a:spLocks noGrp="1"/>
          </p:cNvSpPr>
          <p:nvPr>
            <p:ph type="body" sz="quarter" idx="68"/>
          </p:nvPr>
        </p:nvSpPr>
        <p:spPr>
          <a:xfrm>
            <a:off x="6651933" y="5701148"/>
            <a:ext cx="5540067" cy="220533"/>
          </a:xfrm>
        </p:spPr>
        <p:txBody>
          <a:bodyPr>
            <a:noAutofit/>
          </a:bodyPr>
          <a:lstStyle/>
          <a:p>
            <a:r>
              <a:rPr lang="fr-FR" dirty="0" err="1">
                <a:solidFill>
                  <a:prstClr val="black"/>
                </a:solidFill>
              </a:rPr>
              <a:t>Rivestimenti</a:t>
            </a:r>
            <a:r>
              <a:rPr lang="fr-FR" dirty="0">
                <a:solidFill>
                  <a:prstClr val="black"/>
                </a:solidFill>
              </a:rPr>
              <a:t> in </a:t>
            </a:r>
            <a:r>
              <a:rPr lang="fr-FR" dirty="0" err="1">
                <a:solidFill>
                  <a:prstClr val="black"/>
                </a:solidFill>
              </a:rPr>
              <a:t>tessuto</a:t>
            </a:r>
            <a:r>
              <a:rPr lang="fr-FR" dirty="0">
                <a:solidFill>
                  <a:prstClr val="black"/>
                </a:solidFill>
              </a:rPr>
              <a:t> </a:t>
            </a:r>
            <a:r>
              <a:rPr lang="fr-FR" dirty="0" err="1">
                <a:solidFill>
                  <a:prstClr val="black"/>
                </a:solidFill>
              </a:rPr>
              <a:t>misto</a:t>
            </a:r>
            <a:r>
              <a:rPr lang="fr-FR" dirty="0">
                <a:solidFill>
                  <a:prstClr val="black"/>
                </a:solidFill>
              </a:rPr>
              <a:t> </a:t>
            </a:r>
            <a:r>
              <a:rPr lang="fr-FR" dirty="0" err="1"/>
              <a:t>Fraxx</a:t>
            </a:r>
            <a:r>
              <a:rPr lang="fr-FR" dirty="0"/>
              <a:t> </a:t>
            </a:r>
            <a:r>
              <a:rPr lang="fr-FR" dirty="0" err="1"/>
              <a:t>Knit</a:t>
            </a:r>
            <a:r>
              <a:rPr lang="fr-FR" dirty="0"/>
              <a:t> / TEP / Alcantara®</a:t>
            </a:r>
          </a:p>
        </p:txBody>
      </p:sp>
      <p:sp>
        <p:nvSpPr>
          <p:cNvPr id="30" name="Espace réservé du texte 13"/>
          <p:cNvSpPr>
            <a:spLocks noGrp="1"/>
          </p:cNvSpPr>
          <p:nvPr>
            <p:ph type="body" sz="quarter" idx="69"/>
          </p:nvPr>
        </p:nvSpPr>
        <p:spPr>
          <a:xfrm>
            <a:off x="6662815" y="5921681"/>
            <a:ext cx="2191729" cy="182877"/>
          </a:xfrm>
        </p:spPr>
        <p:txBody>
          <a:bodyPr/>
          <a:lstStyle/>
          <a:p>
            <a:r>
              <a:rPr lang="fr-FR" dirty="0"/>
              <a:t>DBFX</a:t>
            </a:r>
          </a:p>
        </p:txBody>
      </p:sp>
      <p:sp>
        <p:nvSpPr>
          <p:cNvPr id="31" name="Espace réservé du texte 15"/>
          <p:cNvSpPr>
            <a:spLocks noGrp="1"/>
          </p:cNvSpPr>
          <p:nvPr>
            <p:ph type="body" sz="quarter" idx="71"/>
          </p:nvPr>
        </p:nvSpPr>
        <p:spPr>
          <a:xfrm>
            <a:off x="6662816" y="6104558"/>
            <a:ext cx="2191729" cy="182877"/>
          </a:xfrm>
        </p:spPr>
        <p:txBody>
          <a:bodyPr>
            <a:normAutofit fontScale="92500" lnSpcReduction="10000"/>
          </a:bodyPr>
          <a:lstStyle/>
          <a:p>
            <a:r>
              <a:rPr lang="fr-FR" b="0" dirty="0"/>
              <a:t>Di </a:t>
            </a:r>
            <a:r>
              <a:rPr lang="fr-FR" b="0" dirty="0" err="1"/>
              <a:t>serie</a:t>
            </a:r>
            <a:r>
              <a:rPr lang="fr-FR" b="0" dirty="0"/>
              <a:t> su </a:t>
            </a:r>
            <a:r>
              <a:rPr lang="fr-FR" dirty="0"/>
              <a:t>GT</a:t>
            </a:r>
          </a:p>
        </p:txBody>
      </p:sp>
    </p:spTree>
    <p:extLst>
      <p:ext uri="{BB962C8B-B14F-4D97-AF65-F5344CB8AC3E}">
        <p14:creationId xmlns:p14="http://schemas.microsoft.com/office/powerpoint/2010/main" val="2062652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3">
            <a:extLst>
              <a:ext uri="{FF2B5EF4-FFF2-40B4-BE49-F238E27FC236}">
                <a16:creationId xmlns:a16="http://schemas.microsoft.com/office/drawing/2014/main" id="{0E330F4A-FED6-4DFD-858F-4FB01B5717BB}"/>
              </a:ext>
            </a:extLst>
          </p:cNvPr>
          <p:cNvGraphicFramePr>
            <a:graphicFrameLocks noGrp="1"/>
          </p:cNvGraphicFramePr>
          <p:nvPr>
            <p:extLst>
              <p:ext uri="{D42A27DB-BD31-4B8C-83A1-F6EECF244321}">
                <p14:modId xmlns:p14="http://schemas.microsoft.com/office/powerpoint/2010/main" val="1313945588"/>
              </p:ext>
            </p:extLst>
          </p:nvPr>
        </p:nvGraphicFramePr>
        <p:xfrm>
          <a:off x="753289" y="353483"/>
          <a:ext cx="10837819" cy="5647265"/>
        </p:xfrm>
        <a:graphic>
          <a:graphicData uri="http://schemas.openxmlformats.org/drawingml/2006/table">
            <a:tbl>
              <a:tblPr/>
              <a:tblGrid>
                <a:gridCol w="5440903">
                  <a:extLst>
                    <a:ext uri="{9D8B030D-6E8A-4147-A177-3AD203B41FA5}">
                      <a16:colId xmlns:a16="http://schemas.microsoft.com/office/drawing/2014/main" val="1681685462"/>
                    </a:ext>
                  </a:extLst>
                </a:gridCol>
                <a:gridCol w="2288987">
                  <a:extLst>
                    <a:ext uri="{9D8B030D-6E8A-4147-A177-3AD203B41FA5}">
                      <a16:colId xmlns:a16="http://schemas.microsoft.com/office/drawing/2014/main" val="2875862489"/>
                    </a:ext>
                  </a:extLst>
                </a:gridCol>
                <a:gridCol w="822162">
                  <a:extLst>
                    <a:ext uri="{9D8B030D-6E8A-4147-A177-3AD203B41FA5}">
                      <a16:colId xmlns:a16="http://schemas.microsoft.com/office/drawing/2014/main" val="3951635129"/>
                    </a:ext>
                  </a:extLst>
                </a:gridCol>
                <a:gridCol w="749539">
                  <a:extLst>
                    <a:ext uri="{9D8B030D-6E8A-4147-A177-3AD203B41FA5}">
                      <a16:colId xmlns:a16="http://schemas.microsoft.com/office/drawing/2014/main" val="801098082"/>
                    </a:ext>
                  </a:extLst>
                </a:gridCol>
                <a:gridCol w="803196">
                  <a:extLst>
                    <a:ext uri="{9D8B030D-6E8A-4147-A177-3AD203B41FA5}">
                      <a16:colId xmlns:a16="http://schemas.microsoft.com/office/drawing/2014/main" val="688530158"/>
                    </a:ext>
                  </a:extLst>
                </a:gridCol>
                <a:gridCol w="733032">
                  <a:extLst>
                    <a:ext uri="{9D8B030D-6E8A-4147-A177-3AD203B41FA5}">
                      <a16:colId xmlns:a16="http://schemas.microsoft.com/office/drawing/2014/main" val="4113908003"/>
                    </a:ext>
                  </a:extLst>
                </a:gridCol>
              </a:tblGrid>
              <a:tr h="592933">
                <a:tc>
                  <a:txBody>
                    <a:bodyPr/>
                    <a:lstStyle/>
                    <a:p>
                      <a:pPr algn="l" fontAlgn="ctr"/>
                      <a:endParaRPr lang="fr-FR" sz="6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r>
                        <a:rPr lang="fr-FR" sz="600" b="1" dirty="0">
                          <a:solidFill>
                            <a:schemeClr val="tx1"/>
                          </a:solidFill>
                          <a:latin typeface="Wingdings" panose="05000000000000000000" pitchFamily="2" charset="2"/>
                        </a:rPr>
                        <a:t>l </a:t>
                      </a:r>
                      <a:r>
                        <a:rPr lang="fr-FR" sz="600" b="1" dirty="0">
                          <a:solidFill>
                            <a:schemeClr val="tx1"/>
                          </a:solidFill>
                          <a:latin typeface="Peugeot New" panose="02000000000000000000" pitchFamily="2" charset="0"/>
                        </a:rPr>
                        <a:t>: SERIE </a:t>
                      </a:r>
                    </a:p>
                    <a:p>
                      <a:pPr algn="l"/>
                      <a:r>
                        <a:rPr lang="fr-FR" sz="600" b="1" dirty="0">
                          <a:solidFill>
                            <a:schemeClr val="tx1"/>
                          </a:solidFill>
                          <a:latin typeface="Wingdings" panose="05000000000000000000" pitchFamily="2" charset="2"/>
                        </a:rPr>
                        <a:t>m</a:t>
                      </a:r>
                      <a:r>
                        <a:rPr lang="fr-FR" sz="600" b="1" kern="1200" dirty="0">
                          <a:solidFill>
                            <a:schemeClr val="tx1"/>
                          </a:solidFill>
                          <a:latin typeface="+mn-lt"/>
                          <a:ea typeface="+mn-ea"/>
                          <a:cs typeface="+mn-cs"/>
                        </a:rPr>
                        <a:t>  </a:t>
                      </a:r>
                      <a:r>
                        <a:rPr lang="fr-FR" sz="600" b="1" kern="1200" baseline="0" dirty="0">
                          <a:solidFill>
                            <a:schemeClr val="tx1"/>
                          </a:solidFill>
                          <a:latin typeface="+mn-lt"/>
                          <a:ea typeface="+mn-ea"/>
                          <a:cs typeface="+mn-cs"/>
                        </a:rPr>
                        <a:t> </a:t>
                      </a:r>
                      <a:r>
                        <a:rPr lang="fr-FR" sz="600" b="1" dirty="0">
                          <a:solidFill>
                            <a:schemeClr val="tx1"/>
                          </a:solidFill>
                          <a:latin typeface="Peugeot New" panose="02000000000000000000" pitchFamily="2" charset="0"/>
                        </a:rPr>
                        <a:t>: OPZIONE</a:t>
                      </a:r>
                    </a:p>
                    <a:p>
                      <a:pPr algn="l"/>
                      <a:r>
                        <a:rPr lang="fr-FR" sz="600" b="1" dirty="0">
                          <a:solidFill>
                            <a:schemeClr val="tx1"/>
                          </a:solidFill>
                          <a:latin typeface="Peugeot New" panose="02000000000000000000" pitchFamily="2" charset="0"/>
                        </a:rPr>
                        <a:t> -    : INDISPONIBILE</a:t>
                      </a:r>
                    </a:p>
                    <a:p>
                      <a:pPr algn="l"/>
                      <a:r>
                        <a:rPr lang="fr-FR" sz="600" b="1" dirty="0">
                          <a:solidFill>
                            <a:schemeClr val="tx1"/>
                          </a:solidFill>
                          <a:latin typeface="Peugeot New" panose="02000000000000000000" pitchFamily="2" charset="0"/>
                        </a:rPr>
                        <a:t>P   : DISPONIBLE IN PACCHETO</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800" b="0" i="0" u="none" strike="noStrike">
                        <a:solidFill>
                          <a:srgbClr val="000000"/>
                        </a:solidFill>
                        <a:effectLst/>
                        <a:latin typeface="Peugeot New Light"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800" b="1" i="0" u="none" strike="noStrike" dirty="0">
                          <a:solidFill>
                            <a:srgbClr val="000000"/>
                          </a:solidFill>
                          <a:effectLst/>
                          <a:latin typeface="Peugeot New" panose="02000000000000000000" pitchFamily="2" charset="0"/>
                        </a:rPr>
                        <a:t>ALLURE</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1" i="0" u="none" strike="noStrike">
                          <a:solidFill>
                            <a:srgbClr val="000000"/>
                          </a:solidFill>
                          <a:effectLst/>
                          <a:latin typeface="Peugeot New" panose="02000000000000000000" pitchFamily="2" charset="0"/>
                        </a:rPr>
                        <a:t>GT</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423256"/>
                  </a:ext>
                </a:extLst>
              </a:tr>
              <a:tr h="27616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1" i="0" u="none" strike="noStrike" dirty="0">
                          <a:solidFill>
                            <a:srgbClr val="000000"/>
                          </a:solidFill>
                          <a:effectLst/>
                          <a:latin typeface="Peugeot New" panose="02000000000000000000" pitchFamily="2" charset="0"/>
                        </a:rPr>
                        <a:t>SICUREZZA</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fr-FR" sz="700" b="0" i="0" u="none" strike="noStrike" dirty="0">
                        <a:solidFill>
                          <a:srgbClr val="000000"/>
                        </a:solidFill>
                        <a:effectLst/>
                        <a:latin typeface="Peugeot New" panose="02000000000000000000" pitchFamily="2" charset="0"/>
                      </a:endParaRP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8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900" b="1" i="0" u="none" strike="noStrike" dirty="0">
                        <a:solidFill>
                          <a:schemeClr val="tx1"/>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58229"/>
                  </a:ext>
                </a:extLst>
              </a:tr>
              <a:tr h="24604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900" noProof="0" dirty="0">
                          <a:solidFill>
                            <a:schemeClr val="tx1"/>
                          </a:solidFill>
                          <a:latin typeface="Peugeot New" panose="02000000000000000000" pitchFamily="50" charset="0"/>
                        </a:rPr>
                        <a:t>Pacchetto gancio di traino</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fr-FR" sz="700" b="0" i="0" u="none" strike="noStrike" dirty="0">
                        <a:solidFill>
                          <a:srgbClr val="000000"/>
                        </a:solidFill>
                        <a:effectLst/>
                        <a:latin typeface="Peugeot New" panose="02000000000000000000" pitchFamily="2" charset="0"/>
                      </a:endParaRP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Light" panose="02000000000000000000" pitchFamily="2" charset="0"/>
                        </a:rPr>
                        <a:t>AQ05</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rgbClr val="000000"/>
                          </a:solidFill>
                          <a:effectLst/>
                          <a:latin typeface="Peugeot New" panose="02000000000000000000" pitchFamily="2" charset="0"/>
                        </a:rPr>
                        <a:t>CHF 750</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fr-FR" sz="900" b="0" i="0" u="none" strike="noStrike"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8921100"/>
                  </a:ext>
                </a:extLst>
              </a:tr>
              <a:tr h="43937">
                <a:tc>
                  <a:txBody>
                    <a:bodyPr/>
                    <a:lstStyle/>
                    <a:p>
                      <a:pPr algn="l" rtl="0" fontAlgn="ctr"/>
                      <a:endParaRPr lang="fr-FR" sz="100" b="1"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fr-FR" sz="100" b="0" i="0" u="none" strike="noStrike" dirty="0">
                        <a:solidFill>
                          <a:srgbClr val="000000"/>
                        </a:solidFill>
                        <a:effectLst/>
                        <a:latin typeface="Peugeot New" panose="02000000000000000000" pitchFamily="2" charset="0"/>
                      </a:endParaRP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fr-FR" sz="1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fr-FR" sz="100" b="1" i="0" u="none" strike="noStrike" dirty="0">
                        <a:solidFill>
                          <a:schemeClr val="tx1"/>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endParaRPr lang="fr-FR" sz="1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fr-FR" sz="1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32198743"/>
                  </a:ext>
                </a:extLst>
              </a:tr>
              <a:tr h="276307">
                <a:tc>
                  <a:txBody>
                    <a:bodyPr/>
                    <a:lstStyle/>
                    <a:p>
                      <a:pPr algn="l" rtl="0" fontAlgn="ctr"/>
                      <a:r>
                        <a:rPr lang="fr-FR" sz="900" b="1" i="0" u="none" strike="noStrike" dirty="0">
                          <a:solidFill>
                            <a:srgbClr val="000000"/>
                          </a:solidFill>
                          <a:effectLst/>
                          <a:latin typeface="Peugeot New" panose="02000000000000000000" pitchFamily="2" charset="0"/>
                        </a:rPr>
                        <a:t>CERCHI E PNEUMATICI</a:t>
                      </a:r>
                    </a:p>
                  </a:txBody>
                  <a:tcPr marL="4798" marR="4798" marT="4798"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fr-FR" sz="700" b="0" i="0" u="none" strike="noStrike" dirty="0">
                        <a:solidFill>
                          <a:srgbClr val="000000"/>
                        </a:solidFill>
                        <a:effectLst/>
                        <a:latin typeface="Peugeot New" panose="02000000000000000000" pitchFamily="2" charset="0"/>
                      </a:endParaRPr>
                    </a:p>
                  </a:txBody>
                  <a:tcPr marL="4798" marR="4798" marT="4798"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900" b="1" i="0" u="none" strike="noStrike" dirty="0">
                        <a:solidFill>
                          <a:schemeClr val="tx1"/>
                        </a:solidFill>
                        <a:effectLst/>
                        <a:latin typeface="Peugeot New" panose="02000000000000000000" pitchFamily="2" charset="0"/>
                      </a:endParaRPr>
                    </a:p>
                  </a:txBody>
                  <a:tcPr marL="4798" marR="4798" marT="4798"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5105179"/>
                  </a:ext>
                </a:extLst>
              </a:tr>
              <a:tr h="271665">
                <a:tc>
                  <a:txBody>
                    <a:bodyPr/>
                    <a:lstStyle/>
                    <a:p>
                      <a:pPr algn="l" rtl="0" fontAlgn="ctr"/>
                      <a:r>
                        <a:rPr lang="fr-FR" sz="900" b="0" i="0" u="none" strike="noStrike" dirty="0" err="1">
                          <a:solidFill>
                            <a:srgbClr val="000000"/>
                          </a:solidFill>
                          <a:effectLst/>
                          <a:latin typeface="Peugeot New" panose="02000000000000000000" pitchFamily="2" charset="0"/>
                        </a:rPr>
                        <a:t>Cerchi</a:t>
                      </a:r>
                      <a:r>
                        <a:rPr lang="fr-FR" sz="900" b="0" i="0" u="none" strike="noStrike" dirty="0">
                          <a:solidFill>
                            <a:srgbClr val="000000"/>
                          </a:solidFill>
                          <a:effectLst/>
                          <a:latin typeface="Peugeot New" panose="02000000000000000000" pitchFamily="2" charset="0"/>
                        </a:rPr>
                        <a:t> in </a:t>
                      </a:r>
                      <a:r>
                        <a:rPr lang="fr-FR" sz="900" b="0" i="0" u="none" strike="noStrike" dirty="0" err="1">
                          <a:solidFill>
                            <a:srgbClr val="000000"/>
                          </a:solidFill>
                          <a:effectLst/>
                          <a:latin typeface="Peugeot New" panose="02000000000000000000" pitchFamily="2" charset="0"/>
                        </a:rPr>
                        <a:t>alluminio</a:t>
                      </a:r>
                      <a:r>
                        <a:rPr lang="fr-FR" sz="900" b="0" i="0" u="none" strike="noStrike" dirty="0">
                          <a:solidFill>
                            <a:srgbClr val="000000"/>
                          </a:solidFill>
                          <a:effectLst/>
                          <a:latin typeface="Peugeot New" panose="02000000000000000000" pitchFamily="2" charset="0"/>
                        </a:rPr>
                        <a:t> 19’’ JASPE </a:t>
                      </a:r>
                      <a:r>
                        <a:rPr lang="fr-FR" sz="900" b="0" i="0" u="none" strike="noStrike" dirty="0" err="1">
                          <a:solidFill>
                            <a:srgbClr val="000000"/>
                          </a:solidFill>
                          <a:effectLst/>
                          <a:latin typeface="Peugeot New" panose="02000000000000000000" pitchFamily="2" charset="0"/>
                        </a:rPr>
                        <a:t>diamantati</a:t>
                      </a:r>
                      <a:endParaRPr lang="fr-FR" sz="900" b="0"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fr-FR" sz="700" b="0" i="0" u="none" strike="noStrike" dirty="0">
                        <a:solidFill>
                          <a:srgbClr val="00B0F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ZHX5</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850</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kern="1200" dirty="0">
                          <a:solidFill>
                            <a:srgbClr val="000000"/>
                          </a:solidFill>
                          <a:effectLst/>
                          <a:latin typeface="Wingdings" panose="05000000000000000000" pitchFamily="2" charset="2"/>
                          <a:ea typeface="+mn-ea"/>
                          <a:cs typeface="+mn-cs"/>
                        </a:rPr>
                        <a:t>m</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800" b="0" i="0" u="none" strike="noStrike" dirty="0">
                          <a:solidFill>
                            <a:srgbClr val="000000"/>
                          </a:solidFill>
                          <a:effectLst/>
                          <a:latin typeface="Peugeot New" panose="02000000000000000000" pitchFamily="50" charset="0"/>
                        </a:rPr>
                        <a:t>-</a:t>
                      </a: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14971448"/>
                  </a:ext>
                </a:extLst>
              </a:tr>
              <a:tr h="289978">
                <a:tc>
                  <a:txBody>
                    <a:bodyPr/>
                    <a:lstStyle/>
                    <a:p>
                      <a:pPr algn="l" rtl="0" fontAlgn="ctr"/>
                      <a:r>
                        <a:rPr lang="fr-FR" sz="900" b="0" i="0" u="none" strike="noStrike" dirty="0" err="1">
                          <a:solidFill>
                            <a:srgbClr val="000000"/>
                          </a:solidFill>
                          <a:effectLst/>
                          <a:latin typeface="Peugeot New" panose="02000000000000000000" pitchFamily="2" charset="0"/>
                        </a:rPr>
                        <a:t>Cerchi</a:t>
                      </a:r>
                      <a:r>
                        <a:rPr lang="fr-FR" sz="900" b="0" i="0" u="none" strike="noStrike" baseline="0" dirty="0">
                          <a:solidFill>
                            <a:srgbClr val="000000"/>
                          </a:solidFill>
                          <a:effectLst/>
                          <a:latin typeface="Peugeot New" panose="02000000000000000000" pitchFamily="2" charset="0"/>
                        </a:rPr>
                        <a:t> in </a:t>
                      </a:r>
                      <a:r>
                        <a:rPr lang="fr-FR" sz="900" b="0" i="0" u="none" strike="noStrike" baseline="0" dirty="0" err="1">
                          <a:solidFill>
                            <a:srgbClr val="000000"/>
                          </a:solidFill>
                          <a:effectLst/>
                          <a:latin typeface="Peugeot New" panose="02000000000000000000" pitchFamily="2" charset="0"/>
                        </a:rPr>
                        <a:t>alluminio</a:t>
                      </a:r>
                      <a:r>
                        <a:rPr lang="fr-FR" sz="900" b="0" i="0" u="none" strike="noStrike" baseline="0" dirty="0">
                          <a:solidFill>
                            <a:srgbClr val="000000"/>
                          </a:solidFill>
                          <a:effectLst/>
                          <a:latin typeface="Peugeot New" panose="02000000000000000000" pitchFamily="2" charset="0"/>
                        </a:rPr>
                        <a:t> </a:t>
                      </a:r>
                      <a:r>
                        <a:rPr lang="fr-FR" sz="900" b="0" i="0" u="none" strike="noStrike" dirty="0">
                          <a:solidFill>
                            <a:srgbClr val="000000"/>
                          </a:solidFill>
                          <a:effectLst/>
                          <a:latin typeface="Peugeot New" panose="02000000000000000000" pitchFamily="2" charset="0"/>
                        </a:rPr>
                        <a:t>20" MONOLITHE </a:t>
                      </a:r>
                      <a:r>
                        <a:rPr lang="fr-FR" sz="900" b="0" i="0" u="none" strike="noStrike" dirty="0" err="1">
                          <a:solidFill>
                            <a:srgbClr val="000000"/>
                          </a:solidFill>
                          <a:effectLst/>
                          <a:latin typeface="Peugeot New" panose="02000000000000000000" pitchFamily="2" charset="0"/>
                        </a:rPr>
                        <a:t>diamantati</a:t>
                      </a:r>
                      <a:endParaRPr lang="fr-FR" sz="900" b="0" i="0" u="none" strike="noStrike" dirty="0">
                        <a:solidFill>
                          <a:srgbClr val="000000"/>
                        </a:solidFill>
                        <a:effectLst/>
                        <a:latin typeface="Peugeot New" panose="02000000000000000000" pitchFamily="2" charset="0"/>
                      </a:endParaRPr>
                    </a:p>
                  </a:txBody>
                  <a:tcPr marL="4798" marR="4798" marT="4798"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dirty="0">
                        <a:solidFill>
                          <a:srgbClr val="00B0F0"/>
                        </a:solidFill>
                        <a:effectLst/>
                        <a:latin typeface="Peugeot New"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ZHXZ</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a:solidFill>
                            <a:schemeClr val="tx1"/>
                          </a:solidFill>
                          <a:effectLst/>
                          <a:latin typeface="Peugeot New" panose="02000000000000000000" pitchFamily="2" charset="0"/>
                        </a:rPr>
                        <a:t>CHF</a:t>
                      </a:r>
                      <a:r>
                        <a:rPr lang="fr-FR" sz="800" b="1" i="0" u="none" strike="noStrike" baseline="0">
                          <a:solidFill>
                            <a:schemeClr val="tx1"/>
                          </a:solidFill>
                          <a:effectLst/>
                          <a:latin typeface="Peugeot New" panose="02000000000000000000" pitchFamily="2" charset="0"/>
                        </a:rPr>
                        <a:t> 450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de-CH" sz="9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rPr>
                        <a:t>-</a:t>
                      </a:r>
                    </a:p>
                  </a:txBody>
                  <a:tcPr marL="4798" marR="4798" marT="4798"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de-CH" sz="800" b="0" i="0" u="none" strike="noStrike" dirty="0">
                          <a:solidFill>
                            <a:srgbClr val="000000"/>
                          </a:solidFill>
                          <a:effectLst/>
                          <a:latin typeface="Peugeot New" panose="02000000000000000000" pitchFamily="50" charset="0"/>
                        </a:rPr>
                        <a:t>-</a:t>
                      </a:r>
                      <a:r>
                        <a:rPr lang="de-CH" sz="800" b="0" i="0" u="none" strike="noStrike" dirty="0">
                          <a:solidFill>
                            <a:srgbClr val="000000"/>
                          </a:solidFill>
                          <a:effectLst/>
                          <a:latin typeface="Calibri" panose="020F0502020204030204" pitchFamily="34" charset="0"/>
                        </a:rPr>
                        <a:t> /</a:t>
                      </a:r>
                      <a:r>
                        <a:rPr lang="de-CH" sz="800" b="0" i="0" u="none" strike="noStrike" dirty="0">
                          <a:solidFill>
                            <a:srgbClr val="000000"/>
                          </a:solidFill>
                          <a:effectLst/>
                          <a:latin typeface="Wingdings" panose="05000000000000000000" pitchFamily="2" charset="2"/>
                        </a:rPr>
                        <a:t>m</a:t>
                      </a:r>
                      <a:r>
                        <a:rPr lang="de-CH" sz="800" b="0" i="0" u="none" strike="noStrike" dirty="0">
                          <a:solidFill>
                            <a:srgbClr val="000000"/>
                          </a:solidFill>
                          <a:effectLst/>
                          <a:latin typeface="Calibri" panose="020F0502020204030204" pitchFamily="34" charset="0"/>
                        </a:rPr>
                        <a:t> </a:t>
                      </a:r>
                      <a:r>
                        <a:rPr lang="de-CH" sz="800" b="0" i="0" u="none" strike="noStrike" kern="1200" baseline="30000" dirty="0">
                          <a:solidFill>
                            <a:srgbClr val="000000"/>
                          </a:solidFill>
                          <a:effectLst/>
                          <a:latin typeface="Calibri" panose="020F0502020204030204" pitchFamily="34" charset="0"/>
                          <a:ea typeface="+mn-ea"/>
                          <a:cs typeface="+mn-cs"/>
                        </a:rPr>
                        <a:t>(1)</a:t>
                      </a:r>
                    </a:p>
                  </a:txBody>
                  <a:tcPr marL="4798" marR="4798" marT="4798"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2131849"/>
                  </a:ext>
                </a:extLst>
              </a:tr>
              <a:tr h="260039">
                <a:tc>
                  <a:txBody>
                    <a:bodyPr/>
                    <a:lstStyle/>
                    <a:p>
                      <a:pPr algn="l" rtl="0" fontAlgn="ctr"/>
                      <a:r>
                        <a:rPr lang="fr-FR" sz="900" b="1" i="0" u="none" strike="noStrike" dirty="0">
                          <a:solidFill>
                            <a:srgbClr val="000000"/>
                          </a:solidFill>
                          <a:effectLst/>
                          <a:latin typeface="Peugeot New" panose="02000000000000000000" pitchFamily="2" charset="0"/>
                        </a:rPr>
                        <a:t>ESTHETIQUE  EXTERIEURE</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700" b="0" i="0" u="none" strike="noStrike" dirty="0">
                          <a:solidFill>
                            <a:srgbClr val="000000"/>
                          </a:solidFill>
                          <a:effectLst/>
                          <a:latin typeface="Peugeot New" panose="02000000000000000000" pitchFamily="2" charset="0"/>
                        </a:rPr>
                        <a:t> </a:t>
                      </a: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800" b="1" i="0" u="none" strike="noStrike" dirty="0">
                          <a:solidFill>
                            <a:schemeClr val="tx1"/>
                          </a:solidFill>
                          <a:effectLst/>
                          <a:latin typeface="Peugeot New" panose="02000000000000000000" pitchFamily="2"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Arial" panose="020B0604020202020204" pitchFamily="34"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800" b="0" i="0" u="none" strike="noStrike" dirty="0">
                          <a:solidFill>
                            <a:srgbClr val="000000"/>
                          </a:solidFill>
                          <a:effectLst/>
                          <a:latin typeface="Arial" panose="020B0604020202020204" pitchFamily="34"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9731416"/>
                  </a:ext>
                </a:extLst>
              </a:tr>
              <a:tr h="165510">
                <a:tc row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Peugeot New" panose="02000000000000000000" pitchFamily="2" charset="0"/>
                        </a:rPr>
                        <a:t>Tinte </a:t>
                      </a:r>
                      <a:r>
                        <a:rPr lang="fr-FR" sz="900" b="0" i="0" u="none" strike="noStrike" dirty="0" err="1">
                          <a:solidFill>
                            <a:srgbClr val="000000"/>
                          </a:solidFill>
                          <a:effectLst/>
                          <a:latin typeface="Peugeot New" panose="02000000000000000000" pitchFamily="2" charset="0"/>
                        </a:rPr>
                        <a:t>metallizzate</a:t>
                      </a:r>
                      <a:endParaRPr lang="fr-FR" sz="900" b="0" i="0" u="none" strike="noStrike" dirty="0">
                        <a:solidFill>
                          <a:srgbClr val="000000"/>
                        </a:solidFill>
                        <a:effectLst/>
                        <a:latin typeface="Peugeot New" panose="02000000000000000000" pitchFamily="2"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Peugeot New" panose="02000000000000000000" pitchFamily="2" charset="0"/>
                        </a:rPr>
                        <a:t> </a:t>
                      </a:r>
                    </a:p>
                  </a:txBody>
                  <a:tcPr marL="4317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ysDash"/>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700" b="0" i="0" u="none" strike="noStrike" dirty="0" err="1">
                          <a:solidFill>
                            <a:srgbClr val="000000"/>
                          </a:solidFill>
                          <a:effectLst/>
                          <a:latin typeface="Peugeot New" panose="02000000000000000000" pitchFamily="2" charset="0"/>
                        </a:rPr>
                        <a:t>Blu</a:t>
                      </a:r>
                      <a:r>
                        <a:rPr lang="fr-FR" sz="700" b="0" i="0" u="none" strike="noStrike" dirty="0">
                          <a:solidFill>
                            <a:srgbClr val="000000"/>
                          </a:solidFill>
                          <a:effectLst/>
                          <a:latin typeface="Peugeot New" panose="02000000000000000000" pitchFamily="2" charset="0"/>
                        </a:rPr>
                        <a:t> Obsession</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DPM0</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fr-FR" sz="800" b="0" i="0" u="none" strike="noStrike" dirty="0">
                          <a:solidFill>
                            <a:srgbClr val="000000"/>
                          </a:solidFill>
                          <a:effectLst/>
                          <a:latin typeface="Wingdings" panose="05000000000000000000" pitchFamily="2" charset="2"/>
                        </a:rPr>
                        <a:t>l</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l</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11839067"/>
                  </a:ext>
                </a:extLst>
              </a:tr>
              <a:tr h="166758">
                <a:tc vMerge="1">
                  <a:txBody>
                    <a:bodyPr/>
                    <a:lstStyle/>
                    <a:p>
                      <a:pPr algn="l" rtl="0" fontAlgn="ctr"/>
                      <a:endParaRPr lang="fr-FR" sz="800" b="0" i="0" u="none" strike="noStrike" dirty="0">
                        <a:solidFill>
                          <a:srgbClr val="000000"/>
                        </a:solidFill>
                        <a:effectLst/>
                        <a:latin typeface="Peugeot New" panose="02000000000000000000" pitchFamily="2" charset="0"/>
                      </a:endParaRPr>
                    </a:p>
                  </a:txBody>
                  <a:tcPr marL="43178" marR="4798" marT="4798" marB="0" anchor="ctr">
                    <a:lnL>
                      <a:noFill/>
                    </a:lnL>
                    <a:lnR>
                      <a:noFill/>
                    </a:lnR>
                    <a:lnT>
                      <a:noFill/>
                    </a:lnT>
                    <a:lnB>
                      <a:noFill/>
                    </a:lnB>
                  </a:tcPr>
                </a:tc>
                <a:tc>
                  <a:txBody>
                    <a:bodyPr/>
                    <a:lstStyle/>
                    <a:p>
                      <a:pPr algn="ctr" rtl="0" fontAlgn="ctr"/>
                      <a:r>
                        <a:rPr lang="fr-FR" sz="700" b="0" i="0" u="none" strike="noStrike" dirty="0" err="1">
                          <a:solidFill>
                            <a:srgbClr val="000000"/>
                          </a:solidFill>
                          <a:effectLst/>
                          <a:latin typeface="Peugeot New" panose="02000000000000000000" pitchFamily="2" charset="0"/>
                        </a:rPr>
                        <a:t>Grigio</a:t>
                      </a:r>
                      <a:r>
                        <a:rPr lang="fr-FR" sz="700" b="0" i="0" u="none" strike="noStrike" dirty="0">
                          <a:solidFill>
                            <a:srgbClr val="000000"/>
                          </a:solidFill>
                          <a:effectLst/>
                          <a:latin typeface="Peugeot New" panose="02000000000000000000" pitchFamily="2" charset="0"/>
                        </a:rPr>
                        <a:t> </a:t>
                      </a:r>
                      <a:r>
                        <a:rPr lang="fr-FR" sz="700" b="0" i="0" u="none" strike="noStrike" dirty="0" err="1">
                          <a:solidFill>
                            <a:srgbClr val="000000"/>
                          </a:solidFill>
                          <a:effectLst/>
                          <a:latin typeface="Peugeot New" panose="02000000000000000000" pitchFamily="2" charset="0"/>
                        </a:rPr>
                        <a:t>Artense</a:t>
                      </a: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F4M0</a:t>
                      </a: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900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w="6350" cap="flat" cmpd="sng" algn="ctr">
                      <a:noFill/>
                      <a:prstDash val="solid"/>
                      <a:round/>
                      <a:headEnd type="none" w="med" len="med"/>
                      <a:tailEnd type="none" w="med" len="med"/>
                    </a:lnB>
                  </a:tcPr>
                </a:tc>
                <a:tc>
                  <a:txBody>
                    <a:bodyPr/>
                    <a:lstStyle/>
                    <a:p>
                      <a:pPr algn="ctr" rtl="0"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800" b="0" i="0" u="none" strike="noStrike" dirty="0">
                          <a:solidFill>
                            <a:srgbClr val="000000"/>
                          </a:solidFill>
                          <a:effectLst/>
                          <a:latin typeface="Peugeot New" panose="02000000000000000000" pitchFamily="50" charset="0"/>
                        </a:rPr>
                        <a:t>-</a:t>
                      </a: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6350"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913544847"/>
                  </a:ext>
                </a:extLst>
              </a:tr>
              <a:tr h="167639">
                <a:tc vMerge="1">
                  <a:txBody>
                    <a:bodyPr/>
                    <a:lstStyle/>
                    <a:p>
                      <a:pPr algn="l" rtl="0" fontAlgn="ctr"/>
                      <a:endParaRPr lang="fr-FR" sz="800" b="0" i="0" u="none" strike="noStrike" dirty="0">
                        <a:solidFill>
                          <a:srgbClr val="000000"/>
                        </a:solidFill>
                        <a:effectLst/>
                        <a:latin typeface="Peugeot New" panose="02000000000000000000" pitchFamily="2" charset="0"/>
                      </a:endParaRPr>
                    </a:p>
                  </a:txBody>
                  <a:tcPr marL="4317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panose="02000000000000000000" pitchFamily="2" charset="0"/>
                        </a:rPr>
                        <a:t>Nero Perla </a:t>
                      </a:r>
                      <a:r>
                        <a:rPr lang="fr-FR" sz="700" b="0" i="0" u="none" strike="noStrike" dirty="0" err="1">
                          <a:solidFill>
                            <a:srgbClr val="000000"/>
                          </a:solidFill>
                          <a:effectLst/>
                          <a:latin typeface="Peugeot New" panose="02000000000000000000" pitchFamily="2" charset="0"/>
                        </a:rPr>
                        <a:t>Nera</a:t>
                      </a: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700" b="0" i="0" u="none" strike="noStrike" dirty="0">
                          <a:solidFill>
                            <a:srgbClr val="000000"/>
                          </a:solidFill>
                          <a:effectLst/>
                          <a:latin typeface="Peugeot New Light" panose="02000000000000000000" pitchFamily="2" charset="0"/>
                        </a:rPr>
                        <a:t>9VM0</a:t>
                      </a:r>
                    </a:p>
                  </a:txBody>
                  <a:tcPr marL="4798" marR="4798" marT="4798"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900</a:t>
                      </a:r>
                      <a:endParaRPr lang="fr-FR" sz="800" b="1" i="0" u="none" strike="noStrike" dirty="0">
                        <a:solidFill>
                          <a:schemeClr val="tx1"/>
                        </a:solidFill>
                        <a:effectLst/>
                        <a:latin typeface="Peugeot New" panose="02000000000000000000" pitchFamily="2" charset="0"/>
                      </a:endParaRPr>
                    </a:p>
                  </a:txBody>
                  <a:tcPr marL="4798" marR="4798" marT="4798"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tcPr>
                </a:tc>
                <a:tc>
                  <a:txBody>
                    <a:bodyPr/>
                    <a:lstStyle/>
                    <a:p>
                      <a:pPr algn="ctr" rtl="0"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8623528"/>
                  </a:ext>
                </a:extLst>
              </a:tr>
              <a:tr h="168518">
                <a:tc vMerge="1">
                  <a:txBody>
                    <a:bodyPr/>
                    <a:lstStyle/>
                    <a:p>
                      <a:pPr algn="l" rtl="0" fontAlgn="ctr"/>
                      <a:endParaRPr lang="fr-FR" sz="800" b="0" i="0" u="none" strike="noStrike" dirty="0">
                        <a:solidFill>
                          <a:srgbClr val="000000"/>
                        </a:solidFill>
                        <a:effectLst/>
                        <a:latin typeface="Peugeot New" panose="02000000000000000000" pitchFamily="2" charset="0"/>
                      </a:endParaRPr>
                    </a:p>
                  </a:txBody>
                  <a:tcPr marL="43178" marR="4798" marT="4798"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fr-FR" sz="700" b="0" i="0" u="none" strike="noStrike" dirty="0" err="1">
                          <a:solidFill>
                            <a:srgbClr val="000000"/>
                          </a:solidFill>
                          <a:effectLst/>
                          <a:latin typeface="Peugeot New" panose="02000000000000000000" pitchFamily="2" charset="0"/>
                        </a:rPr>
                        <a:t>Grigio</a:t>
                      </a:r>
                      <a:r>
                        <a:rPr lang="fr-FR" sz="700" b="0" i="0" u="none" strike="noStrike" dirty="0">
                          <a:solidFill>
                            <a:srgbClr val="000000"/>
                          </a:solidFill>
                          <a:effectLst/>
                          <a:latin typeface="Peugeot New" panose="02000000000000000000" pitchFamily="2" charset="0"/>
                        </a:rPr>
                        <a:t> </a:t>
                      </a:r>
                      <a:r>
                        <a:rPr lang="fr-FR" sz="700" b="0" i="0" u="none" strike="noStrike" dirty="0" err="1">
                          <a:solidFill>
                            <a:srgbClr val="000000"/>
                          </a:solidFill>
                          <a:effectLst/>
                          <a:latin typeface="Peugeot New" panose="02000000000000000000" pitchFamily="2" charset="0"/>
                        </a:rPr>
                        <a:t>Selenium</a:t>
                      </a: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LDM0</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900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548349388"/>
                  </a:ext>
                </a:extLst>
              </a:tr>
              <a:tr h="169399">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fr-FR" sz="800" b="0"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panose="02000000000000000000" pitchFamily="2" charset="0"/>
                        </a:rPr>
                        <a:t>Bianco </a:t>
                      </a:r>
                      <a:r>
                        <a:rPr lang="fr-FR" sz="700" b="0" i="0" u="none" strike="noStrike" dirty="0" err="1">
                          <a:solidFill>
                            <a:srgbClr val="000000"/>
                          </a:solidFill>
                          <a:effectLst/>
                          <a:latin typeface="Peugeot New" panose="02000000000000000000" pitchFamily="2" charset="0"/>
                        </a:rPr>
                        <a:t>Okénite</a:t>
                      </a: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ysDash"/>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SUM0</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ysDash"/>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a:t>
                      </a:r>
                      <a:r>
                        <a:rPr lang="fr-FR" sz="800" b="1" i="0" u="none" strike="noStrike" dirty="0">
                          <a:solidFill>
                            <a:srgbClr val="000000"/>
                          </a:solidFill>
                          <a:effectLst/>
                          <a:latin typeface="Peugeot New" panose="02000000000000000000" pitchFamily="2" charset="0"/>
                        </a:rPr>
                        <a:t>900</a:t>
                      </a:r>
                    </a:p>
                  </a:txBody>
                  <a:tcPr marL="4798" marR="4798" marT="4798" marB="0" anchor="ctr">
                    <a:lnL w="6350" cap="flat" cmpd="sng" algn="ctr">
                      <a:noFill/>
                      <a:prstDash val="sysDash"/>
                      <a:round/>
                      <a:headEnd type="none" w="med" len="med"/>
                      <a:tailEnd type="none" w="med" len="med"/>
                    </a:lnL>
                    <a:lnR>
                      <a:noFill/>
                    </a:lnR>
                    <a:lnT>
                      <a:noFill/>
                    </a:lnT>
                    <a:lnB w="635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ysDash"/>
                      <a:round/>
                      <a:headEnd type="none" w="med" len="med"/>
                      <a:tailEnd type="none" w="med" len="med"/>
                    </a:lnB>
                  </a:tcPr>
                </a:tc>
                <a:extLst>
                  <a:ext uri="{0D108BD9-81ED-4DB2-BD59-A6C34878D82A}">
                    <a16:rowId xmlns:a16="http://schemas.microsoft.com/office/drawing/2014/main" val="3303443547"/>
                  </a:ext>
                </a:extLst>
              </a:tr>
              <a:tr h="308088">
                <a:tc>
                  <a:txBody>
                    <a:bodyPr/>
                    <a:lstStyle/>
                    <a:p>
                      <a:pPr algn="l" rtl="0" fontAlgn="ctr"/>
                      <a:r>
                        <a:rPr lang="fr-FR" sz="900" b="0" i="0" u="none" strike="noStrike" dirty="0">
                          <a:solidFill>
                            <a:srgbClr val="000000"/>
                          </a:solidFill>
                          <a:effectLst/>
                          <a:latin typeface="Peugeot New" panose="02000000000000000000" pitchFamily="2" charset="0"/>
                        </a:rPr>
                        <a:t> Tinta </a:t>
                      </a:r>
                      <a:r>
                        <a:rPr lang="fr-FR" sz="900" b="0" i="0" u="none" strike="noStrike" dirty="0" err="1">
                          <a:solidFill>
                            <a:srgbClr val="000000"/>
                          </a:solidFill>
                          <a:effectLst/>
                          <a:latin typeface="Peugeot New" panose="02000000000000000000" pitchFamily="2" charset="0"/>
                        </a:rPr>
                        <a:t>speciale</a:t>
                      </a:r>
                      <a:r>
                        <a:rPr lang="fr-FR" sz="900" b="0" i="0" u="none" strike="noStrike" dirty="0">
                          <a:solidFill>
                            <a:srgbClr val="000000"/>
                          </a:solidFill>
                          <a:effectLst/>
                          <a:latin typeface="Peugeot New" panose="02000000000000000000" pitchFamily="2" charset="0"/>
                        </a:rPr>
                        <a:t> </a:t>
                      </a:r>
                    </a:p>
                  </a:txBody>
                  <a:tcPr marL="4798" marR="4798" marT="4798" marB="0" anchor="ctr">
                    <a:lnL>
                      <a:noFill/>
                    </a:lnL>
                    <a:lnR>
                      <a:noFill/>
                    </a:lnR>
                    <a:lnT w="635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panose="02000000000000000000" pitchFamily="2" charset="0"/>
                        </a:rPr>
                        <a:t>Rosso Elixir</a:t>
                      </a:r>
                    </a:p>
                  </a:txBody>
                  <a:tcPr marL="4798" marR="4798" marT="4798" marB="0" anchor="ctr">
                    <a:lnL>
                      <a:noFill/>
                    </a:lnL>
                    <a:lnR>
                      <a:noFill/>
                    </a:lnR>
                    <a:lnT w="635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VHM5</a:t>
                      </a:r>
                    </a:p>
                  </a:txBody>
                  <a:tcPr marL="4798" marR="4798" marT="4798" marB="0" anchor="ctr">
                    <a:lnL>
                      <a:noFill/>
                    </a:lnL>
                    <a:lnR>
                      <a:noFill/>
                    </a:lnR>
                    <a:lnT w="635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a:t>
                      </a:r>
                      <a:r>
                        <a:rPr lang="fr-FR" sz="800" b="1" i="0" u="none" strike="noStrike" dirty="0">
                          <a:solidFill>
                            <a:srgbClr val="000000"/>
                          </a:solidFill>
                          <a:effectLst/>
                          <a:latin typeface="Peugeot New" panose="02000000000000000000" pitchFamily="2" charset="0"/>
                        </a:rPr>
                        <a:t>1’100</a:t>
                      </a:r>
                    </a:p>
                  </a:txBody>
                  <a:tcPr marL="4798" marR="4798" marT="4798" marB="0" anchor="ctr">
                    <a:lnL w="6350" cap="flat" cmpd="sng" algn="ctr">
                      <a:noFill/>
                      <a:prstDash val="sysDash"/>
                      <a:round/>
                      <a:headEnd type="none" w="med" len="med"/>
                      <a:tailEnd type="none" w="med" len="med"/>
                    </a:lnL>
                    <a:lnR>
                      <a:noFill/>
                    </a:lnR>
                    <a:lnT w="635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solidFill>
                        <a:schemeClr val="bg1">
                          <a:lumMod val="75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6401393"/>
                  </a:ext>
                </a:extLst>
              </a:tr>
              <a:tr h="279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srgbClr val="000000"/>
                          </a:solidFill>
                          <a:effectLst/>
                          <a:uLnTx/>
                          <a:uFillTx/>
                          <a:latin typeface="Peugeot New"/>
                          <a:ea typeface="+mn-ea"/>
                          <a:cs typeface="+mn-cs"/>
                        </a:rPr>
                        <a:t>INTERNI E RIVESTIMENTI</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700" b="0" i="0" u="none" strike="noStrike">
                          <a:solidFill>
                            <a:srgbClr val="000000"/>
                          </a:solidFill>
                          <a:effectLst/>
                          <a:latin typeface="Peugeot New" panose="02000000000000000000" pitchFamily="2" charset="0"/>
                        </a:rPr>
                        <a:t> </a:t>
                      </a: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800" b="1" i="0" u="none" strike="noStrike" dirty="0">
                          <a:solidFill>
                            <a:schemeClr val="tx1"/>
                          </a:solidFill>
                          <a:effectLst/>
                          <a:latin typeface="Peugeot New" panose="02000000000000000000" pitchFamily="2"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Arial" panose="020B0604020202020204" pitchFamily="34"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800" b="0" i="0" u="none" strike="noStrike" dirty="0">
                          <a:solidFill>
                            <a:srgbClr val="000000"/>
                          </a:solidFill>
                          <a:effectLst/>
                          <a:latin typeface="Arial" panose="020B0604020202020204" pitchFamily="34"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8736236"/>
                  </a:ext>
                </a:extLst>
              </a:tr>
              <a:tr h="101053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900" b="0" i="0" u="none" strike="noStrike" dirty="0">
                          <a:solidFill>
                            <a:srgbClr val="000000"/>
                          </a:solidFill>
                          <a:effectLst/>
                          <a:latin typeface="Peugeot New" panose="02000000000000000000" pitchFamily="2" charset="0"/>
                        </a:rPr>
                        <a:t>Sedile del conducente AGR</a:t>
                      </a:r>
                      <a:r>
                        <a:rPr lang="de-CH" sz="900" b="0" i="0" u="none" strike="noStrike" baseline="30000" dirty="0">
                          <a:solidFill>
                            <a:srgbClr val="000000"/>
                          </a:solidFill>
                          <a:effectLst/>
                          <a:latin typeface="Peugeot New" panose="02000000000000000000" pitchFamily="2" charset="0"/>
                        </a:rPr>
                        <a:t>(2)</a:t>
                      </a:r>
                      <a:r>
                        <a:rPr lang="it-IT" sz="900" b="0" i="0" u="none" strike="noStrike" dirty="0">
                          <a:solidFill>
                            <a:srgbClr val="000000"/>
                          </a:solidFill>
                          <a:effectLst/>
                          <a:latin typeface="Peugeot New" panose="02000000000000000000" pitchFamily="2" charset="0"/>
                        </a:rPr>
                        <a:t> elettrico con memoria (lunghezza, inclinazione, altezza, posizione, cuscino lombare e cuscino manuale). </a:t>
                      </a:r>
                      <a:r>
                        <a:rPr lang="it-IT" sz="900" b="1" i="0" u="none" strike="noStrike" dirty="0">
                          <a:solidFill>
                            <a:srgbClr val="000000"/>
                          </a:solidFill>
                          <a:effectLst/>
                          <a:latin typeface="Peugeot New" panose="02000000000000000000" pitchFamily="2" charset="0"/>
                        </a:rPr>
                        <a:t>Sedile del passeggero regolabile </a:t>
                      </a:r>
                      <a:r>
                        <a:rPr lang="it-IT" sz="900" b="0" i="0" u="none" strike="noStrike" dirty="0">
                          <a:solidFill>
                            <a:srgbClr val="000000"/>
                          </a:solidFill>
                          <a:effectLst/>
                          <a:latin typeface="Peugeot New" panose="02000000000000000000" pitchFamily="2" charset="0"/>
                        </a:rPr>
                        <a:t>elettricamente (lunghezza, inclinazione, altezza e cuscino lombare)</a:t>
                      </a:r>
                    </a:p>
                    <a:p>
                      <a:pPr marL="0" marR="0" lvl="0" indent="0" algn="l" defTabSz="914400" rtl="0" eaLnBrk="1" fontAlgn="ctr" latinLnBrk="0" hangingPunct="1">
                        <a:lnSpc>
                          <a:spcPct val="100000"/>
                        </a:lnSpc>
                        <a:spcBef>
                          <a:spcPts val="0"/>
                        </a:spcBef>
                        <a:spcAft>
                          <a:spcPts val="0"/>
                        </a:spcAft>
                        <a:buClrTx/>
                        <a:buSzTx/>
                        <a:buFontTx/>
                        <a:buNone/>
                        <a:tabLst/>
                        <a:defRPr/>
                      </a:pPr>
                      <a:r>
                        <a:rPr lang="it-IT" sz="900" b="0" i="0" u="none" strike="noStrike" dirty="0">
                          <a:solidFill>
                            <a:srgbClr val="000000"/>
                          </a:solidFill>
                          <a:effectLst/>
                          <a:latin typeface="Peugeot New" panose="02000000000000000000" pitchFamily="2" charset="0"/>
                        </a:rPr>
                        <a:t>Sedili anteriori riscaldati e </a:t>
                      </a:r>
                      <a:r>
                        <a:rPr lang="it-IT" sz="900" b="1" i="0" u="none" strike="noStrike" dirty="0">
                          <a:solidFill>
                            <a:srgbClr val="000000"/>
                          </a:solidFill>
                          <a:effectLst/>
                          <a:latin typeface="Peugeot New" panose="02000000000000000000" pitchFamily="2" charset="0"/>
                        </a:rPr>
                        <a:t>massaggianti</a:t>
                      </a:r>
                      <a:r>
                        <a:rPr lang="it-IT" sz="900" b="0" i="0" u="none" strike="noStrike" dirty="0">
                          <a:solidFill>
                            <a:srgbClr val="000000"/>
                          </a:solidFill>
                          <a:effectLst/>
                          <a:latin typeface="Peugeot New" panose="02000000000000000000" pitchFamily="2" charset="0"/>
                        </a:rPr>
                        <a:t>.</a:t>
                      </a:r>
                      <a:endParaRPr lang="fr-FR" sz="900" b="0"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700" b="0" i="1" u="none" strike="noStrike" dirty="0">
                          <a:solidFill>
                            <a:srgbClr val="000000"/>
                          </a:solidFill>
                          <a:effectLst/>
                          <a:latin typeface="Peugeot New" panose="02000000000000000000" pitchFamily="2" charset="0"/>
                        </a:rPr>
                        <a:t>Incluso nel</a:t>
                      </a:r>
                      <a:r>
                        <a:rPr lang="it-IT" sz="700" b="0" i="1" u="none" strike="noStrike" baseline="0" dirty="0">
                          <a:solidFill>
                            <a:srgbClr val="000000"/>
                          </a:solidFill>
                          <a:effectLst/>
                          <a:latin typeface="Peugeot New" panose="02000000000000000000" pitchFamily="2" charset="0"/>
                        </a:rPr>
                        <a:t> Pacchetto </a:t>
                      </a:r>
                      <a:r>
                        <a:rPr lang="it-IT" sz="700" b="0" i="1" u="none" strike="noStrike" dirty="0">
                          <a:solidFill>
                            <a:srgbClr val="000000"/>
                          </a:solidFill>
                          <a:effectLst/>
                          <a:latin typeface="Peugeot New" panose="02000000000000000000" pitchFamily="2" charset="0"/>
                        </a:rPr>
                        <a:t>Pelle Nappa Mistral</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WAGG</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a:t>
                      </a:r>
                      <a:r>
                        <a:rPr lang="fr-FR" sz="800" b="1" i="0" u="none" strike="noStrike" dirty="0">
                          <a:solidFill>
                            <a:srgbClr val="000000"/>
                          </a:solidFill>
                          <a:effectLst/>
                          <a:latin typeface="Peugeot New" panose="02000000000000000000" pitchFamily="2" charset="0"/>
                        </a:rPr>
                        <a:t>1’500</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de-CH" sz="9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rPr>
                        <a:t>-</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60941116"/>
                  </a:ext>
                </a:extLst>
              </a:tr>
              <a:tr h="351488">
                <a:tc>
                  <a:txBody>
                    <a:bodyPr/>
                    <a:lstStyle/>
                    <a:p>
                      <a:pPr algn="l" rtl="0" fontAlgn="ctr"/>
                      <a:r>
                        <a:rPr lang="it-IT" sz="900" b="0" i="0" u="none" strike="noStrike" dirty="0">
                          <a:solidFill>
                            <a:srgbClr val="000000"/>
                          </a:solidFill>
                          <a:effectLst/>
                          <a:latin typeface="Peugeot New" panose="02000000000000000000" pitchFamily="2" charset="0"/>
                        </a:rPr>
                        <a:t>Rivestimenti in tessuto misto FRACTIL e BALADIN / TEP</a:t>
                      </a:r>
                    </a:p>
                  </a:txBody>
                  <a:tcPr marL="4798" marR="4798" marT="4798" marB="0" anchor="ctr">
                    <a:lnL>
                      <a:noFill/>
                    </a:lnL>
                    <a:lnR>
                      <a:noFill/>
                    </a:lnR>
                    <a:lnT>
                      <a:noFill/>
                    </a:lnT>
                    <a:lnB>
                      <a:noFill/>
                    </a:lnB>
                  </a:tcPr>
                </a:tc>
                <a:tc>
                  <a:txBody>
                    <a:bodyPr/>
                    <a:lstStyle/>
                    <a:p>
                      <a:pPr algn="ctr" fontAlgn="ctr"/>
                      <a:endParaRPr lang="fr-FR" sz="700" b="0" i="1" u="none" strike="noStrike" dirty="0">
                        <a:solidFill>
                          <a:srgbClr val="000000"/>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U3FX</a:t>
                      </a: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algn="ctr" fontAlgn="ctr"/>
                      <a:r>
                        <a:rPr lang="fr-FR" sz="800" b="0" i="0" u="none" strike="noStrike" dirty="0">
                          <a:solidFill>
                            <a:srgbClr val="000000"/>
                          </a:solidFill>
                          <a:effectLst/>
                          <a:latin typeface="Wingdings" panose="05000000000000000000" pitchFamily="2" charset="2"/>
                        </a:rPr>
                        <a:t>l</a:t>
                      </a:r>
                    </a:p>
                  </a:txBody>
                  <a:tcPr marL="4798" marR="4798" marT="4798"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800" b="0" i="0" u="none" strike="noStrike" dirty="0">
                          <a:solidFill>
                            <a:srgbClr val="000000"/>
                          </a:solidFill>
                          <a:effectLst/>
                          <a:latin typeface="Peugeot New" panose="02000000000000000000" pitchFamily="50" charset="0"/>
                        </a:rPr>
                        <a:t>-</a:t>
                      </a:r>
                      <a:r>
                        <a:rPr lang="fr-FR" sz="800" b="0" i="0" u="none" strike="noStrike" dirty="0">
                          <a:solidFill>
                            <a:srgbClr val="000000"/>
                          </a:solidFill>
                          <a:effectLst/>
                          <a:latin typeface="Wingdings" panose="05000000000000000000" pitchFamily="2" charset="2"/>
                        </a:rPr>
                        <a:t> </a:t>
                      </a:r>
                    </a:p>
                  </a:txBody>
                  <a:tcPr marL="4798" marR="4798" marT="4798"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7458063"/>
                  </a:ext>
                </a:extLst>
              </a:tr>
              <a:tr h="26361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900" b="0" i="0" u="none" strike="noStrike" kern="1200" dirty="0">
                          <a:solidFill>
                            <a:srgbClr val="000000"/>
                          </a:solidFill>
                          <a:effectLst/>
                          <a:latin typeface="Peugeot New" panose="02000000000000000000" pitchFamily="2" charset="0"/>
                          <a:ea typeface="+mn-ea"/>
                          <a:cs typeface="+mn-cs"/>
                        </a:rPr>
                        <a:t>Rivestimenti in tessuto misto </a:t>
                      </a:r>
                      <a:r>
                        <a:rPr lang="it-IT" sz="900" b="0" i="0" u="none" strike="noStrike" kern="1200" dirty="0" err="1">
                          <a:solidFill>
                            <a:srgbClr val="000000"/>
                          </a:solidFill>
                          <a:effectLst/>
                          <a:latin typeface="Peugeot New" panose="02000000000000000000" pitchFamily="2" charset="0"/>
                          <a:ea typeface="+mn-ea"/>
                          <a:cs typeface="+mn-cs"/>
                        </a:rPr>
                        <a:t>Fraxx</a:t>
                      </a:r>
                      <a:r>
                        <a:rPr lang="it-IT" sz="900" b="0" i="0" u="none" strike="noStrike" kern="1200" dirty="0">
                          <a:solidFill>
                            <a:srgbClr val="000000"/>
                          </a:solidFill>
                          <a:effectLst/>
                          <a:latin typeface="Peugeot New" panose="02000000000000000000" pitchFamily="2" charset="0"/>
                          <a:ea typeface="+mn-ea"/>
                          <a:cs typeface="+mn-cs"/>
                        </a:rPr>
                        <a:t> </a:t>
                      </a:r>
                      <a:r>
                        <a:rPr lang="it-IT" sz="900" b="0" i="0" u="none" strike="noStrike" kern="1200" dirty="0" err="1">
                          <a:solidFill>
                            <a:srgbClr val="000000"/>
                          </a:solidFill>
                          <a:effectLst/>
                          <a:latin typeface="Peugeot New" panose="02000000000000000000" pitchFamily="2" charset="0"/>
                          <a:ea typeface="+mn-ea"/>
                          <a:cs typeface="+mn-cs"/>
                        </a:rPr>
                        <a:t>Knit</a:t>
                      </a:r>
                      <a:r>
                        <a:rPr lang="it-IT" sz="900" b="0" i="0" u="none" strike="noStrike" kern="1200" dirty="0">
                          <a:solidFill>
                            <a:srgbClr val="000000"/>
                          </a:solidFill>
                          <a:effectLst/>
                          <a:latin typeface="Peugeot New" panose="02000000000000000000" pitchFamily="2" charset="0"/>
                          <a:ea typeface="+mn-ea"/>
                          <a:cs typeface="+mn-cs"/>
                        </a:rPr>
                        <a:t> / TEP / Alcantara®</a:t>
                      </a:r>
                    </a:p>
                  </a:txBody>
                  <a:tcPr marL="4798" marR="4798" marT="4798" marB="0" anchor="ctr">
                    <a:lnL>
                      <a:noFill/>
                    </a:lnL>
                    <a:lnR>
                      <a:noFill/>
                    </a:lnR>
                    <a:lnT>
                      <a:noFill/>
                    </a:lnT>
                    <a:lnB>
                      <a:noFill/>
                    </a:lnB>
                  </a:tcPr>
                </a:tc>
                <a:tc>
                  <a:txBody>
                    <a:bodyPr/>
                    <a:lstStyle/>
                    <a:p>
                      <a:pPr algn="ctr" fontAlgn="ctr"/>
                      <a:endParaRPr lang="fr-FR" sz="700" b="0" i="1" u="none" strike="noStrike" dirty="0">
                        <a:solidFill>
                          <a:srgbClr val="000000"/>
                        </a:solidFill>
                        <a:effectLst/>
                        <a:latin typeface="Arial" panose="020B0604020202020204" pitchFamily="34" charset="0"/>
                      </a:endParaRPr>
                    </a:p>
                  </a:txBody>
                  <a:tcPr marL="479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DBFX</a:t>
                      </a: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de-CH" sz="9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rPr>
                        <a:t>-</a:t>
                      </a:r>
                    </a:p>
                  </a:txBody>
                  <a:tcPr marL="4798" marR="4798" marT="4798" marB="0" anchor="ctr">
                    <a:lnL>
                      <a:noFill/>
                    </a:lnL>
                    <a:lnR>
                      <a:noFill/>
                    </a:lnR>
                    <a:lnT w="6350" cap="flat" cmpd="sng" algn="ctr">
                      <a:solidFill>
                        <a:srgbClr val="FFFFFF"/>
                      </a:solidFill>
                      <a:prstDash val="solid"/>
                      <a:round/>
                      <a:headEnd type="none" w="med" len="med"/>
                      <a:tailEnd type="none" w="med" len="med"/>
                    </a:lnT>
                    <a:lnB>
                      <a:noFill/>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3659520526"/>
                  </a:ext>
                </a:extLst>
              </a:tr>
              <a:tr h="33879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0" i="0" u="none" strike="noStrike" dirty="0" err="1">
                          <a:solidFill>
                            <a:srgbClr val="000000"/>
                          </a:solidFill>
                          <a:effectLst/>
                          <a:latin typeface="Peugeot New" panose="02000000000000000000" pitchFamily="2" charset="0"/>
                        </a:rPr>
                        <a:t>Pacchetto</a:t>
                      </a:r>
                      <a:r>
                        <a:rPr lang="fr-FR" sz="900" b="0" i="0" u="none" strike="noStrike" baseline="0" dirty="0">
                          <a:solidFill>
                            <a:srgbClr val="000000"/>
                          </a:solidFill>
                          <a:effectLst/>
                          <a:latin typeface="Peugeot New" panose="02000000000000000000" pitchFamily="2" charset="0"/>
                        </a:rPr>
                        <a:t> </a:t>
                      </a:r>
                      <a:r>
                        <a:rPr lang="fr-FR" sz="900" b="0" i="0" u="none" strike="noStrike" dirty="0">
                          <a:solidFill>
                            <a:srgbClr val="000000"/>
                          </a:solidFill>
                          <a:effectLst/>
                          <a:latin typeface="Peugeot New" panose="02000000000000000000" pitchFamily="2" charset="0"/>
                        </a:rPr>
                        <a:t>Pelle Nappa Mistral</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700" b="0" i="1" u="none" strike="noStrike" kern="1200" dirty="0" err="1">
                          <a:solidFill>
                            <a:srgbClr val="000000"/>
                          </a:solidFill>
                          <a:effectLst/>
                          <a:latin typeface="Peugeot New" panose="02000000000000000000" pitchFamily="2" charset="0"/>
                          <a:ea typeface="+mn-ea"/>
                          <a:cs typeface="+mn-cs"/>
                        </a:rPr>
                        <a:t>Include</a:t>
                      </a:r>
                      <a:r>
                        <a:rPr lang="fr-FR" sz="700" b="0" i="1" u="none" strike="noStrike" kern="1200" dirty="0">
                          <a:solidFill>
                            <a:srgbClr val="000000"/>
                          </a:solidFill>
                          <a:effectLst/>
                          <a:latin typeface="Peugeot New" panose="02000000000000000000" pitchFamily="2" charset="0"/>
                          <a:ea typeface="+mn-ea"/>
                          <a:cs typeface="+mn-cs"/>
                        </a:rPr>
                        <a:t> WAGG</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700" b="0" i="0" u="none" strike="noStrike" dirty="0">
                          <a:solidFill>
                            <a:srgbClr val="000000"/>
                          </a:solidFill>
                          <a:effectLst/>
                          <a:latin typeface="Peugeot New Light" panose="02000000000000000000" pitchFamily="2" charset="0"/>
                        </a:rPr>
                        <a:t>4HFX</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a:t>
                      </a:r>
                      <a:r>
                        <a:rPr lang="fr-FR" sz="800" b="1" i="0" u="none" strike="noStrike" dirty="0">
                          <a:solidFill>
                            <a:srgbClr val="000000"/>
                          </a:solidFill>
                          <a:effectLst/>
                          <a:latin typeface="Peugeot New" panose="02000000000000000000" pitchFamily="2" charset="0"/>
                        </a:rPr>
                        <a:t>3’</a:t>
                      </a:r>
                      <a:r>
                        <a:rPr lang="fr-FR" sz="800" b="1" i="0" u="none" strike="noStrike" baseline="0" dirty="0">
                          <a:solidFill>
                            <a:schemeClr val="tx1"/>
                          </a:solidFill>
                          <a:effectLst/>
                          <a:latin typeface="Peugeot New" panose="02000000000000000000" pitchFamily="2" charset="0"/>
                        </a:rPr>
                        <a:t>600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lvl="0" algn="ctr" fontAlgn="ctr"/>
                      <a:r>
                        <a:rPr lang="de-CH" sz="800" b="0" i="0" u="none" strike="noStrike" dirty="0">
                          <a:solidFill>
                            <a:srgbClr val="000000"/>
                          </a:solidFill>
                          <a:effectLst/>
                          <a:latin typeface="Peugeot New" panose="02000000000000000000" pitchFamily="50" charset="0"/>
                        </a:rPr>
                        <a:t>-</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Wingdings" panose="05000000000000000000" pitchFamily="2" charset="2"/>
                        </a:rPr>
                        <a:t>m</a:t>
                      </a:r>
                      <a:r>
                        <a:rPr lang="fr-FR" sz="800" b="0" i="0" u="none" strike="noStrike" baseline="30000" dirty="0">
                          <a:solidFill>
                            <a:srgbClr val="000000"/>
                          </a:solidFill>
                          <a:effectLst/>
                          <a:latin typeface="Peugeot New" panose="02000000000000000000" pitchFamily="50" charset="0"/>
                        </a:rPr>
                        <a:t>(3)</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9151089"/>
                  </a:ext>
                </a:extLst>
              </a:tr>
            </a:tbl>
          </a:graphicData>
        </a:graphic>
      </p:graphicFrame>
      <p:sp>
        <p:nvSpPr>
          <p:cNvPr id="19" name="ZoneTexte 15">
            <a:extLst>
              <a:ext uri="{FF2B5EF4-FFF2-40B4-BE49-F238E27FC236}">
                <a16:creationId xmlns:a16="http://schemas.microsoft.com/office/drawing/2014/main" id="{FA4F267A-34C7-420C-B1F8-197703373DD5}"/>
              </a:ext>
            </a:extLst>
          </p:cNvPr>
          <p:cNvSpPr txBox="1"/>
          <p:nvPr/>
        </p:nvSpPr>
        <p:spPr>
          <a:xfrm>
            <a:off x="658074" y="327357"/>
            <a:ext cx="4381500" cy="5262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OPZIONI</a:t>
            </a:r>
          </a:p>
          <a:p>
            <a:pPr marL="0" marR="0" lvl="0" indent="0" algn="l" defTabSz="914400" rtl="0" eaLnBrk="1" fontAlgn="auto" latinLnBrk="0" hangingPunct="1">
              <a:lnSpc>
                <a:spcPct val="80000"/>
              </a:lnSpc>
              <a:spcBef>
                <a:spcPts val="600"/>
              </a:spcBef>
              <a:spcAft>
                <a:spcPts val="0"/>
              </a:spcAft>
              <a:buClrTx/>
              <a:buSzTx/>
              <a:buFontTx/>
              <a:buNone/>
              <a:tabLst/>
              <a:defRPr/>
            </a:pPr>
            <a:r>
              <a:rPr lang="fr-FR" sz="1400" dirty="0" err="1">
                <a:latin typeface="Peugeot New" panose="02000000000000000000" pitchFamily="50" charset="0"/>
              </a:rPr>
              <a:t>Prezzi</a:t>
            </a:r>
            <a:r>
              <a:rPr lang="fr-FR" sz="1400" dirty="0">
                <a:latin typeface="Peugeot New" panose="02000000000000000000" pitchFamily="50" charset="0"/>
              </a:rPr>
              <a:t> </a:t>
            </a:r>
            <a:r>
              <a:rPr lang="fr-FR" sz="1400" dirty="0" err="1">
                <a:latin typeface="Peugeot New" panose="02000000000000000000" pitchFamily="50" charset="0"/>
              </a:rPr>
              <a:t>consigliati</a:t>
            </a:r>
            <a:r>
              <a:rPr lang="fr-FR" sz="1400" dirty="0">
                <a:latin typeface="Peugeot New" panose="02000000000000000000" pitchFamily="50" charset="0"/>
              </a:rPr>
              <a:t> IVA </a:t>
            </a:r>
            <a:r>
              <a:rPr lang="fr-FR" sz="1400" dirty="0" err="1">
                <a:latin typeface="Peugeot New" panose="02000000000000000000" pitchFamily="50" charset="0"/>
              </a:rPr>
              <a:t>inclusa</a:t>
            </a:r>
            <a:endParaRPr lang="fr-FR" sz="1400" dirty="0">
              <a:latin typeface="Peugeot New" panose="02000000000000000000" pitchFamily="50" charset="0"/>
            </a:endParaRPr>
          </a:p>
        </p:txBody>
      </p:sp>
      <p:sp>
        <p:nvSpPr>
          <p:cNvPr id="30" name="ZoneTexte 1"/>
          <p:cNvSpPr txBox="1"/>
          <p:nvPr/>
        </p:nvSpPr>
        <p:spPr>
          <a:xfrm>
            <a:off x="658074" y="6093106"/>
            <a:ext cx="11430001" cy="523220"/>
          </a:xfrm>
          <a:prstGeom prst="rect">
            <a:avLst/>
          </a:prstGeom>
          <a:noFill/>
        </p:spPr>
        <p:txBody>
          <a:bodyPr wrap="square" rtlCol="0">
            <a:spAutoFit/>
          </a:bodyPr>
          <a:lstStyle/>
          <a:p>
            <a:pPr>
              <a:defRPr/>
            </a:pPr>
            <a:r>
              <a:rPr lang="fr-FR" sz="700" dirty="0">
                <a:solidFill>
                  <a:srgbClr val="000000"/>
                </a:solidFill>
                <a:latin typeface="Peugeot New" panose="02000000000000000000" pitchFamily="2" charset="0"/>
              </a:rPr>
              <a:t>(1) </a:t>
            </a:r>
            <a:r>
              <a:rPr lang="fr-FR" sz="700" dirty="0" err="1">
                <a:solidFill>
                  <a:srgbClr val="000000"/>
                </a:solidFill>
                <a:latin typeface="Peugeot New" panose="02000000000000000000" pitchFamily="2" charset="0"/>
              </a:rPr>
              <a:t>Versione</a:t>
            </a:r>
            <a:r>
              <a:rPr lang="fr-FR" sz="700" dirty="0">
                <a:solidFill>
                  <a:srgbClr val="000000"/>
                </a:solidFill>
                <a:latin typeface="Peugeot New" panose="02000000000000000000" pitchFamily="2" charset="0"/>
              </a:rPr>
              <a:t> </a:t>
            </a:r>
            <a:r>
              <a:rPr lang="fr-FR" sz="700" dirty="0" err="1">
                <a:solidFill>
                  <a:srgbClr val="000000"/>
                </a:solidFill>
                <a:latin typeface="Peugeot New" panose="02000000000000000000" pitchFamily="2" charset="0"/>
              </a:rPr>
              <a:t>Benzina</a:t>
            </a:r>
            <a:r>
              <a:rPr lang="fr-FR" sz="700" dirty="0">
                <a:solidFill>
                  <a:srgbClr val="000000"/>
                </a:solidFill>
                <a:latin typeface="Peugeot New" panose="02000000000000000000" pitchFamily="2" charset="0"/>
              </a:rPr>
              <a:t> e </a:t>
            </a:r>
            <a:r>
              <a:rPr lang="fr-FR" sz="700" dirty="0" err="1">
                <a:solidFill>
                  <a:srgbClr val="000000"/>
                </a:solidFill>
                <a:latin typeface="Peugeot New" panose="02000000000000000000" pitchFamily="2" charset="0"/>
              </a:rPr>
              <a:t>Hybrid</a:t>
            </a:r>
            <a:r>
              <a:rPr lang="fr-FR" sz="700" dirty="0">
                <a:solidFill>
                  <a:srgbClr val="000000"/>
                </a:solidFill>
                <a:latin typeface="Peugeot New" panose="02000000000000000000" pitchFamily="2" charset="0"/>
              </a:rPr>
              <a:t> / </a:t>
            </a:r>
            <a:r>
              <a:rPr lang="fr-FR" sz="700" dirty="0" err="1">
                <a:solidFill>
                  <a:srgbClr val="000000"/>
                </a:solidFill>
                <a:latin typeface="Peugeot New" panose="02000000000000000000" pitchFamily="2" charset="0"/>
              </a:rPr>
              <a:t>Versione</a:t>
            </a:r>
            <a:r>
              <a:rPr lang="fr-FR" sz="700" dirty="0">
                <a:solidFill>
                  <a:srgbClr val="000000"/>
                </a:solidFill>
                <a:latin typeface="Peugeot New" panose="02000000000000000000" pitchFamily="2" charset="0"/>
              </a:rPr>
              <a:t> Plug-In </a:t>
            </a:r>
            <a:r>
              <a:rPr lang="fr-FR" sz="700" dirty="0" err="1">
                <a:solidFill>
                  <a:srgbClr val="000000"/>
                </a:solidFill>
                <a:latin typeface="Peugeot New" panose="02000000000000000000" pitchFamily="2" charset="0"/>
              </a:rPr>
              <a:t>Hybrid</a:t>
            </a:r>
            <a:endParaRPr lang="fr-FR" sz="700" dirty="0">
              <a:solidFill>
                <a:srgbClr val="000000"/>
              </a:solidFill>
              <a:latin typeface="Peugeot New" panose="02000000000000000000" pitchFamily="2" charset="0"/>
            </a:endParaRPr>
          </a:p>
          <a:p>
            <a:pPr>
              <a:defRPr/>
            </a:pPr>
            <a:r>
              <a:rPr lang="it-IT" sz="700" dirty="0">
                <a:solidFill>
                  <a:srgbClr val="000000"/>
                </a:solidFill>
                <a:latin typeface="Peugeot New" panose="02000000000000000000" pitchFamily="2" charset="0"/>
              </a:rPr>
              <a:t>(2)</a:t>
            </a:r>
            <a:r>
              <a:rPr lang="fr-FR" sz="700" dirty="0">
                <a:solidFill>
                  <a:srgbClr val="000000"/>
                </a:solidFill>
                <a:latin typeface="Peugeot New" panose="02000000000000000000" pitchFamily="2" charset="0"/>
              </a:rPr>
              <a:t> </a:t>
            </a:r>
            <a:r>
              <a:rPr lang="fr-FR" sz="700" dirty="0" err="1">
                <a:solidFill>
                  <a:srgbClr val="000000"/>
                </a:solidFill>
                <a:latin typeface="Peugeot New" panose="02000000000000000000" pitchFamily="2" charset="0"/>
              </a:rPr>
              <a:t>Aktion</a:t>
            </a:r>
            <a:r>
              <a:rPr lang="fr-FR" sz="700" dirty="0">
                <a:solidFill>
                  <a:srgbClr val="000000"/>
                </a:solidFill>
                <a:latin typeface="Peugeot New" panose="02000000000000000000" pitchFamily="2" charset="0"/>
              </a:rPr>
              <a:t> </a:t>
            </a:r>
            <a:r>
              <a:rPr lang="fr-FR" sz="700" dirty="0" err="1">
                <a:solidFill>
                  <a:srgbClr val="000000"/>
                </a:solidFill>
                <a:latin typeface="Peugeot New" panose="02000000000000000000" pitchFamily="2" charset="0"/>
              </a:rPr>
              <a:t>Gesunder</a:t>
            </a:r>
            <a:r>
              <a:rPr lang="fr-FR" sz="700" dirty="0">
                <a:solidFill>
                  <a:srgbClr val="000000"/>
                </a:solidFill>
                <a:latin typeface="Peugeot New" panose="02000000000000000000" pitchFamily="2" charset="0"/>
              </a:rPr>
              <a:t> </a:t>
            </a:r>
            <a:r>
              <a:rPr lang="fr-FR" sz="700" dirty="0" err="1">
                <a:solidFill>
                  <a:srgbClr val="000000"/>
                </a:solidFill>
                <a:latin typeface="Peugeot New" panose="02000000000000000000" pitchFamily="2" charset="0"/>
              </a:rPr>
              <a:t>Rücken</a:t>
            </a:r>
            <a:r>
              <a:rPr lang="fr-FR" sz="700" dirty="0">
                <a:solidFill>
                  <a:srgbClr val="000000"/>
                </a:solidFill>
                <a:latin typeface="Peugeot New" panose="02000000000000000000" pitchFamily="2" charset="0"/>
              </a:rPr>
              <a:t> </a:t>
            </a:r>
            <a:r>
              <a:rPr lang="it-IT" sz="700" dirty="0">
                <a:solidFill>
                  <a:srgbClr val="000000"/>
                </a:solidFill>
                <a:latin typeface="Peugeot New" panose="02000000000000000000" pitchFamily="2" charset="0"/>
              </a:rPr>
              <a:t>(Associazione tedesca per la salute della schiena)</a:t>
            </a:r>
          </a:p>
          <a:p>
            <a:pPr>
              <a:defRPr/>
            </a:pPr>
            <a:r>
              <a:rPr lang="it-IT" sz="700" dirty="0">
                <a:solidFill>
                  <a:srgbClr val="000000"/>
                </a:solidFill>
                <a:latin typeface="Peugeot New" panose="02000000000000000000" pitchFamily="2" charset="0"/>
              </a:rPr>
              <a:t>(3) Sedile ergonomico comfort lato guida con marchio di qualità AGR: sedile del conducente con funzione di memoria e supporto cosce estensibile, sedile del conducente e del passeggero anteriore regolabile elettricamente, regolazione elettrica dell'inclinazione della superficie del sedile, riscaldamento del sedile anteriore con funzione di massaggio</a:t>
            </a:r>
            <a:r>
              <a:rPr lang="it-IT" sz="600" dirty="0"/>
              <a:t>.</a:t>
            </a:r>
          </a:p>
        </p:txBody>
      </p:sp>
      <p:grpSp>
        <p:nvGrpSpPr>
          <p:cNvPr id="2" name="Groupe 3">
            <a:extLst>
              <a:ext uri="{FF2B5EF4-FFF2-40B4-BE49-F238E27FC236}">
                <a16:creationId xmlns:a16="http://schemas.microsoft.com/office/drawing/2014/main" id="{D1BD3B53-E857-AF66-94DE-134A5CB96098}"/>
              </a:ext>
            </a:extLst>
          </p:cNvPr>
          <p:cNvGrpSpPr/>
          <p:nvPr/>
        </p:nvGrpSpPr>
        <p:grpSpPr>
          <a:xfrm>
            <a:off x="0" y="857261"/>
            <a:ext cx="377180" cy="6000739"/>
            <a:chOff x="2" y="857261"/>
            <a:chExt cx="377180" cy="6000739"/>
          </a:xfrm>
        </p:grpSpPr>
        <p:grpSp>
          <p:nvGrpSpPr>
            <p:cNvPr id="5" name="Groupe 31">
              <a:extLst>
                <a:ext uri="{FF2B5EF4-FFF2-40B4-BE49-F238E27FC236}">
                  <a16:creationId xmlns:a16="http://schemas.microsoft.com/office/drawing/2014/main" id="{0C788E2D-1891-13FC-842F-0BD06B35EAC3}"/>
                </a:ext>
              </a:extLst>
            </p:cNvPr>
            <p:cNvGrpSpPr/>
            <p:nvPr/>
          </p:nvGrpSpPr>
          <p:grpSpPr>
            <a:xfrm>
              <a:off x="2" y="857261"/>
              <a:ext cx="377180" cy="6000739"/>
              <a:chOff x="-5691" y="857261"/>
              <a:chExt cx="377180" cy="6000739"/>
            </a:xfrm>
            <a:solidFill>
              <a:srgbClr val="FFFFFF">
                <a:lumMod val="95000"/>
              </a:srgbClr>
            </a:solidFill>
          </p:grpSpPr>
          <p:sp>
            <p:nvSpPr>
              <p:cNvPr id="7" name="Rectangle 6">
                <a:hlinkClick r:id="rId2" action="ppaction://hlinksldjump"/>
                <a:extLst>
                  <a:ext uri="{FF2B5EF4-FFF2-40B4-BE49-F238E27FC236}">
                    <a16:creationId xmlns:a16="http://schemas.microsoft.com/office/drawing/2014/main" id="{438E3A42-35A9-0D6D-3E6A-08D03BD2B9FD}"/>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8" name="Rectangle 7">
                <a:hlinkClick r:id="rId3" action="ppaction://hlinksldjump"/>
                <a:extLst>
                  <a:ext uri="{FF2B5EF4-FFF2-40B4-BE49-F238E27FC236}">
                    <a16:creationId xmlns:a16="http://schemas.microsoft.com/office/drawing/2014/main" id="{180B79A4-93F0-DD9A-358D-BFF30549242C}"/>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9" name="Rectangle 8">
                <a:hlinkClick r:id="rId4" action="ppaction://hlinksldjump"/>
                <a:extLst>
                  <a:ext uri="{FF2B5EF4-FFF2-40B4-BE49-F238E27FC236}">
                    <a16:creationId xmlns:a16="http://schemas.microsoft.com/office/drawing/2014/main" id="{79512D0E-4BC9-5391-4249-76122A256C4D}"/>
                  </a:ext>
                </a:extLst>
              </p:cNvPr>
              <p:cNvSpPr/>
              <p:nvPr/>
            </p:nvSpPr>
            <p:spPr>
              <a:xfrm rot="16200000">
                <a:off x="-245556" y="3671894"/>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Opzioni</a:t>
                </a:r>
              </a:p>
              <a:p>
                <a:pPr lvl="0" algn="ctr">
                  <a:defRPr/>
                </a:pPr>
                <a:r>
                  <a:rPr lang="it-IT" sz="650" b="1" kern="0" dirty="0">
                    <a:solidFill>
                      <a:schemeClr val="bg1"/>
                    </a:solidFill>
                    <a:latin typeface="Peugeot New Light"/>
                  </a:rPr>
                  <a:t>accessori</a:t>
                </a:r>
              </a:p>
              <a:p>
                <a:pPr lvl="0" algn="ctr">
                  <a:defRPr/>
                </a:pPr>
                <a:r>
                  <a:rPr lang="it-IT" sz="650" b="1" kern="0" dirty="0">
                    <a:solidFill>
                      <a:schemeClr val="bg1"/>
                    </a:solidFill>
                    <a:latin typeface="Peugeot New Light"/>
                  </a:rPr>
                  <a:t>servizi</a:t>
                </a:r>
              </a:p>
            </p:txBody>
          </p:sp>
          <p:sp>
            <p:nvSpPr>
              <p:cNvPr id="10" name="Rectangle 9">
                <a:hlinkClick r:id="rId5" action="ppaction://hlinksldjump"/>
                <a:extLst>
                  <a:ext uri="{FF2B5EF4-FFF2-40B4-BE49-F238E27FC236}">
                    <a16:creationId xmlns:a16="http://schemas.microsoft.com/office/drawing/2014/main" id="{C0AC3BAD-71B6-66AE-2AE2-10B36C7209CB}"/>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11" name="Rectangle 10">
                <a:hlinkClick r:id="rId6" action="ppaction://hlinksldjump"/>
                <a:extLst>
                  <a:ext uri="{FF2B5EF4-FFF2-40B4-BE49-F238E27FC236}">
                    <a16:creationId xmlns:a16="http://schemas.microsoft.com/office/drawing/2014/main" id="{2BD95CDA-103C-23C7-5C58-AEDCB1FE9DD3}"/>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12" name="Rectangle 11">
                <a:hlinkClick r:id="rId7" action="ppaction://hlinksldjump"/>
                <a:extLst>
                  <a:ext uri="{FF2B5EF4-FFF2-40B4-BE49-F238E27FC236}">
                    <a16:creationId xmlns:a16="http://schemas.microsoft.com/office/drawing/2014/main" id="{70D13928-B0EE-B7F1-01FB-1BA20EDE1530}"/>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4" name="Rectangle 3">
              <a:hlinkClick r:id="rId8" action="ppaction://hlinksldjump"/>
              <a:extLst>
                <a:ext uri="{FF2B5EF4-FFF2-40B4-BE49-F238E27FC236}">
                  <a16:creationId xmlns:a16="http://schemas.microsoft.com/office/drawing/2014/main" id="{F3235175-5DBC-85F7-90FE-1B9313FCB058}"/>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
        <p:nvSpPr>
          <p:cNvPr id="16" name="Rectangle 15">
            <a:hlinkClick r:id="rId9"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47918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F66DFD15-D817-48E2-BC1C-CDFAB99F2E4E}"/>
              </a:ext>
            </a:extLst>
          </p:cNvPr>
          <p:cNvGraphicFramePr>
            <a:graphicFrameLocks noGrp="1"/>
          </p:cNvGraphicFramePr>
          <p:nvPr>
            <p:extLst>
              <p:ext uri="{D42A27DB-BD31-4B8C-83A1-F6EECF244321}">
                <p14:modId xmlns:p14="http://schemas.microsoft.com/office/powerpoint/2010/main" val="23437703"/>
              </p:ext>
            </p:extLst>
          </p:nvPr>
        </p:nvGraphicFramePr>
        <p:xfrm>
          <a:off x="727742" y="327356"/>
          <a:ext cx="10988056" cy="5862972"/>
        </p:xfrm>
        <a:graphic>
          <a:graphicData uri="http://schemas.openxmlformats.org/drawingml/2006/table">
            <a:tbl>
              <a:tblPr/>
              <a:tblGrid>
                <a:gridCol w="5406589">
                  <a:extLst>
                    <a:ext uri="{9D8B030D-6E8A-4147-A177-3AD203B41FA5}">
                      <a16:colId xmlns:a16="http://schemas.microsoft.com/office/drawing/2014/main" val="61804123"/>
                    </a:ext>
                  </a:extLst>
                </a:gridCol>
                <a:gridCol w="2342305">
                  <a:extLst>
                    <a:ext uri="{9D8B030D-6E8A-4147-A177-3AD203B41FA5}">
                      <a16:colId xmlns:a16="http://schemas.microsoft.com/office/drawing/2014/main" val="3303195347"/>
                    </a:ext>
                  </a:extLst>
                </a:gridCol>
                <a:gridCol w="612341">
                  <a:extLst>
                    <a:ext uri="{9D8B030D-6E8A-4147-A177-3AD203B41FA5}">
                      <a16:colId xmlns:a16="http://schemas.microsoft.com/office/drawing/2014/main" val="696688870"/>
                    </a:ext>
                  </a:extLst>
                </a:gridCol>
                <a:gridCol w="1004967">
                  <a:extLst>
                    <a:ext uri="{9D8B030D-6E8A-4147-A177-3AD203B41FA5}">
                      <a16:colId xmlns:a16="http://schemas.microsoft.com/office/drawing/2014/main" val="4186158916"/>
                    </a:ext>
                  </a:extLst>
                </a:gridCol>
                <a:gridCol w="856200">
                  <a:extLst>
                    <a:ext uri="{9D8B030D-6E8A-4147-A177-3AD203B41FA5}">
                      <a16:colId xmlns:a16="http://schemas.microsoft.com/office/drawing/2014/main" val="401643950"/>
                    </a:ext>
                  </a:extLst>
                </a:gridCol>
                <a:gridCol w="765654">
                  <a:extLst>
                    <a:ext uri="{9D8B030D-6E8A-4147-A177-3AD203B41FA5}">
                      <a16:colId xmlns:a16="http://schemas.microsoft.com/office/drawing/2014/main" val="3490373454"/>
                    </a:ext>
                  </a:extLst>
                </a:gridCol>
              </a:tblGrid>
              <a:tr h="549928">
                <a:tc>
                  <a:txBody>
                    <a:bodyPr/>
                    <a:lstStyle/>
                    <a:p>
                      <a:pPr algn="l" fontAlgn="ctr"/>
                      <a:endParaRPr lang="fr-FR" sz="600" b="0" i="0" u="none" strike="noStrike" dirty="0">
                        <a:solidFill>
                          <a:srgbClr val="000000"/>
                        </a:solidFill>
                        <a:effectLst/>
                        <a:latin typeface="Peugeot New Light"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r>
                        <a:rPr lang="fr-FR" sz="600" b="1" dirty="0">
                          <a:solidFill>
                            <a:schemeClr val="tx1"/>
                          </a:solidFill>
                          <a:latin typeface="Wingdings" panose="05000000000000000000" pitchFamily="2" charset="2"/>
                        </a:rPr>
                        <a:t>l </a:t>
                      </a:r>
                      <a:r>
                        <a:rPr lang="fr-FR" sz="600" b="1" dirty="0">
                          <a:solidFill>
                            <a:schemeClr val="tx1"/>
                          </a:solidFill>
                          <a:latin typeface="Peugeot New" panose="02000000000000000000" pitchFamily="2" charset="0"/>
                        </a:rPr>
                        <a:t>: SERIE </a:t>
                      </a:r>
                    </a:p>
                    <a:p>
                      <a:pPr algn="l"/>
                      <a:r>
                        <a:rPr lang="fr-FR" sz="600" b="1" dirty="0">
                          <a:solidFill>
                            <a:schemeClr val="tx1"/>
                          </a:solidFill>
                          <a:latin typeface="Wingdings" panose="05000000000000000000" pitchFamily="2" charset="2"/>
                        </a:rPr>
                        <a:t>m</a:t>
                      </a:r>
                      <a:r>
                        <a:rPr lang="fr-FR" sz="600" b="1" kern="1200" dirty="0">
                          <a:solidFill>
                            <a:schemeClr val="tx1"/>
                          </a:solidFill>
                          <a:latin typeface="+mn-lt"/>
                          <a:ea typeface="+mn-ea"/>
                          <a:cs typeface="+mn-cs"/>
                        </a:rPr>
                        <a:t>  </a:t>
                      </a:r>
                      <a:r>
                        <a:rPr lang="fr-FR" sz="600" b="1" kern="1200" baseline="0" dirty="0">
                          <a:solidFill>
                            <a:schemeClr val="tx1"/>
                          </a:solidFill>
                          <a:latin typeface="+mn-lt"/>
                          <a:ea typeface="+mn-ea"/>
                          <a:cs typeface="+mn-cs"/>
                        </a:rPr>
                        <a:t> </a:t>
                      </a:r>
                      <a:r>
                        <a:rPr lang="fr-FR" sz="600" b="1" dirty="0">
                          <a:solidFill>
                            <a:schemeClr val="tx1"/>
                          </a:solidFill>
                          <a:latin typeface="Peugeot New" panose="02000000000000000000" pitchFamily="2" charset="0"/>
                        </a:rPr>
                        <a:t>: OPZIONE</a:t>
                      </a:r>
                    </a:p>
                    <a:p>
                      <a:pPr algn="l"/>
                      <a:r>
                        <a:rPr lang="fr-FR" sz="600" b="1" dirty="0">
                          <a:solidFill>
                            <a:schemeClr val="tx1"/>
                          </a:solidFill>
                          <a:latin typeface="Peugeot New" panose="02000000000000000000" pitchFamily="2" charset="0"/>
                        </a:rPr>
                        <a:t> -    : INDISPONIBILE</a:t>
                      </a:r>
                    </a:p>
                    <a:p>
                      <a:pPr algn="l"/>
                      <a:r>
                        <a:rPr lang="fr-FR" sz="600" b="1" dirty="0">
                          <a:solidFill>
                            <a:schemeClr val="tx1"/>
                          </a:solidFill>
                          <a:latin typeface="Peugeot New" panose="02000000000000000000" pitchFamily="2" charset="0"/>
                        </a:rPr>
                        <a:t>P   : DISPONIBLE IN PACCHETO</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Light"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600" b="1" i="0" u="none" strike="noStrike" dirty="0">
                        <a:solidFill>
                          <a:srgbClr val="000000"/>
                        </a:solidFill>
                        <a:effectLst/>
                        <a:latin typeface="Peugeot New"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800" b="1" i="0" u="none" strike="noStrike" dirty="0">
                          <a:solidFill>
                            <a:srgbClr val="000000"/>
                          </a:solidFill>
                          <a:effectLst/>
                          <a:latin typeface="Peugeot New" panose="02000000000000000000" pitchFamily="2" charset="0"/>
                        </a:rPr>
                        <a:t>ALLURE</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1" i="0" u="none" strike="noStrike">
                          <a:solidFill>
                            <a:srgbClr val="000000"/>
                          </a:solidFill>
                          <a:effectLst/>
                          <a:latin typeface="Peugeot New" panose="02000000000000000000" pitchFamily="2" charset="0"/>
                        </a:rPr>
                        <a:t>GT</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043623"/>
                  </a:ext>
                </a:extLst>
              </a:tr>
              <a:tr h="28095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1" i="0" u="none" strike="noStrike" dirty="0">
                          <a:solidFill>
                            <a:srgbClr val="000000"/>
                          </a:solidFill>
                          <a:effectLst/>
                          <a:latin typeface="Peugeot New" panose="02000000000000000000" pitchFamily="2" charset="0"/>
                        </a:rPr>
                        <a:t>ASSISTENZA</a:t>
                      </a:r>
                      <a:r>
                        <a:rPr lang="fr-FR" sz="900" b="1" i="0" u="none" strike="noStrike" baseline="0" dirty="0">
                          <a:solidFill>
                            <a:srgbClr val="000000"/>
                          </a:solidFill>
                          <a:effectLst/>
                          <a:latin typeface="Peugeot New" panose="02000000000000000000" pitchFamily="2" charset="0"/>
                        </a:rPr>
                        <a:t> ALLA GUIDA E ALLA MANOVRA</a:t>
                      </a:r>
                      <a:endParaRPr lang="fr-FR" sz="900" b="1" i="0" u="none" strike="noStrike" dirty="0">
                        <a:solidFill>
                          <a:srgbClr val="000000"/>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Arial" panose="020B0604020202020204" pitchFamily="34"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a:solidFill>
                          <a:srgbClr val="000000"/>
                        </a:solidFill>
                        <a:effectLst/>
                        <a:latin typeface="Peugeot New Light"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1" i="0" u="none" strike="noStrike">
                        <a:solidFill>
                          <a:srgbClr val="000000"/>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endParaRPr lang="fr-FR" sz="900" b="0" i="0" u="none" strike="noStrike"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endParaRPr lang="fr-FR" sz="900" b="0" i="0" u="none" strike="noStrike"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345141"/>
                  </a:ext>
                </a:extLst>
              </a:tr>
              <a:tr h="363479">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it-IT" sz="900" b="1" i="0" u="none" strike="noStrike" kern="1200" cap="none" spc="0" normalizeH="0" baseline="0" dirty="0">
                          <a:ln>
                            <a:noFill/>
                          </a:ln>
                          <a:solidFill>
                            <a:schemeClr val="tx1"/>
                          </a:solidFill>
                          <a:effectLst/>
                          <a:uLnTx/>
                          <a:uFillTx/>
                          <a:latin typeface="Peugeot New"/>
                          <a:ea typeface="+mn-ea"/>
                          <a:cs typeface="+mn-cs"/>
                        </a:rPr>
                        <a:t>Pacchetto Vision 360</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it-IT" sz="900" b="0" i="0" u="none" strike="noStrike" kern="1200" cap="none" spc="0" normalizeH="0" baseline="0" dirty="0" err="1">
                          <a:ln>
                            <a:noFill/>
                          </a:ln>
                          <a:solidFill>
                            <a:schemeClr val="tx1"/>
                          </a:solidFill>
                          <a:effectLst/>
                          <a:uLnTx/>
                          <a:uFillTx/>
                          <a:latin typeface="Peugeot New"/>
                          <a:ea typeface="+mn-ea"/>
                          <a:cs typeface="+mn-cs"/>
                        </a:rPr>
                        <a:t>Visiopark</a:t>
                      </a:r>
                      <a:r>
                        <a:rPr kumimoji="0" lang="it-IT" sz="900" b="0" i="0" u="none" strike="noStrike" kern="1200" cap="none" spc="0" normalizeH="0" baseline="0" dirty="0">
                          <a:ln>
                            <a:noFill/>
                          </a:ln>
                          <a:solidFill>
                            <a:schemeClr val="tx1"/>
                          </a:solidFill>
                          <a:effectLst/>
                          <a:uLnTx/>
                          <a:uFillTx/>
                          <a:latin typeface="Peugeot New"/>
                          <a:ea typeface="+mn-ea"/>
                          <a:cs typeface="+mn-cs"/>
                        </a:rPr>
                        <a:t> 360° (4 telecamere)</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it-IT" sz="900" b="0" i="0" u="none" strike="noStrike" kern="1200" cap="none" spc="0" normalizeH="0" baseline="0" dirty="0">
                          <a:ln>
                            <a:noFill/>
                          </a:ln>
                          <a:solidFill>
                            <a:schemeClr val="tx1"/>
                          </a:solidFill>
                          <a:effectLst/>
                          <a:uLnTx/>
                          <a:uFillTx/>
                          <a:latin typeface="Peugeot New"/>
                          <a:ea typeface="+mn-ea"/>
                          <a:cs typeface="+mn-cs"/>
                        </a:rPr>
                        <a:t>Allarme volumetrico e perimetrale con chiusura a doppia azione,</a:t>
                      </a:r>
                      <a:br>
                        <a:rPr kumimoji="0" lang="it-IT" sz="900" b="0" i="0" u="none" strike="noStrike" kern="1200" cap="none" spc="0" normalizeH="0" baseline="0" dirty="0">
                          <a:ln>
                            <a:noFill/>
                          </a:ln>
                          <a:solidFill>
                            <a:schemeClr val="tx1"/>
                          </a:solidFill>
                          <a:effectLst/>
                          <a:uLnTx/>
                          <a:uFillTx/>
                          <a:latin typeface="Peugeot New"/>
                          <a:ea typeface="+mn-ea"/>
                          <a:cs typeface="+mn-cs"/>
                        </a:rPr>
                      </a:br>
                      <a:r>
                        <a:rPr kumimoji="0" lang="it-IT" sz="900" b="0" i="0" u="none" strike="noStrike" kern="1200" cap="none" spc="0" normalizeH="0" baseline="0" dirty="0" err="1">
                          <a:ln>
                            <a:noFill/>
                          </a:ln>
                          <a:solidFill>
                            <a:schemeClr val="tx1"/>
                          </a:solidFill>
                          <a:effectLst/>
                          <a:uLnTx/>
                          <a:uFillTx/>
                          <a:latin typeface="Peugeot New"/>
                          <a:ea typeface="+mn-ea"/>
                          <a:cs typeface="+mn-cs"/>
                        </a:rPr>
                        <a:t>Rear</a:t>
                      </a:r>
                      <a:r>
                        <a:rPr kumimoji="0" lang="it-IT" sz="900" b="0" i="0" u="none" strike="noStrike" kern="1200" cap="none" spc="0" normalizeH="0" baseline="0" dirty="0">
                          <a:ln>
                            <a:noFill/>
                          </a:ln>
                          <a:solidFill>
                            <a:schemeClr val="tx1"/>
                          </a:solidFill>
                          <a:effectLst/>
                          <a:uLnTx/>
                          <a:uFillTx/>
                          <a:latin typeface="Peugeot New"/>
                          <a:ea typeface="+mn-ea"/>
                          <a:cs typeface="+mn-cs"/>
                        </a:rPr>
                        <a:t> </a:t>
                      </a:r>
                      <a:r>
                        <a:rPr kumimoji="0" lang="it-IT" sz="900" b="0" i="0" u="none" strike="noStrike" kern="1200" cap="none" spc="0" normalizeH="0" baseline="0" dirty="0" err="1">
                          <a:ln>
                            <a:noFill/>
                          </a:ln>
                          <a:solidFill>
                            <a:schemeClr val="tx1"/>
                          </a:solidFill>
                          <a:effectLst/>
                          <a:uLnTx/>
                          <a:uFillTx/>
                          <a:latin typeface="Peugeot New"/>
                          <a:ea typeface="+mn-ea"/>
                          <a:cs typeface="+mn-cs"/>
                        </a:rPr>
                        <a:t>warning</a:t>
                      </a:r>
                      <a:r>
                        <a:rPr kumimoji="0" lang="it-IT" sz="900" b="0" i="0" u="none" strike="noStrike" kern="1200" cap="none" spc="0" normalizeH="0" baseline="0" dirty="0">
                          <a:ln>
                            <a:noFill/>
                          </a:ln>
                          <a:solidFill>
                            <a:schemeClr val="tx1"/>
                          </a:solidFill>
                          <a:effectLst/>
                          <a:uLnTx/>
                          <a:uFillTx/>
                          <a:latin typeface="Peugeot New"/>
                          <a:ea typeface="+mn-ea"/>
                          <a:cs typeface="+mn-cs"/>
                        </a:rPr>
                        <a:t>: Lane </a:t>
                      </a:r>
                      <a:r>
                        <a:rPr kumimoji="0" lang="it-IT" sz="900" b="0" i="0" u="none" strike="noStrike" kern="1200" cap="none" spc="0" normalizeH="0" baseline="0" dirty="0" err="1">
                          <a:ln>
                            <a:noFill/>
                          </a:ln>
                          <a:solidFill>
                            <a:schemeClr val="tx1"/>
                          </a:solidFill>
                          <a:effectLst/>
                          <a:uLnTx/>
                          <a:uFillTx/>
                          <a:latin typeface="Peugeot New"/>
                          <a:ea typeface="+mn-ea"/>
                          <a:cs typeface="+mn-cs"/>
                        </a:rPr>
                        <a:t>Change</a:t>
                      </a:r>
                      <a:r>
                        <a:rPr kumimoji="0" lang="it-IT" sz="900" b="0" i="0" u="none" strike="noStrike" kern="1200" cap="none" spc="0" normalizeH="0" baseline="0" dirty="0">
                          <a:ln>
                            <a:noFill/>
                          </a:ln>
                          <a:solidFill>
                            <a:schemeClr val="tx1"/>
                          </a:solidFill>
                          <a:effectLst/>
                          <a:uLnTx/>
                          <a:uFillTx/>
                          <a:latin typeface="Peugeot New"/>
                          <a:ea typeface="+mn-ea"/>
                          <a:cs typeface="+mn-cs"/>
                        </a:rPr>
                        <a:t> Assist + </a:t>
                      </a:r>
                      <a:r>
                        <a:rPr kumimoji="0" lang="it-IT" sz="900" b="0" i="0" u="none" strike="noStrike" kern="1200" cap="none" spc="0" normalizeH="0" baseline="0" dirty="0" err="1">
                          <a:ln>
                            <a:noFill/>
                          </a:ln>
                          <a:solidFill>
                            <a:schemeClr val="tx1"/>
                          </a:solidFill>
                          <a:effectLst/>
                          <a:uLnTx/>
                          <a:uFillTx/>
                          <a:latin typeface="Peugeot New"/>
                          <a:ea typeface="+mn-ea"/>
                          <a:cs typeface="+mn-cs"/>
                        </a:rPr>
                        <a:t>Rear</a:t>
                      </a:r>
                      <a:r>
                        <a:rPr kumimoji="0" lang="it-IT" sz="900" b="0" i="0" u="none" strike="noStrike" kern="1200" cap="none" spc="0" normalizeH="0" baseline="0" dirty="0">
                          <a:ln>
                            <a:noFill/>
                          </a:ln>
                          <a:solidFill>
                            <a:schemeClr val="tx1"/>
                          </a:solidFill>
                          <a:effectLst/>
                          <a:uLnTx/>
                          <a:uFillTx/>
                          <a:latin typeface="Peugeot New"/>
                          <a:ea typeface="+mn-ea"/>
                          <a:cs typeface="+mn-cs"/>
                        </a:rPr>
                        <a:t> Cross </a:t>
                      </a:r>
                      <a:r>
                        <a:rPr kumimoji="0" lang="it-IT" sz="900" b="0" i="0" u="none" strike="noStrike" kern="1200" cap="none" spc="0" normalizeH="0" baseline="0" dirty="0" err="1">
                          <a:ln>
                            <a:noFill/>
                          </a:ln>
                          <a:solidFill>
                            <a:schemeClr val="tx1"/>
                          </a:solidFill>
                          <a:effectLst/>
                          <a:uLnTx/>
                          <a:uFillTx/>
                          <a:latin typeface="Peugeot New"/>
                          <a:ea typeface="+mn-ea"/>
                          <a:cs typeface="+mn-cs"/>
                        </a:rPr>
                        <a:t>Traffic</a:t>
                      </a:r>
                      <a:r>
                        <a:rPr kumimoji="0" lang="it-IT" sz="900" b="0" i="0" u="none" strike="noStrike" kern="1200" cap="none" spc="0" normalizeH="0" baseline="0" dirty="0">
                          <a:ln>
                            <a:noFill/>
                          </a:ln>
                          <a:solidFill>
                            <a:schemeClr val="tx1"/>
                          </a:solidFill>
                          <a:effectLst/>
                          <a:uLnTx/>
                          <a:uFillTx/>
                          <a:latin typeface="Peugeot New"/>
                          <a:ea typeface="+mn-ea"/>
                          <a:cs typeface="+mn-cs"/>
                        </a:rPr>
                        <a:t> </a:t>
                      </a:r>
                      <a:r>
                        <a:rPr kumimoji="0" lang="it-IT" sz="900" b="0" i="0" u="none" strike="noStrike" kern="1200" cap="none" spc="0" normalizeH="0" baseline="0" dirty="0" err="1">
                          <a:ln>
                            <a:noFill/>
                          </a:ln>
                          <a:solidFill>
                            <a:schemeClr val="tx1"/>
                          </a:solidFill>
                          <a:effectLst/>
                          <a:uLnTx/>
                          <a:uFillTx/>
                          <a:latin typeface="Peugeot New"/>
                          <a:ea typeface="+mn-ea"/>
                          <a:cs typeface="+mn-cs"/>
                        </a:rPr>
                        <a:t>Alert</a:t>
                      </a:r>
                      <a:endParaRPr lang="it-IT" sz="900" dirty="0">
                        <a:solidFill>
                          <a:srgbClr val="000000"/>
                        </a:solidFill>
                        <a:latin typeface="Peugeot New"/>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algn="ctr" fontAlgn="ctr"/>
                      <a:endParaRPr lang="fr-FR" sz="700" b="0" i="0" u="none" strike="noStrike" dirty="0">
                        <a:solidFill>
                          <a:srgbClr val="000000"/>
                        </a:solidFill>
                        <a:effectLst/>
                        <a:latin typeface="Arial" panose="020B0604020202020204" pitchFamily="34"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algn="ctr" rtl="0" fontAlgn="ctr"/>
                      <a:r>
                        <a:rPr lang="fr-FR" sz="700" b="0" i="0" u="none" strike="noStrike" dirty="0">
                          <a:solidFill>
                            <a:srgbClr val="000000"/>
                          </a:solidFill>
                          <a:effectLst/>
                          <a:latin typeface="Peugeot New Light" panose="02000000000000000000" pitchFamily="2" charset="0"/>
                        </a:rPr>
                        <a:t>J6GT</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1’300</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900" b="0" i="0" u="none" strike="noStrike" dirty="0">
                          <a:solidFill>
                            <a:schemeClr val="tx1"/>
                          </a:solidFill>
                          <a:effectLst/>
                          <a:latin typeface="Peugeot New" panose="02000000000000000000" pitchFamily="50" charset="0"/>
                        </a:rPr>
                        <a:t>-</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965739058"/>
                  </a:ext>
                </a:extLst>
              </a:tr>
              <a:tr h="363479">
                <a:tc vMerge="1">
                  <a:txBody>
                    <a:bodyPr/>
                    <a:lstStyle/>
                    <a:p>
                      <a:endParaRPr lang="fr-CH"/>
                    </a:p>
                  </a:txBody>
                  <a:tcPr/>
                </a:tc>
                <a:tc vMerge="1">
                  <a:txBody>
                    <a:bodyPr/>
                    <a:lstStyle/>
                    <a:p>
                      <a:endParaRPr lang="fr-CH"/>
                    </a:p>
                  </a:txBody>
                  <a:tcPr/>
                </a:tc>
                <a:tc vMerge="1">
                  <a:txBody>
                    <a:bodyPr/>
                    <a:lstStyle/>
                    <a:p>
                      <a:endParaRPr lang="fr-CH"/>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1’100</a:t>
                      </a:r>
                    </a:p>
                  </a:txBody>
                  <a:tcPr marL="5842" marR="5842" marT="5842" marB="0" anchor="ctr">
                    <a:lnL>
                      <a:noFill/>
                    </a:lnL>
                    <a:lnR>
                      <a:noFill/>
                    </a:lnR>
                    <a:lnT>
                      <a:noFill/>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900" b="0" i="0" u="none" strike="noStrike" dirty="0">
                          <a:solidFill>
                            <a:schemeClr val="tx1"/>
                          </a:solidFill>
                          <a:effectLst/>
                          <a:latin typeface="Peugeot New" panose="02000000000000000000" pitchFamily="50" charset="0"/>
                        </a:rPr>
                        <a:t>-</a:t>
                      </a:r>
                    </a:p>
                  </a:txBody>
                  <a:tcPr marL="5842" marR="5842" marT="5842" marB="0" anchor="ctr">
                    <a:lnL>
                      <a:noFill/>
                    </a:lnL>
                    <a:lnR>
                      <a:noFill/>
                    </a:lnR>
                    <a:lnT>
                      <a:noFill/>
                    </a:lnT>
                    <a:lnB w="12700" cap="flat" cmpd="sng" algn="ctr">
                      <a:no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3648493443"/>
                  </a:ext>
                </a:extLst>
              </a:tr>
              <a:tr h="23047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chemeClr val="tx1"/>
                          </a:solidFill>
                          <a:effectLst/>
                          <a:uLnTx/>
                          <a:uFillTx/>
                          <a:latin typeface="Peugeot New"/>
                          <a:ea typeface="+mn-ea"/>
                          <a:cs typeface="+mn-cs"/>
                        </a:rPr>
                        <a:t>Night Vision: système Vision de nuit avec caméra infrarouge</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noProof="0" dirty="0">
                        <a:solidFill>
                          <a:schemeClr val="tx1"/>
                        </a:solidFill>
                        <a:effectLst/>
                        <a:latin typeface="Arial" panose="020B0604020202020204" pitchFamily="34" charset="0"/>
                      </a:endParaRP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noProof="0" dirty="0">
                          <a:solidFill>
                            <a:schemeClr val="tx1"/>
                          </a:solidFill>
                          <a:effectLst/>
                          <a:latin typeface="Peugeot New Light" panose="02000000000000000000" pitchFamily="2" charset="0"/>
                        </a:rPr>
                        <a:t>N101</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1’800</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900" b="0" i="0" u="none" strike="noStrike" dirty="0">
                          <a:solidFill>
                            <a:schemeClr val="tx1"/>
                          </a:solidFill>
                          <a:effectLst/>
                          <a:latin typeface="Peugeot New" panose="02000000000000000000" pitchFamily="50" charset="0"/>
                        </a:rPr>
                        <a:t>-</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34561"/>
                  </a:ext>
                </a:extLst>
              </a:tr>
              <a:tr h="241631">
                <a:tc>
                  <a:txBody>
                    <a:bodyPr/>
                    <a:lstStyle/>
                    <a:p>
                      <a:pPr algn="l" rtl="0" fontAlgn="ctr"/>
                      <a:r>
                        <a:rPr lang="fr-FR" sz="900" b="1" i="0" u="none" strike="noStrike" dirty="0">
                          <a:solidFill>
                            <a:srgbClr val="000000"/>
                          </a:solidFill>
                          <a:effectLst/>
                          <a:latin typeface="Peugeot New" panose="02000000000000000000" pitchFamily="2" charset="0"/>
                        </a:rPr>
                        <a:t>COMFORT</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Arial" panose="020B0604020202020204" pitchFamily="34"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dirty="0">
                        <a:solidFill>
                          <a:srgbClr val="000000"/>
                        </a:solidFill>
                        <a:effectLst/>
                        <a:latin typeface="Peugeot New Light"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1" i="0" u="none" strike="noStrike" dirty="0">
                        <a:solidFill>
                          <a:srgbClr val="000000"/>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endParaRPr lang="fr-FR" sz="900" b="0" i="0" u="none" strike="noStrike"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endParaRPr lang="fr-FR" sz="900" b="0" i="0" u="none" strike="noStrike"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625298"/>
                  </a:ext>
                </a:extLst>
              </a:tr>
              <a:tr h="240593">
                <a:tc>
                  <a:txBody>
                    <a:bodyPr/>
                    <a:lstStyle/>
                    <a:p>
                      <a:pPr marL="0" indent="0">
                        <a:spcAft>
                          <a:spcPts val="300"/>
                        </a:spcAft>
                        <a:buNone/>
                      </a:pPr>
                      <a:r>
                        <a:rPr lang="fr-FR" sz="900" dirty="0" err="1">
                          <a:latin typeface="Peugeot New" panose="02000000000000000000" pitchFamily="50" charset="0"/>
                        </a:rPr>
                        <a:t>Parabrezza</a:t>
                      </a:r>
                      <a:r>
                        <a:rPr lang="fr-FR" sz="900" dirty="0">
                          <a:latin typeface="Peugeot New" panose="02000000000000000000" pitchFamily="50" charset="0"/>
                        </a:rPr>
                        <a:t> a </a:t>
                      </a:r>
                      <a:r>
                        <a:rPr lang="fr-FR" sz="900" dirty="0" err="1">
                          <a:latin typeface="Peugeot New" panose="02000000000000000000" pitchFamily="50" charset="0"/>
                        </a:rPr>
                        <a:t>isolamento</a:t>
                      </a:r>
                      <a:r>
                        <a:rPr lang="fr-FR" sz="900" dirty="0">
                          <a:latin typeface="Peugeot New" panose="02000000000000000000" pitchFamily="50" charset="0"/>
                        </a:rPr>
                        <a:t> </a:t>
                      </a:r>
                      <a:r>
                        <a:rPr lang="fr-FR" sz="900" dirty="0" err="1">
                          <a:latin typeface="Peugeot New" panose="02000000000000000000" pitchFamily="50" charset="0"/>
                        </a:rPr>
                        <a:t>acustico</a:t>
                      </a:r>
                      <a:r>
                        <a:rPr lang="fr-FR" sz="900" dirty="0">
                          <a:latin typeface="Peugeot New" panose="02000000000000000000" pitchFamily="50" charset="0"/>
                        </a:rPr>
                        <a:t> e </a:t>
                      </a:r>
                      <a:r>
                        <a:rPr lang="fr-FR" sz="900" dirty="0" err="1">
                          <a:latin typeface="Peugeot New" panose="02000000000000000000" pitchFamily="50" charset="0"/>
                        </a:rPr>
                        <a:t>riscaldato</a:t>
                      </a:r>
                      <a:endParaRPr lang="fr-FR" sz="900" dirty="0">
                        <a:latin typeface="Peugeot New" panose="02000000000000000000" pitchFamily="50"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fr-FR" sz="700" b="0" i="1" u="none" strike="noStrike" dirty="0">
                          <a:solidFill>
                            <a:srgbClr val="000000"/>
                          </a:solidFill>
                          <a:effectLst/>
                          <a:latin typeface="Peugeot New" panose="02000000000000000000" pitchFamily="2" charset="0"/>
                        </a:rPr>
                        <a:t>Non</a:t>
                      </a:r>
                      <a:r>
                        <a:rPr lang="fr-FR" sz="700" b="0" i="1" u="none" strike="noStrike" baseline="0" dirty="0">
                          <a:solidFill>
                            <a:srgbClr val="000000"/>
                          </a:solidFill>
                          <a:effectLst/>
                          <a:latin typeface="Peugeot New" panose="02000000000000000000" pitchFamily="2" charset="0"/>
                        </a:rPr>
                        <a:t> c</a:t>
                      </a:r>
                      <a:r>
                        <a:rPr lang="fr-FR" sz="700" b="0" i="1" u="none" strike="noStrike" dirty="0">
                          <a:solidFill>
                            <a:srgbClr val="000000"/>
                          </a:solidFill>
                          <a:effectLst/>
                          <a:latin typeface="Peugeot New" panose="02000000000000000000" pitchFamily="2" charset="0"/>
                        </a:rPr>
                        <a:t>ompatible con</a:t>
                      </a:r>
                    </a:p>
                    <a:p>
                      <a:pPr algn="ctr" fontAlgn="ctr"/>
                      <a:r>
                        <a:rPr lang="fr-FR" sz="700" b="0" i="1" u="none" strike="noStrike" dirty="0" err="1">
                          <a:solidFill>
                            <a:srgbClr val="000000"/>
                          </a:solidFill>
                          <a:effectLst/>
                          <a:latin typeface="Peugeot New" panose="02000000000000000000" pitchFamily="2" charset="0"/>
                        </a:rPr>
                        <a:t>Tetto</a:t>
                      </a:r>
                      <a:r>
                        <a:rPr lang="fr-FR" sz="700" b="0" i="1" u="none" strike="noStrike" dirty="0">
                          <a:solidFill>
                            <a:srgbClr val="000000"/>
                          </a:solidFill>
                          <a:effectLst/>
                          <a:latin typeface="Peugeot New" panose="02000000000000000000" pitchFamily="2" charset="0"/>
                        </a:rPr>
                        <a:t> </a:t>
                      </a:r>
                      <a:r>
                        <a:rPr lang="fr-FR" sz="700" b="0" i="1" u="none" strike="noStrike" dirty="0" err="1">
                          <a:solidFill>
                            <a:srgbClr val="000000"/>
                          </a:solidFill>
                          <a:effectLst/>
                          <a:latin typeface="Peugeot New" panose="02000000000000000000" pitchFamily="2" charset="0"/>
                        </a:rPr>
                        <a:t>panoramico</a:t>
                      </a:r>
                      <a:r>
                        <a:rPr lang="fr-FR" sz="700" b="0" i="1" u="none" strike="noStrike" dirty="0">
                          <a:solidFill>
                            <a:srgbClr val="000000"/>
                          </a:solidFill>
                          <a:effectLst/>
                          <a:latin typeface="Peugeot New" panose="02000000000000000000" pitchFamily="2" charset="0"/>
                        </a:rPr>
                        <a:t> </a:t>
                      </a:r>
                      <a:r>
                        <a:rPr lang="fr-FR" sz="700" b="0" i="1" u="none" strike="noStrike" dirty="0" err="1">
                          <a:solidFill>
                            <a:srgbClr val="000000"/>
                          </a:solidFill>
                          <a:effectLst/>
                          <a:latin typeface="Peugeot New" panose="02000000000000000000" pitchFamily="2" charset="0"/>
                        </a:rPr>
                        <a:t>apribile</a:t>
                      </a:r>
                      <a:r>
                        <a:rPr lang="fr-FR" sz="700" b="0" i="1" u="none" strike="noStrike" dirty="0">
                          <a:solidFill>
                            <a:srgbClr val="000000"/>
                          </a:solidFill>
                          <a:effectLst/>
                          <a:latin typeface="Peugeot New" panose="02000000000000000000" pitchFamily="2" charset="0"/>
                        </a:rPr>
                        <a:t> TC07 </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LW02</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rgbClr val="000000"/>
                          </a:solidFill>
                          <a:effectLst/>
                          <a:latin typeface="Peugeot New" panose="02000000000000000000" pitchFamily="2" charset="0"/>
                        </a:rPr>
                        <a:t>CHF 300</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r>
                        <a:rPr lang="fr-FR" sz="800" b="0" i="0" u="none" strike="noStrike" dirty="0">
                          <a:solidFill>
                            <a:srgbClr val="000000"/>
                          </a:solidFill>
                          <a:effectLst/>
                          <a:latin typeface="Peugeot New" panose="02000000000000000000" pitchFamily="2" charset="0"/>
                        </a:rPr>
                        <a:t>P</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algn="ctr" fontAlgn="ctr"/>
                      <a:r>
                        <a:rPr lang="fr-FR" sz="900" b="0" i="0" u="none" strike="noStrike"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95228624"/>
                  </a:ext>
                </a:extLst>
              </a:tr>
              <a:tr h="240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900" noProof="0" dirty="0">
                          <a:solidFill>
                            <a:schemeClr val="tx1"/>
                          </a:solidFill>
                          <a:latin typeface="Peugeot New" panose="02000000000000000000" pitchFamily="50" charset="0"/>
                        </a:rPr>
                        <a:t>Tetto panoramico apribile</a:t>
                      </a:r>
                    </a:p>
                  </a:txBody>
                  <a:tcPr marL="5842" marR="5842" marT="5842" marB="0" anchor="ctr">
                    <a:lnL>
                      <a:noFill/>
                    </a:lnL>
                    <a:lnR>
                      <a:noFill/>
                    </a:lnR>
                    <a:lnT>
                      <a:noFill/>
                    </a:lnT>
                    <a:lnB>
                      <a:noFill/>
                    </a:lnB>
                  </a:tcPr>
                </a:tc>
                <a:tc>
                  <a:txBody>
                    <a:bodyPr/>
                    <a:lstStyle/>
                    <a:p>
                      <a:pPr algn="ctr" fontAlgn="ctr"/>
                      <a:endParaRPr lang="fr-FR" sz="700" b="0" i="1" u="none" strike="noStrike" dirty="0">
                        <a:solidFill>
                          <a:srgbClr val="000000"/>
                        </a:solidFill>
                        <a:effectLst/>
                        <a:latin typeface="Peugeot New" panose="02000000000000000000" pitchFamily="2" charset="0"/>
                      </a:endParaRPr>
                    </a:p>
                  </a:txBody>
                  <a:tcPr marL="5842" marR="5842" marT="5842"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TC07</a:t>
                      </a:r>
                    </a:p>
                  </a:txBody>
                  <a:tcPr marL="5842" marR="5842" marT="5842"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rgbClr val="000000"/>
                          </a:solidFill>
                          <a:effectLst/>
                          <a:latin typeface="Peugeot New" panose="02000000000000000000" pitchFamily="2" charset="0"/>
                        </a:rPr>
                        <a:t>CHF 1’700</a:t>
                      </a:r>
                    </a:p>
                  </a:txBody>
                  <a:tcPr marL="5842" marR="5842" marT="5842" marB="0" anchor="ctr">
                    <a:lnL>
                      <a:noFill/>
                    </a:lnL>
                    <a:lnR>
                      <a:noFill/>
                    </a:lnR>
                    <a:lnT>
                      <a:noFill/>
                    </a:lnT>
                    <a:lnB>
                      <a:noFill/>
                    </a:lnB>
                  </a:tcPr>
                </a:tc>
                <a:tc>
                  <a:txBody>
                    <a:bodyPr/>
                    <a:lstStyle/>
                    <a:p>
                      <a:pPr lvl="0" algn="ctr" fontAlgn="ctr"/>
                      <a:r>
                        <a:rPr lang="de-CH" sz="900" b="0" i="0" u="none" strike="noStrike" dirty="0">
                          <a:solidFill>
                            <a:srgbClr val="000000"/>
                          </a:solidFill>
                          <a:effectLst/>
                          <a:latin typeface="Peugeot New" panose="02000000000000000000" pitchFamily="50" charset="0"/>
                        </a:rPr>
                        <a:t>-</a:t>
                      </a:r>
                    </a:p>
                  </a:txBody>
                  <a:tcPr marL="5842" marR="5842" marT="5842"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algn="ctr" fontAlgn="ctr"/>
                      <a:r>
                        <a:rPr lang="fr-FR" sz="900" b="0" i="0" u="none" strike="noStrike" dirty="0">
                          <a:solidFill>
                            <a:srgbClr val="000000"/>
                          </a:solidFill>
                          <a:effectLst/>
                          <a:latin typeface="Wingdings" panose="05000000000000000000" pitchFamily="2" charset="2"/>
                        </a:rPr>
                        <a:t>m</a:t>
                      </a:r>
                    </a:p>
                  </a:txBody>
                  <a:tcPr marL="5842" marR="5842" marT="5842"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178765878"/>
                  </a:ext>
                </a:extLst>
              </a:tr>
              <a:tr h="1310578">
                <a:tc>
                  <a:txBody>
                    <a:bodyPr/>
                    <a:lstStyle/>
                    <a:p>
                      <a:pPr algn="l" rtl="0" fontAlgn="ctr"/>
                      <a:r>
                        <a:rPr lang="fr-FR" sz="900" b="1" i="0" u="none" strike="noStrike" dirty="0" err="1">
                          <a:solidFill>
                            <a:schemeClr val="tx1"/>
                          </a:solidFill>
                          <a:effectLst/>
                          <a:latin typeface="Peugeot New" panose="02000000000000000000" pitchFamily="2" charset="0"/>
                        </a:rPr>
                        <a:t>Pacchetto</a:t>
                      </a:r>
                      <a:r>
                        <a:rPr lang="fr-FR" sz="900" b="1" i="0" u="none" strike="noStrike" dirty="0">
                          <a:solidFill>
                            <a:schemeClr val="tx1"/>
                          </a:solidFill>
                          <a:effectLst/>
                          <a:latin typeface="Peugeot New" panose="02000000000000000000" pitchFamily="2" charset="0"/>
                        </a:rPr>
                        <a:t> </a:t>
                      </a:r>
                      <a:r>
                        <a:rPr lang="fr-FR" sz="900" b="1" i="0" u="none" strike="noStrike" dirty="0" err="1">
                          <a:solidFill>
                            <a:schemeClr val="tx1"/>
                          </a:solidFill>
                          <a:effectLst/>
                          <a:latin typeface="Peugeot New" panose="02000000000000000000" pitchFamily="2" charset="0"/>
                        </a:rPr>
                        <a:t>Comfort</a:t>
                      </a:r>
                      <a:endParaRPr lang="fr-FR" sz="900" b="1" i="0" u="none" strike="noStrike" dirty="0">
                        <a:solidFill>
                          <a:schemeClr val="tx1"/>
                        </a:solidFill>
                        <a:effectLst/>
                        <a:latin typeface="Peugeot New"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chemeClr val="tx1"/>
                          </a:solidFill>
                          <a:effectLst/>
                          <a:uLnTx/>
                          <a:uFillTx/>
                          <a:latin typeface="Peugeot New"/>
                          <a:ea typeface="+mn-ea"/>
                          <a:cs typeface="+mn-cs"/>
                        </a:rPr>
                        <a:t>Sedile conducente con certificazione AGR</a:t>
                      </a:r>
                      <a:r>
                        <a:rPr lang="de-CH" sz="900" b="0" i="0" u="none" strike="noStrike" baseline="30000" dirty="0">
                          <a:solidFill>
                            <a:srgbClr val="000000"/>
                          </a:solidFill>
                          <a:effectLst/>
                          <a:latin typeface="Peugeot New" panose="02000000000000000000" pitchFamily="2" charset="0"/>
                        </a:rPr>
                        <a:t>(*)</a:t>
                      </a:r>
                      <a:r>
                        <a:rPr kumimoji="0" lang="it-IT" sz="900" b="0" i="0" u="none" strike="noStrike" kern="1200" cap="none" spc="0" normalizeH="0" baseline="30000" noProof="0" dirty="0">
                          <a:ln>
                            <a:noFill/>
                          </a:ln>
                          <a:solidFill>
                            <a:schemeClr val="tx1"/>
                          </a:solidFill>
                          <a:effectLst/>
                          <a:uLnTx/>
                          <a:uFillTx/>
                          <a:latin typeface="Peugeot New"/>
                          <a:ea typeface="+mn-ea"/>
                          <a:cs typeface="+mn-cs"/>
                        </a:rPr>
                        <a:t> </a:t>
                      </a:r>
                      <a:endParaRPr kumimoji="0" lang="it-IT" sz="900" b="0" i="0" u="none" strike="noStrike" kern="1200" cap="none" spc="0" normalizeH="0" baseline="0" noProof="0" dirty="0">
                        <a:ln>
                          <a:noFill/>
                        </a:ln>
                        <a:solidFill>
                          <a:schemeClr val="tx1"/>
                        </a:solidFill>
                        <a:effectLst/>
                        <a:uLnTx/>
                        <a:uFillTx/>
                        <a:latin typeface="Peugeot Ne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chemeClr val="tx1"/>
                          </a:solidFill>
                          <a:effectLst/>
                          <a:uLnTx/>
                          <a:uFillTx/>
                          <a:latin typeface="Peugeot New"/>
                          <a:ea typeface="+mn-ea"/>
                          <a:cs typeface="+mn-cs"/>
                        </a:rPr>
                        <a:t>Include supporto lombare elettrico a 4 vie e regolazione cuscino sedile conducente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chemeClr val="tx1"/>
                          </a:solidFill>
                          <a:effectLst/>
                          <a:uLnTx/>
                          <a:uFillTx/>
                          <a:latin typeface="Peugeot New"/>
                          <a:ea typeface="+mn-ea"/>
                          <a:cs typeface="+mn-cs"/>
                        </a:rPr>
                        <a:t>Include supporto lombare manuale sedile passeggero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chemeClr val="tx1"/>
                          </a:solidFill>
                          <a:effectLst/>
                          <a:uLnTx/>
                          <a:uFillTx/>
                          <a:latin typeface="Peugeot New"/>
                          <a:ea typeface="+mn-ea"/>
                          <a:cs typeface="+mn-cs"/>
                        </a:rPr>
                        <a:t>Include sedili anteriori riscaldabili</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900" kern="1200" dirty="0" err="1">
                          <a:solidFill>
                            <a:schemeClr val="tx1"/>
                          </a:solidFill>
                          <a:latin typeface="Peugeot New" panose="02000000000000000000" pitchFamily="50" charset="0"/>
                          <a:ea typeface="+mn-ea"/>
                          <a:cs typeface="+mn-cs"/>
                        </a:rPr>
                        <a:t>Parabrezza</a:t>
                      </a:r>
                      <a:r>
                        <a:rPr lang="fr-FR" sz="900" kern="1200" dirty="0">
                          <a:solidFill>
                            <a:schemeClr val="tx1"/>
                          </a:solidFill>
                          <a:latin typeface="Peugeot New" panose="02000000000000000000" pitchFamily="50" charset="0"/>
                          <a:ea typeface="+mn-ea"/>
                          <a:cs typeface="+mn-cs"/>
                        </a:rPr>
                        <a:t> a </a:t>
                      </a:r>
                      <a:r>
                        <a:rPr lang="fr-FR" sz="900" kern="1200" dirty="0" err="1">
                          <a:solidFill>
                            <a:schemeClr val="tx1"/>
                          </a:solidFill>
                          <a:latin typeface="Peugeot New" panose="02000000000000000000" pitchFamily="50" charset="0"/>
                          <a:ea typeface="+mn-ea"/>
                          <a:cs typeface="+mn-cs"/>
                        </a:rPr>
                        <a:t>isolamento</a:t>
                      </a:r>
                      <a:r>
                        <a:rPr lang="fr-FR" sz="900" kern="1200" dirty="0">
                          <a:solidFill>
                            <a:schemeClr val="tx1"/>
                          </a:solidFill>
                          <a:latin typeface="Peugeot New" panose="02000000000000000000" pitchFamily="50" charset="0"/>
                          <a:ea typeface="+mn-ea"/>
                          <a:cs typeface="+mn-cs"/>
                        </a:rPr>
                        <a:t> </a:t>
                      </a:r>
                      <a:r>
                        <a:rPr lang="fr-FR" sz="900" kern="1200" dirty="0" err="1">
                          <a:solidFill>
                            <a:schemeClr val="tx1"/>
                          </a:solidFill>
                          <a:latin typeface="Peugeot New" panose="02000000000000000000" pitchFamily="50" charset="0"/>
                          <a:ea typeface="+mn-ea"/>
                          <a:cs typeface="+mn-cs"/>
                        </a:rPr>
                        <a:t>acustico</a:t>
                      </a:r>
                      <a:r>
                        <a:rPr lang="fr-FR" sz="900" kern="1200" dirty="0">
                          <a:solidFill>
                            <a:schemeClr val="tx1"/>
                          </a:solidFill>
                          <a:latin typeface="Peugeot New" panose="02000000000000000000" pitchFamily="50" charset="0"/>
                          <a:ea typeface="+mn-ea"/>
                          <a:cs typeface="+mn-cs"/>
                        </a:rPr>
                        <a:t> e </a:t>
                      </a:r>
                      <a:r>
                        <a:rPr lang="fr-FR" sz="900" kern="1200" dirty="0" err="1">
                          <a:solidFill>
                            <a:schemeClr val="tx1"/>
                          </a:solidFill>
                          <a:latin typeface="Peugeot New" panose="02000000000000000000" pitchFamily="50" charset="0"/>
                          <a:ea typeface="+mn-ea"/>
                          <a:cs typeface="+mn-cs"/>
                        </a:rPr>
                        <a:t>riscaldato</a:t>
                      </a:r>
                      <a:r>
                        <a:rPr lang="fr-FR" sz="900" kern="1200" dirty="0">
                          <a:solidFill>
                            <a:schemeClr val="tx1"/>
                          </a:solidFill>
                          <a:latin typeface="Peugeot New" panose="02000000000000000000" pitchFamily="50" charset="0"/>
                          <a:ea typeface="+mn-ea"/>
                          <a:cs typeface="+mn-cs"/>
                        </a:rPr>
                        <a:t>,</a:t>
                      </a:r>
                      <a:r>
                        <a:rPr lang="fr-FR" sz="900" kern="1200" baseline="0" dirty="0">
                          <a:solidFill>
                            <a:schemeClr val="tx1"/>
                          </a:solidFill>
                          <a:latin typeface="Peugeot New" panose="02000000000000000000" pitchFamily="50" charset="0"/>
                          <a:ea typeface="+mn-ea"/>
                          <a:cs typeface="+mn-cs"/>
                        </a:rPr>
                        <a:t> v</a:t>
                      </a:r>
                      <a:r>
                        <a:rPr lang="fr-FR" sz="900" kern="1200" dirty="0">
                          <a:solidFill>
                            <a:schemeClr val="tx1"/>
                          </a:solidFill>
                          <a:latin typeface="Peugeot New" panose="02000000000000000000" pitchFamily="50" charset="0"/>
                          <a:ea typeface="+mn-ea"/>
                          <a:cs typeface="+mn-cs"/>
                        </a:rPr>
                        <a:t>olante </a:t>
                      </a:r>
                      <a:r>
                        <a:rPr lang="fr-FR" sz="900" kern="1200" dirty="0" err="1">
                          <a:solidFill>
                            <a:schemeClr val="tx1"/>
                          </a:solidFill>
                          <a:latin typeface="Peugeot New" panose="02000000000000000000" pitchFamily="50" charset="0"/>
                          <a:ea typeface="+mn-ea"/>
                          <a:cs typeface="+mn-cs"/>
                        </a:rPr>
                        <a:t>riscaldato</a:t>
                      </a:r>
                      <a:r>
                        <a:rPr lang="fr-FR" sz="900" kern="1200" dirty="0">
                          <a:solidFill>
                            <a:schemeClr val="tx1"/>
                          </a:solidFill>
                          <a:latin typeface="Peugeot New" panose="02000000000000000000" pitchFamily="50" charset="0"/>
                          <a:ea typeface="+mn-ea"/>
                          <a:cs typeface="+mn-cs"/>
                        </a:rPr>
                        <a:t> </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700" b="0" i="1" u="none" strike="noStrike" dirty="0">
                        <a:solidFill>
                          <a:schemeClr val="tx1"/>
                        </a:solidFill>
                        <a:effectLst/>
                        <a:latin typeface="Peugeot New"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fr-FR" sz="700" b="0" i="0" u="none" strike="noStrike" kern="1200" dirty="0">
                          <a:solidFill>
                            <a:srgbClr val="000000"/>
                          </a:solidFill>
                          <a:effectLst/>
                          <a:latin typeface="Peugeot New Light" panose="02000000000000000000" pitchFamily="2" charset="0"/>
                          <a:ea typeface="+mn-ea"/>
                          <a:cs typeface="+mn-cs"/>
                        </a:rPr>
                        <a:t>J6HU</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990</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lvl="0" algn="ctr" fontAlgn="ctr"/>
                      <a:r>
                        <a:rPr lang="de-CH" sz="900" b="0" i="0" u="none" strike="noStrike" dirty="0">
                          <a:solidFill>
                            <a:schemeClr val="tx1"/>
                          </a:solidFill>
                          <a:effectLst/>
                          <a:latin typeface="Peugeot New" panose="02000000000000000000" pitchFamily="50" charset="0"/>
                        </a:rPr>
                        <a:t>-</a:t>
                      </a:r>
                    </a:p>
                  </a:txBody>
                  <a:tcPr marL="5842" marR="5842" marT="5842"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736863"/>
                  </a:ext>
                </a:extLst>
              </a:tr>
              <a:tr h="255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srgbClr val="000000"/>
                          </a:solidFill>
                          <a:effectLst/>
                          <a:uLnTx/>
                          <a:uFillTx/>
                          <a:latin typeface="Peugeot New"/>
                          <a:ea typeface="+mn-ea"/>
                          <a:cs typeface="+mn-cs"/>
                        </a:rPr>
                        <a:t>MULTIMEDIA E NAVIGAZIONE</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a:solidFill>
                          <a:srgbClr val="000000"/>
                        </a:solidFill>
                        <a:effectLst/>
                        <a:latin typeface="Arial" panose="020B0604020202020204" pitchFamily="34"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dirty="0">
                        <a:solidFill>
                          <a:srgbClr val="000000"/>
                        </a:solidFill>
                        <a:effectLst/>
                        <a:latin typeface="Peugeot New Light"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800" b="0" i="0" u="none" strike="noStrike" dirty="0">
                        <a:solidFill>
                          <a:srgbClr val="000000"/>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endParaRPr lang="fr-FR" sz="900" b="0" i="0" u="none" strike="noStrike"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fr-FR" sz="900" b="0" i="0" u="none" strike="noStrike"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4613969"/>
                  </a:ext>
                </a:extLst>
              </a:tr>
              <a:tr h="559895">
                <a:tc>
                  <a:txBody>
                    <a:bodyPr/>
                    <a:lstStyle/>
                    <a:p>
                      <a:pPr algn="l" rtl="0" fontAlgn="ctr"/>
                      <a:r>
                        <a:rPr lang="fr-FR" sz="900" b="1" i="0" u="none" strike="noStrike" dirty="0" err="1">
                          <a:solidFill>
                            <a:schemeClr val="tx1"/>
                          </a:solidFill>
                          <a:effectLst/>
                          <a:latin typeface="Peugeot New" panose="02000000000000000000" pitchFamily="2" charset="0"/>
                        </a:rPr>
                        <a:t>Pacchetto</a:t>
                      </a:r>
                      <a:r>
                        <a:rPr lang="fr-FR" sz="900" b="1" i="0" u="none" strike="noStrike" dirty="0">
                          <a:solidFill>
                            <a:schemeClr val="tx1"/>
                          </a:solidFill>
                          <a:effectLst/>
                          <a:latin typeface="Peugeot New" panose="02000000000000000000" pitchFamily="2" charset="0"/>
                        </a:rPr>
                        <a:t> Premium</a:t>
                      </a:r>
                    </a:p>
                    <a:p>
                      <a:pPr marL="0" marR="0" lvl="0" indent="0" algn="l" defTabSz="914400" rtl="0" eaLnBrk="1" fontAlgn="ctr" latinLnBrk="0" hangingPunct="1">
                        <a:lnSpc>
                          <a:spcPct val="100000"/>
                        </a:lnSpc>
                        <a:spcBef>
                          <a:spcPts val="0"/>
                        </a:spcBef>
                        <a:spcAft>
                          <a:spcPts val="0"/>
                        </a:spcAft>
                        <a:buClrTx/>
                        <a:buSzTx/>
                        <a:buFontTx/>
                        <a:buNone/>
                        <a:tabLst/>
                        <a:defRPr/>
                      </a:pPr>
                      <a:r>
                        <a:rPr lang="it-IT" sz="900" noProof="0" dirty="0">
                          <a:solidFill>
                            <a:schemeClr val="tx1"/>
                          </a:solidFill>
                          <a:latin typeface="Peugeot New" panose="02000000000000000000" pitchFamily="50" charset="0"/>
                        </a:rPr>
                        <a:t>Impianto</a:t>
                      </a:r>
                      <a:r>
                        <a:rPr lang="it-IT" sz="900" baseline="0" noProof="0" dirty="0">
                          <a:solidFill>
                            <a:schemeClr val="tx1"/>
                          </a:solidFill>
                          <a:latin typeface="Peugeot New" panose="02000000000000000000" pitchFamily="50" charset="0"/>
                        </a:rPr>
                        <a:t> Hi-Fi Premium FOCAL® (690W) a 10 altoparlanti</a:t>
                      </a:r>
                      <a:r>
                        <a:rPr lang="fr-FR" sz="900" b="0" i="0" u="none" strike="noStrike" dirty="0">
                          <a:solidFill>
                            <a:schemeClr val="tx1"/>
                          </a:solidFill>
                          <a:effectLst/>
                          <a:latin typeface="Peugeot New" panose="02000000000000000000" pitchFamily="2" charset="0"/>
                        </a:rPr>
                        <a:t>, </a:t>
                      </a:r>
                      <a:r>
                        <a:rPr lang="it-IT" sz="900" b="0" i="0" u="none" strike="noStrike" noProof="0" dirty="0">
                          <a:solidFill>
                            <a:schemeClr val="tx1"/>
                          </a:solidFill>
                          <a:effectLst/>
                          <a:latin typeface="Peugeot New" panose="02000000000000000000" pitchFamily="50" charset="0"/>
                        </a:rPr>
                        <a:t>r</a:t>
                      </a:r>
                      <a:r>
                        <a:rPr lang="it-IT" sz="900" noProof="0" dirty="0">
                          <a:solidFill>
                            <a:schemeClr val="tx1"/>
                          </a:solidFill>
                          <a:latin typeface="Peugeot New" panose="02000000000000000000" pitchFamily="50" charset="0"/>
                        </a:rPr>
                        <a:t>icarica smartphone senza fili (15W)</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fr-FR" sz="700" b="0" i="1" u="none" strike="noStrike" dirty="0">
                        <a:solidFill>
                          <a:schemeClr val="tx1"/>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fr-FR" sz="700" b="0" i="0" u="none" strike="noStrike" dirty="0">
                          <a:solidFill>
                            <a:schemeClr val="tx1"/>
                          </a:solidFill>
                          <a:effectLst/>
                          <a:latin typeface="Peugeot New Light" panose="02000000000000000000" pitchFamily="2" charset="0"/>
                        </a:rPr>
                        <a:t>J6GS</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1’300</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900" b="0" i="0" u="none" strike="noStrike" dirty="0">
                          <a:solidFill>
                            <a:srgbClr val="000000"/>
                          </a:solidFill>
                          <a:effectLst/>
                          <a:latin typeface="Peugeot New" panose="02000000000000000000" pitchFamily="50" charset="0"/>
                        </a:rPr>
                        <a:t>-</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24818407"/>
                  </a:ext>
                </a:extLst>
              </a:tr>
              <a:tr h="502124">
                <a:tc>
                  <a:txBody>
                    <a:bodyPr/>
                    <a:lstStyle/>
                    <a:p>
                      <a:pPr algn="l" rtl="0" fontAlgn="ctr"/>
                      <a:r>
                        <a:rPr lang="en-US" sz="900" b="1" i="0" u="none" strike="noStrike" dirty="0" err="1">
                          <a:solidFill>
                            <a:schemeClr val="tx1"/>
                          </a:solidFill>
                          <a:effectLst/>
                          <a:latin typeface="Peugeot New" panose="02000000000000000000" pitchFamily="2" charset="0"/>
                        </a:rPr>
                        <a:t>Pacchetto</a:t>
                      </a:r>
                      <a:r>
                        <a:rPr lang="en-US" sz="900" b="1" i="0" u="none" strike="noStrike" dirty="0">
                          <a:solidFill>
                            <a:schemeClr val="tx1"/>
                          </a:solidFill>
                          <a:effectLst/>
                          <a:latin typeface="Peugeot New" panose="02000000000000000000" pitchFamily="2" charset="0"/>
                        </a:rPr>
                        <a:t> Connect</a:t>
                      </a:r>
                    </a:p>
                    <a:p>
                      <a:pPr marL="0" marR="0" lvl="0" indent="0" algn="l" defTabSz="914400" rtl="0" eaLnBrk="1" fontAlgn="ctr" latinLnBrk="0" hangingPunct="1">
                        <a:lnSpc>
                          <a:spcPct val="100000"/>
                        </a:lnSpc>
                        <a:spcBef>
                          <a:spcPts val="0"/>
                        </a:spcBef>
                        <a:spcAft>
                          <a:spcPts val="0"/>
                        </a:spcAft>
                        <a:buClrTx/>
                        <a:buSzTx/>
                        <a:buFontTx/>
                        <a:buNone/>
                        <a:tabLst/>
                        <a:defRPr/>
                      </a:pPr>
                      <a:r>
                        <a:rPr lang="it-IT" sz="900" noProof="0" dirty="0">
                          <a:solidFill>
                            <a:schemeClr val="tx1"/>
                          </a:solidFill>
                          <a:latin typeface="Peugeot New" panose="02000000000000000000" pitchFamily="50" charset="0"/>
                        </a:rPr>
                        <a:t>Ricarica smartphone senza fili </a:t>
                      </a:r>
                      <a:r>
                        <a:rPr lang="en-US" sz="900" b="0" i="0" u="none" strike="noStrike" dirty="0">
                          <a:solidFill>
                            <a:schemeClr val="tx1"/>
                          </a:solidFill>
                          <a:effectLst/>
                          <a:latin typeface="Peugeot New" panose="02000000000000000000" pitchFamily="2" charset="0"/>
                        </a:rPr>
                        <a:t>+ </a:t>
                      </a:r>
                      <a:r>
                        <a:rPr lang="fr-FR" sz="900" b="0" i="0" u="none" strike="noStrike" kern="1200" dirty="0">
                          <a:solidFill>
                            <a:schemeClr val="tx1"/>
                          </a:solidFill>
                          <a:effectLst/>
                          <a:latin typeface="Peugeot New" panose="02000000000000000000" pitchFamily="2" charset="0"/>
                          <a:ea typeface="+mn-ea"/>
                          <a:cs typeface="+mn-cs"/>
                        </a:rPr>
                        <a:t>Peugeot </a:t>
                      </a:r>
                      <a:r>
                        <a:rPr lang="fr-FR" sz="900" b="0" i="0" u="none" strike="noStrike" kern="1200" dirty="0" err="1">
                          <a:solidFill>
                            <a:schemeClr val="tx1"/>
                          </a:solidFill>
                          <a:effectLst/>
                          <a:latin typeface="Peugeot New" panose="02000000000000000000" pitchFamily="2" charset="0"/>
                          <a:ea typeface="+mn-ea"/>
                          <a:cs typeface="+mn-cs"/>
                        </a:rPr>
                        <a:t>Connect</a:t>
                      </a:r>
                      <a:r>
                        <a:rPr lang="fr-FR" sz="900" b="0" i="0" u="none" strike="noStrike" kern="1200" dirty="0">
                          <a:solidFill>
                            <a:schemeClr val="tx1"/>
                          </a:solidFill>
                          <a:effectLst/>
                          <a:latin typeface="Peugeot New" panose="02000000000000000000" pitchFamily="2" charset="0"/>
                          <a:ea typeface="+mn-ea"/>
                          <a:cs typeface="+mn-cs"/>
                        </a:rPr>
                        <a:t> SOS &amp; Assistance </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1" u="none" strike="noStrike" dirty="0">
                        <a:solidFill>
                          <a:schemeClr val="tx1"/>
                        </a:solidFill>
                        <a:effectLst/>
                        <a:latin typeface="Peugeot New" panose="02000000000000000000" pitchFamily="2" charset="0"/>
                      </a:endParaRP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chemeClr val="tx1"/>
                          </a:solidFill>
                          <a:effectLst/>
                          <a:latin typeface="Peugeot New Light" panose="02000000000000000000" pitchFamily="2" charset="0"/>
                        </a:rPr>
                        <a:t>J6HV</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350</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900" b="0" i="0" u="none" strike="noStrike" dirty="0">
                          <a:solidFill>
                            <a:srgbClr val="000000"/>
                          </a:solidFill>
                          <a:effectLst/>
                          <a:latin typeface="Peugeot New" panose="02000000000000000000" pitchFamily="50" charset="0"/>
                        </a:rPr>
                        <a:t>-</a:t>
                      </a:r>
                    </a:p>
                  </a:txBody>
                  <a:tcPr marL="5842" marR="5842" marT="5842"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2848372"/>
                  </a:ext>
                </a:extLst>
              </a:tr>
              <a:tr h="253839">
                <a:tc>
                  <a:txBody>
                    <a:bodyPr/>
                    <a:lstStyle/>
                    <a:p>
                      <a:pPr algn="l" rtl="0" fontAlgn="ctr"/>
                      <a:r>
                        <a:rPr lang="fr-FR" sz="900" b="1" i="0" u="none" strike="noStrike" dirty="0">
                          <a:solidFill>
                            <a:srgbClr val="00B0F0"/>
                          </a:solidFill>
                          <a:effectLst/>
                          <a:latin typeface="Peugeot New" panose="02000000000000000000" pitchFamily="2" charset="0"/>
                        </a:rPr>
                        <a:t>RICARICA 408 PLUG-IN HYBRID</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500" b="0" i="0" u="none" strike="noStrike">
                          <a:solidFill>
                            <a:srgbClr val="000000"/>
                          </a:solidFill>
                          <a:effectLst/>
                          <a:latin typeface="Peugeot New Light" panose="02000000000000000000" pitchFamily="2" charset="0"/>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800" b="0" i="0" u="none" strike="noStrike" dirty="0">
                          <a:solidFill>
                            <a:srgbClr val="000000"/>
                          </a:solidFill>
                          <a:effectLst/>
                          <a:latin typeface="Peugeot New" panose="02000000000000000000" pitchFamily="2" charset="0"/>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Wingdings" panose="05000000000000000000" pitchFamily="2" charset="2"/>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a:solidFill>
                            <a:srgbClr val="000000"/>
                          </a:solidFill>
                          <a:effectLst/>
                          <a:latin typeface="Wingdings" panose="05000000000000000000" pitchFamily="2" charset="2"/>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1774660"/>
                  </a:ext>
                </a:extLst>
              </a:tr>
              <a:tr h="298364">
                <a:tc>
                  <a:txBody>
                    <a:bodyPr/>
                    <a:lstStyle/>
                    <a:p>
                      <a:pPr algn="l" rtl="0" fontAlgn="ctr"/>
                      <a:r>
                        <a:rPr lang="en-US" sz="900" b="0" i="0" u="none" strike="noStrike" dirty="0" err="1">
                          <a:solidFill>
                            <a:srgbClr val="00B0F0"/>
                          </a:solidFill>
                          <a:effectLst/>
                          <a:latin typeface="Peugeot New" panose="02000000000000000000" pitchFamily="2" charset="0"/>
                        </a:rPr>
                        <a:t>Caricatore</a:t>
                      </a:r>
                      <a:r>
                        <a:rPr lang="en-US" sz="900" b="0" i="0" u="none" strike="noStrike" dirty="0">
                          <a:solidFill>
                            <a:srgbClr val="00B0F0"/>
                          </a:solidFill>
                          <a:effectLst/>
                          <a:latin typeface="Peugeot New" panose="02000000000000000000" pitchFamily="2" charset="0"/>
                        </a:rPr>
                        <a:t> OBC (On Board Charger) 7,4 kW </a:t>
                      </a:r>
                      <a:r>
                        <a:rPr lang="en-US" sz="900" b="0" i="0" u="none" strike="noStrike" dirty="0" err="1">
                          <a:solidFill>
                            <a:srgbClr val="00B0F0"/>
                          </a:solidFill>
                          <a:effectLst/>
                          <a:latin typeface="Peugeot New" panose="02000000000000000000" pitchFamily="2" charset="0"/>
                        </a:rPr>
                        <a:t>monofase</a:t>
                      </a:r>
                      <a:endParaRPr lang="en-US" sz="900" b="0" i="0" u="none" strike="noStrike" dirty="0">
                        <a:solidFill>
                          <a:srgbClr val="00B0F0"/>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fr-FR" sz="700" b="0" i="0" u="none" strike="noStrike" dirty="0">
                        <a:solidFill>
                          <a:srgbClr val="000000"/>
                        </a:solidFill>
                        <a:effectLst/>
                        <a:latin typeface="Peugeot New" panose="02000000000000000000" pitchFamily="2" charset="0"/>
                      </a:endParaRPr>
                    </a:p>
                  </a:txBody>
                  <a:tcPr marL="5842" marR="5842" marT="5842"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LZ02</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rgbClr val="000000"/>
                          </a:solidFill>
                          <a:effectLst/>
                          <a:latin typeface="Peugeot New" panose="02000000000000000000" pitchFamily="2" charset="0"/>
                        </a:rPr>
                        <a:t>CHF 600</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fr-FR" sz="900" b="0" i="0" u="none" strike="noStrike"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8442210"/>
                  </a:ext>
                </a:extLst>
              </a:tr>
              <a:tr h="171852">
                <a:tc gridSpan="6">
                  <a:txBody>
                    <a:bodyPr/>
                    <a:lstStyle/>
                    <a:p>
                      <a:pPr algn="l" fontAlgn="b"/>
                      <a:r>
                        <a:rPr lang="fr-FR" sz="800" dirty="0">
                          <a:solidFill>
                            <a:srgbClr val="000000"/>
                          </a:solidFill>
                          <a:latin typeface="Peugeot New" panose="02000000000000000000" pitchFamily="2" charset="0"/>
                        </a:rPr>
                        <a:t>*Aktion </a:t>
                      </a:r>
                      <a:r>
                        <a:rPr lang="fr-FR" sz="800" dirty="0" err="1">
                          <a:solidFill>
                            <a:srgbClr val="000000"/>
                          </a:solidFill>
                          <a:latin typeface="Peugeot New" panose="02000000000000000000" pitchFamily="2" charset="0"/>
                        </a:rPr>
                        <a:t>Gesunder</a:t>
                      </a:r>
                      <a:r>
                        <a:rPr lang="fr-FR" sz="800" dirty="0">
                          <a:solidFill>
                            <a:srgbClr val="000000"/>
                          </a:solidFill>
                          <a:latin typeface="Peugeot New" panose="02000000000000000000" pitchFamily="2" charset="0"/>
                        </a:rPr>
                        <a:t> </a:t>
                      </a:r>
                      <a:r>
                        <a:rPr lang="fr-FR" sz="800" dirty="0" err="1">
                          <a:solidFill>
                            <a:srgbClr val="000000"/>
                          </a:solidFill>
                          <a:latin typeface="Peugeot New" panose="02000000000000000000" pitchFamily="2" charset="0"/>
                        </a:rPr>
                        <a:t>Rücken</a:t>
                      </a:r>
                      <a:r>
                        <a:rPr lang="fr-FR" sz="800" dirty="0">
                          <a:solidFill>
                            <a:srgbClr val="000000"/>
                          </a:solidFill>
                          <a:latin typeface="Peugeot New" panose="02000000000000000000" pitchFamily="2" charset="0"/>
                        </a:rPr>
                        <a:t> </a:t>
                      </a:r>
                      <a:r>
                        <a:rPr lang="it-IT" sz="800" dirty="0">
                          <a:solidFill>
                            <a:srgbClr val="000000"/>
                          </a:solidFill>
                          <a:latin typeface="Peugeot New" panose="02000000000000000000" pitchFamily="2" charset="0"/>
                        </a:rPr>
                        <a:t>(Associazione tedesca per la salute della schiena)</a:t>
                      </a:r>
                      <a:endParaRPr lang="fr-FR" sz="900" b="0" i="0" u="none" strike="noStrike" dirty="0">
                        <a:solidFill>
                          <a:srgbClr val="000000"/>
                        </a:solidFill>
                        <a:effectLst/>
                        <a:latin typeface="Calibri" panose="020F0502020204030204" pitchFamily="34" charset="0"/>
                      </a:endParaRPr>
                    </a:p>
                  </a:txBody>
                  <a:tcPr marL="5842" marR="5842" marT="5842"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pPr algn="ctr" fontAlgn="b"/>
                      <a:endParaRPr lang="fr-FR" sz="700" b="0" i="0" u="none" strike="noStrike" dirty="0">
                        <a:solidFill>
                          <a:srgbClr val="000000"/>
                        </a:solidFill>
                        <a:effectLst/>
                        <a:latin typeface="Peugeot New" panose="02000000000000000000" pitchFamily="2" charset="0"/>
                      </a:endParaRPr>
                    </a:p>
                  </a:txBody>
                  <a:tcPr marL="5842" marR="5842" marT="5842" marB="0" anchor="b">
                    <a:lnL>
                      <a:noFill/>
                    </a:lnL>
                    <a:lnR>
                      <a:noFill/>
                    </a:lnR>
                    <a:lnT>
                      <a:noFill/>
                    </a:lnT>
                    <a:lnB>
                      <a:noFill/>
                    </a:lnB>
                  </a:tcPr>
                </a:tc>
                <a:tc hMerge="1">
                  <a:txBody>
                    <a:bodyPr/>
                    <a:lstStyle/>
                    <a:p>
                      <a:pPr algn="ctr" fontAlgn="ctr"/>
                      <a:endParaRPr lang="fr-FR" sz="700" b="0" i="0" u="none" strike="noStrike" dirty="0">
                        <a:solidFill>
                          <a:srgbClr val="000000"/>
                        </a:solidFill>
                        <a:effectLst/>
                        <a:latin typeface="Peugeot New Light" panose="02000000000000000000" pitchFamily="2" charset="0"/>
                      </a:endParaRPr>
                    </a:p>
                  </a:txBody>
                  <a:tcPr marL="5842" marR="5842" marT="5842" marB="0" anchor="ctr">
                    <a:lnL>
                      <a:noFill/>
                    </a:lnL>
                    <a:lnR>
                      <a:noFill/>
                    </a:lnR>
                    <a:lnT>
                      <a:noFill/>
                    </a:lnT>
                    <a:lnB>
                      <a:noFill/>
                    </a:lnB>
                  </a:tcPr>
                </a:tc>
                <a:tc hMerge="1">
                  <a:txBody>
                    <a:bodyPr/>
                    <a:lstStyle/>
                    <a:p>
                      <a:pPr algn="ctr" fontAlgn="ctr"/>
                      <a:endParaRPr lang="fr-FR" sz="700" b="1" i="0" u="none" strike="noStrike" dirty="0">
                        <a:solidFill>
                          <a:srgbClr val="000000"/>
                        </a:solidFill>
                        <a:effectLst/>
                        <a:latin typeface="Peugeot New" panose="02000000000000000000" pitchFamily="2" charset="0"/>
                      </a:endParaRPr>
                    </a:p>
                  </a:txBody>
                  <a:tcPr marL="5842" marR="5842" marT="5842" marB="0" anchor="ctr">
                    <a:lnL>
                      <a:noFill/>
                    </a:lnL>
                    <a:lnR>
                      <a:noFill/>
                    </a:lnR>
                    <a:lnT>
                      <a:noFill/>
                    </a:lnT>
                    <a:lnB>
                      <a:noFill/>
                    </a:lnB>
                  </a:tcPr>
                </a:tc>
                <a:tc hMerge="1">
                  <a:txBody>
                    <a:bodyPr/>
                    <a:lstStyle/>
                    <a:p>
                      <a:pPr algn="l" fontAlgn="b"/>
                      <a:endParaRPr lang="fr-FR" sz="500" b="0" i="0" u="none" strike="noStrike" dirty="0">
                        <a:solidFill>
                          <a:srgbClr val="000000"/>
                        </a:solidFill>
                        <a:effectLst/>
                        <a:latin typeface="Peugeot New Light" panose="02000000000000000000" pitchFamily="2" charset="0"/>
                      </a:endParaRPr>
                    </a:p>
                  </a:txBody>
                  <a:tcPr marL="5842" marR="5842" marT="5842" marB="0" anchor="b">
                    <a:lnL>
                      <a:noFill/>
                    </a:lnL>
                    <a:lnR>
                      <a:noFill/>
                    </a:lnR>
                    <a:lnT w="6350" cap="flat" cmpd="sng" algn="ctr">
                      <a:solidFill>
                        <a:srgbClr val="FFFFFF"/>
                      </a:solidFill>
                      <a:prstDash val="solid"/>
                      <a:round/>
                      <a:headEnd type="none" w="med" len="med"/>
                      <a:tailEnd type="none" w="med" len="med"/>
                    </a:lnT>
                    <a:lnB>
                      <a:noFill/>
                    </a:lnB>
                  </a:tcPr>
                </a:tc>
                <a:tc hMerge="1">
                  <a:txBody>
                    <a:bodyPr/>
                    <a:lstStyle/>
                    <a:p>
                      <a:pPr algn="l" fontAlgn="b"/>
                      <a:endParaRPr lang="fr-FR" sz="500" b="0" i="0" u="none" strike="noStrike" dirty="0">
                        <a:solidFill>
                          <a:srgbClr val="000000"/>
                        </a:solidFill>
                        <a:effectLst/>
                        <a:latin typeface="Peugeot New Light" panose="02000000000000000000" pitchFamily="2" charset="0"/>
                      </a:endParaRPr>
                    </a:p>
                  </a:txBody>
                  <a:tcPr marL="5842" marR="5842" marT="5842" marB="0" anchor="b">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2217260240"/>
                  </a:ext>
                </a:extLst>
              </a:tr>
            </a:tbl>
          </a:graphicData>
        </a:graphic>
      </p:graphicFrame>
      <p:sp>
        <p:nvSpPr>
          <p:cNvPr id="27" name="ZoneTexte 15">
            <a:extLst>
              <a:ext uri="{FF2B5EF4-FFF2-40B4-BE49-F238E27FC236}">
                <a16:creationId xmlns:a16="http://schemas.microsoft.com/office/drawing/2014/main" id="{FA4F267A-34C7-420C-B1F8-197703373DD5}"/>
              </a:ext>
            </a:extLst>
          </p:cNvPr>
          <p:cNvSpPr txBox="1"/>
          <p:nvPr/>
        </p:nvSpPr>
        <p:spPr>
          <a:xfrm>
            <a:off x="658076" y="327356"/>
            <a:ext cx="4381500" cy="5262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OPZIONI</a:t>
            </a:r>
          </a:p>
          <a:p>
            <a:pPr marL="0" marR="0" lvl="0" indent="0" algn="l" defTabSz="914400" rtl="0" eaLnBrk="1" fontAlgn="auto" latinLnBrk="0" hangingPunct="1">
              <a:lnSpc>
                <a:spcPct val="80000"/>
              </a:lnSpc>
              <a:spcBef>
                <a:spcPts val="600"/>
              </a:spcBef>
              <a:spcAft>
                <a:spcPts val="0"/>
              </a:spcAft>
              <a:buClrTx/>
              <a:buSzTx/>
              <a:buFontTx/>
              <a:buNone/>
              <a:tabLst/>
              <a:defRPr/>
            </a:pPr>
            <a:r>
              <a:rPr lang="fr-FR" sz="1400" dirty="0" err="1">
                <a:latin typeface="Peugeot New" panose="02000000000000000000" pitchFamily="50" charset="0"/>
              </a:rPr>
              <a:t>Prezzi</a:t>
            </a:r>
            <a:r>
              <a:rPr lang="fr-FR" sz="1400" dirty="0">
                <a:latin typeface="Peugeot New" panose="02000000000000000000" pitchFamily="50" charset="0"/>
              </a:rPr>
              <a:t> </a:t>
            </a:r>
            <a:r>
              <a:rPr lang="fr-FR" sz="1400" dirty="0" err="1">
                <a:latin typeface="Peugeot New" panose="02000000000000000000" pitchFamily="50" charset="0"/>
              </a:rPr>
              <a:t>consigliati</a:t>
            </a:r>
            <a:r>
              <a:rPr lang="fr-FR" sz="1400" dirty="0">
                <a:latin typeface="Peugeot New" panose="02000000000000000000" pitchFamily="50" charset="0"/>
              </a:rPr>
              <a:t> IVA </a:t>
            </a:r>
            <a:r>
              <a:rPr lang="fr-FR" sz="1400" dirty="0" err="1">
                <a:latin typeface="Peugeot New" panose="02000000000000000000" pitchFamily="50" charset="0"/>
              </a:rPr>
              <a:t>inclusa</a:t>
            </a:r>
            <a:endParaRPr lang="fr-FR" sz="1400" dirty="0">
              <a:latin typeface="Peugeot New" panose="02000000000000000000" pitchFamily="50" charset="0"/>
            </a:endParaRPr>
          </a:p>
        </p:txBody>
      </p:sp>
      <p:grpSp>
        <p:nvGrpSpPr>
          <p:cNvPr id="14" name="Groupe 3">
            <a:extLst>
              <a:ext uri="{FF2B5EF4-FFF2-40B4-BE49-F238E27FC236}">
                <a16:creationId xmlns:a16="http://schemas.microsoft.com/office/drawing/2014/main" id="{DDB860F5-E0EA-1AED-84AF-C9A64FD4F0DE}"/>
              </a:ext>
            </a:extLst>
          </p:cNvPr>
          <p:cNvGrpSpPr/>
          <p:nvPr/>
        </p:nvGrpSpPr>
        <p:grpSpPr>
          <a:xfrm>
            <a:off x="0" y="857261"/>
            <a:ext cx="377180" cy="6000739"/>
            <a:chOff x="2" y="857261"/>
            <a:chExt cx="377180" cy="6000739"/>
          </a:xfrm>
        </p:grpSpPr>
        <p:grpSp>
          <p:nvGrpSpPr>
            <p:cNvPr id="17" name="Groupe 31">
              <a:extLst>
                <a:ext uri="{FF2B5EF4-FFF2-40B4-BE49-F238E27FC236}">
                  <a16:creationId xmlns:a16="http://schemas.microsoft.com/office/drawing/2014/main" id="{8BF2D224-659B-5F17-51E3-86ED88D19271}"/>
                </a:ext>
              </a:extLst>
            </p:cNvPr>
            <p:cNvGrpSpPr/>
            <p:nvPr/>
          </p:nvGrpSpPr>
          <p:grpSpPr>
            <a:xfrm>
              <a:off x="2" y="857261"/>
              <a:ext cx="377180" cy="6000739"/>
              <a:chOff x="-5691" y="857261"/>
              <a:chExt cx="377180" cy="6000739"/>
            </a:xfrm>
            <a:solidFill>
              <a:srgbClr val="FFFFFF">
                <a:lumMod val="95000"/>
              </a:srgbClr>
            </a:solidFill>
          </p:grpSpPr>
          <p:sp>
            <p:nvSpPr>
              <p:cNvPr id="19" name="Rectangle 18">
                <a:hlinkClick r:id="rId2" action="ppaction://hlinksldjump"/>
                <a:extLst>
                  <a:ext uri="{FF2B5EF4-FFF2-40B4-BE49-F238E27FC236}">
                    <a16:creationId xmlns:a16="http://schemas.microsoft.com/office/drawing/2014/main" id="{B8287974-2122-CA79-7733-FEE1DDF9B325}"/>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20" name="Rectangle 19">
                <a:hlinkClick r:id="rId3" action="ppaction://hlinksldjump"/>
                <a:extLst>
                  <a:ext uri="{FF2B5EF4-FFF2-40B4-BE49-F238E27FC236}">
                    <a16:creationId xmlns:a16="http://schemas.microsoft.com/office/drawing/2014/main" id="{E1461EEF-B66F-4A95-8655-29A7C2F28789}"/>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21" name="Rectangle 20">
                <a:hlinkClick r:id="rId4" action="ppaction://hlinksldjump"/>
                <a:extLst>
                  <a:ext uri="{FF2B5EF4-FFF2-40B4-BE49-F238E27FC236}">
                    <a16:creationId xmlns:a16="http://schemas.microsoft.com/office/drawing/2014/main" id="{9D0D1C29-6A45-B1C9-C9D3-ADF5C84AE682}"/>
                  </a:ext>
                </a:extLst>
              </p:cNvPr>
              <p:cNvSpPr/>
              <p:nvPr/>
            </p:nvSpPr>
            <p:spPr>
              <a:xfrm rot="16200000">
                <a:off x="-245556" y="3671894"/>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Opzioni</a:t>
                </a:r>
              </a:p>
              <a:p>
                <a:pPr lvl="0" algn="ctr">
                  <a:defRPr/>
                </a:pPr>
                <a:r>
                  <a:rPr lang="it-IT" sz="650" b="1" kern="0" dirty="0">
                    <a:solidFill>
                      <a:schemeClr val="bg1"/>
                    </a:solidFill>
                    <a:latin typeface="Peugeot New Light"/>
                  </a:rPr>
                  <a:t>accessori</a:t>
                </a:r>
              </a:p>
              <a:p>
                <a:pPr lvl="0" algn="ctr">
                  <a:defRPr/>
                </a:pPr>
                <a:r>
                  <a:rPr lang="it-IT" sz="650" b="1" kern="0" dirty="0">
                    <a:solidFill>
                      <a:schemeClr val="bg1"/>
                    </a:solidFill>
                    <a:latin typeface="Peugeot New Light"/>
                  </a:rPr>
                  <a:t>servizi</a:t>
                </a:r>
              </a:p>
            </p:txBody>
          </p:sp>
          <p:sp>
            <p:nvSpPr>
              <p:cNvPr id="22" name="Rectangle 21">
                <a:hlinkClick r:id="rId5" action="ppaction://hlinksldjump"/>
                <a:extLst>
                  <a:ext uri="{FF2B5EF4-FFF2-40B4-BE49-F238E27FC236}">
                    <a16:creationId xmlns:a16="http://schemas.microsoft.com/office/drawing/2014/main" id="{2F9C6E79-3B94-3906-AC9A-03F9264002DC}"/>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23" name="Rectangle 22">
                <a:hlinkClick r:id="rId6" action="ppaction://hlinksldjump"/>
                <a:extLst>
                  <a:ext uri="{FF2B5EF4-FFF2-40B4-BE49-F238E27FC236}">
                    <a16:creationId xmlns:a16="http://schemas.microsoft.com/office/drawing/2014/main" id="{EA88E5D5-98C2-A62E-8936-F6773342CB65}"/>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24" name="Rectangle 23">
                <a:hlinkClick r:id="rId7" action="ppaction://hlinksldjump"/>
                <a:extLst>
                  <a:ext uri="{FF2B5EF4-FFF2-40B4-BE49-F238E27FC236}">
                    <a16:creationId xmlns:a16="http://schemas.microsoft.com/office/drawing/2014/main" id="{427F7A3F-25E3-4A80-FB30-5F8E3D3C4C41}"/>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16" name="Rectangle 15">
              <a:hlinkClick r:id="rId8" action="ppaction://hlinksldjump"/>
              <a:extLst>
                <a:ext uri="{FF2B5EF4-FFF2-40B4-BE49-F238E27FC236}">
                  <a16:creationId xmlns:a16="http://schemas.microsoft.com/office/drawing/2014/main" id="{852374F9-5E8D-02F6-7D35-19836F6D1EB5}"/>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
        <p:nvSpPr>
          <p:cNvPr id="25" name="Rectangle 24">
            <a:hlinkClick r:id="rId9"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3313937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txBox="1">
            <a:spLocks/>
          </p:cNvSpPr>
          <p:nvPr/>
        </p:nvSpPr>
        <p:spPr>
          <a:xfrm>
            <a:off x="658067" y="27583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lvl="0">
              <a:defRPr/>
            </a:pPr>
            <a:r>
              <a:rPr lang="fr-FR" sz="1500" b="1" dirty="0">
                <a:solidFill>
                  <a:srgbClr val="000000"/>
                </a:solidFill>
                <a:latin typeface="Peugeot New" panose="02000000000000000000" pitchFamily="50" charset="0"/>
              </a:rPr>
              <a:t>ACCESSORI E CONTRATTI DI SERVIZIO</a:t>
            </a:r>
          </a:p>
          <a:p>
            <a:pPr lvl="0">
              <a:defRPr/>
            </a:pPr>
            <a:r>
              <a:rPr lang="fr-FR" sz="1200" dirty="0" err="1">
                <a:solidFill>
                  <a:srgbClr val="000000"/>
                </a:solidFill>
                <a:latin typeface="Peugeot New" panose="02000000000000000000" pitchFamily="50" charset="0"/>
              </a:rPr>
              <a:t>Prezzi</a:t>
            </a:r>
            <a:r>
              <a:rPr lang="fr-FR" sz="1200" dirty="0">
                <a:solidFill>
                  <a:srgbClr val="000000"/>
                </a:solidFill>
                <a:latin typeface="Peugeot New" panose="02000000000000000000" pitchFamily="50" charset="0"/>
              </a:rPr>
              <a:t> </a:t>
            </a:r>
            <a:r>
              <a:rPr lang="fr-FR" sz="1200" dirty="0" err="1">
                <a:solidFill>
                  <a:srgbClr val="000000"/>
                </a:solidFill>
                <a:latin typeface="Peugeot New" panose="02000000000000000000" pitchFamily="50" charset="0"/>
              </a:rPr>
              <a:t>consigliati</a:t>
            </a:r>
            <a:r>
              <a:rPr lang="fr-FR" sz="1200" dirty="0">
                <a:solidFill>
                  <a:srgbClr val="000000"/>
                </a:solidFill>
                <a:latin typeface="Peugeot New" panose="02000000000000000000" pitchFamily="50" charset="0"/>
              </a:rPr>
              <a:t> IVA </a:t>
            </a:r>
            <a:r>
              <a:rPr lang="fr-FR" sz="1200" dirty="0" err="1">
                <a:solidFill>
                  <a:srgbClr val="000000"/>
                </a:solidFill>
                <a:latin typeface="Peugeot New" panose="02000000000000000000" pitchFamily="50" charset="0"/>
              </a:rPr>
              <a:t>inclusa</a:t>
            </a:r>
            <a:endParaRPr kumimoji="0" lang="fr-FR" sz="12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endParaRPr>
          </a:p>
        </p:txBody>
      </p:sp>
      <p:grpSp>
        <p:nvGrpSpPr>
          <p:cNvPr id="4" name="Groupe 3">
            <a:extLst>
              <a:ext uri="{FF2B5EF4-FFF2-40B4-BE49-F238E27FC236}">
                <a16:creationId xmlns:a16="http://schemas.microsoft.com/office/drawing/2014/main" id="{458D08FE-F375-DBD5-724B-5A8DAB2160BE}"/>
              </a:ext>
            </a:extLst>
          </p:cNvPr>
          <p:cNvGrpSpPr/>
          <p:nvPr/>
        </p:nvGrpSpPr>
        <p:grpSpPr>
          <a:xfrm>
            <a:off x="0" y="857261"/>
            <a:ext cx="377180" cy="6000739"/>
            <a:chOff x="2" y="857261"/>
            <a:chExt cx="377180" cy="6000739"/>
          </a:xfrm>
        </p:grpSpPr>
        <p:grpSp>
          <p:nvGrpSpPr>
            <p:cNvPr id="7" name="Groupe 31">
              <a:extLst>
                <a:ext uri="{FF2B5EF4-FFF2-40B4-BE49-F238E27FC236}">
                  <a16:creationId xmlns:a16="http://schemas.microsoft.com/office/drawing/2014/main" id="{0515D182-A9F2-6640-BC5B-F11A3EF657BD}"/>
                </a:ext>
              </a:extLst>
            </p:cNvPr>
            <p:cNvGrpSpPr/>
            <p:nvPr/>
          </p:nvGrpSpPr>
          <p:grpSpPr>
            <a:xfrm>
              <a:off x="2" y="857261"/>
              <a:ext cx="377180" cy="6000739"/>
              <a:chOff x="-5691" y="857261"/>
              <a:chExt cx="377180" cy="6000739"/>
            </a:xfrm>
            <a:solidFill>
              <a:srgbClr val="FFFFFF">
                <a:lumMod val="95000"/>
              </a:srgbClr>
            </a:solidFill>
          </p:grpSpPr>
          <p:sp>
            <p:nvSpPr>
              <p:cNvPr id="9" name="Rectangle 8">
                <a:hlinkClick r:id="rId2" action="ppaction://hlinksldjump"/>
                <a:extLst>
                  <a:ext uri="{FF2B5EF4-FFF2-40B4-BE49-F238E27FC236}">
                    <a16:creationId xmlns:a16="http://schemas.microsoft.com/office/drawing/2014/main" id="{665B0B65-C444-AD1E-7587-B59CDB58B655}"/>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10" name="Rectangle 9">
                <a:hlinkClick r:id="rId3" action="ppaction://hlinksldjump"/>
                <a:extLst>
                  <a:ext uri="{FF2B5EF4-FFF2-40B4-BE49-F238E27FC236}">
                    <a16:creationId xmlns:a16="http://schemas.microsoft.com/office/drawing/2014/main" id="{837530E5-DCE2-4C73-15A9-3EB284438D7B}"/>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11" name="Rectangle 10">
                <a:hlinkClick r:id="rId4" action="ppaction://hlinksldjump"/>
                <a:extLst>
                  <a:ext uri="{FF2B5EF4-FFF2-40B4-BE49-F238E27FC236}">
                    <a16:creationId xmlns:a16="http://schemas.microsoft.com/office/drawing/2014/main" id="{C856187A-E7A7-47B7-EA87-337E6BFFB0CD}"/>
                  </a:ext>
                </a:extLst>
              </p:cNvPr>
              <p:cNvSpPr/>
              <p:nvPr/>
            </p:nvSpPr>
            <p:spPr>
              <a:xfrm rot="16200000">
                <a:off x="-245556" y="3671894"/>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Opzioni</a:t>
                </a:r>
              </a:p>
              <a:p>
                <a:pPr lvl="0" algn="ctr">
                  <a:defRPr/>
                </a:pPr>
                <a:r>
                  <a:rPr lang="it-IT" sz="650" b="1" kern="0" dirty="0">
                    <a:solidFill>
                      <a:schemeClr val="bg1"/>
                    </a:solidFill>
                    <a:latin typeface="Peugeot New Light"/>
                  </a:rPr>
                  <a:t>accessori</a:t>
                </a:r>
              </a:p>
              <a:p>
                <a:pPr lvl="0" algn="ctr">
                  <a:defRPr/>
                </a:pPr>
                <a:r>
                  <a:rPr lang="it-IT" sz="650" b="1" kern="0" dirty="0">
                    <a:solidFill>
                      <a:schemeClr val="bg1"/>
                    </a:solidFill>
                    <a:latin typeface="Peugeot New Light"/>
                  </a:rPr>
                  <a:t>servizi</a:t>
                </a:r>
              </a:p>
            </p:txBody>
          </p:sp>
          <p:sp>
            <p:nvSpPr>
              <p:cNvPr id="12" name="Rectangle 11">
                <a:hlinkClick r:id="rId5" action="ppaction://hlinksldjump"/>
                <a:extLst>
                  <a:ext uri="{FF2B5EF4-FFF2-40B4-BE49-F238E27FC236}">
                    <a16:creationId xmlns:a16="http://schemas.microsoft.com/office/drawing/2014/main" id="{901AD73E-B820-ED5C-67A1-1E02026AB4E0}"/>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28" name="Rectangle 27">
                <a:hlinkClick r:id="rId6" action="ppaction://hlinksldjump"/>
                <a:extLst>
                  <a:ext uri="{FF2B5EF4-FFF2-40B4-BE49-F238E27FC236}">
                    <a16:creationId xmlns:a16="http://schemas.microsoft.com/office/drawing/2014/main" id="{1475DD79-412C-DCB5-B5F6-CDA55D184001}"/>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29" name="Rectangle 28">
                <a:hlinkClick r:id="rId7" action="ppaction://hlinksldjump"/>
                <a:extLst>
                  <a:ext uri="{FF2B5EF4-FFF2-40B4-BE49-F238E27FC236}">
                    <a16:creationId xmlns:a16="http://schemas.microsoft.com/office/drawing/2014/main" id="{4F41D145-0417-6884-74FE-5B3DA830FCEF}"/>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6" name="Rectangle 5">
              <a:hlinkClick r:id="rId8" action="ppaction://hlinksldjump"/>
              <a:extLst>
                <a:ext uri="{FF2B5EF4-FFF2-40B4-BE49-F238E27FC236}">
                  <a16:creationId xmlns:a16="http://schemas.microsoft.com/office/drawing/2014/main" id="{49E254A7-BBD6-E1B6-ED2D-455DC342FE65}"/>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
        <p:nvSpPr>
          <p:cNvPr id="16" name="Rectangle 15">
            <a:hlinkClick r:id="rId9"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graphicFrame>
        <p:nvGraphicFramePr>
          <p:cNvPr id="2" name="Tabelle 1"/>
          <p:cNvGraphicFramePr>
            <a:graphicFrameLocks noGrp="1"/>
          </p:cNvGraphicFramePr>
          <p:nvPr>
            <p:extLst>
              <p:ext uri="{D42A27DB-BD31-4B8C-83A1-F6EECF244321}">
                <p14:modId xmlns:p14="http://schemas.microsoft.com/office/powerpoint/2010/main" val="1637365914"/>
              </p:ext>
            </p:extLst>
          </p:nvPr>
        </p:nvGraphicFramePr>
        <p:xfrm>
          <a:off x="658066" y="5907174"/>
          <a:ext cx="11195883" cy="340297"/>
        </p:xfrm>
        <a:graphic>
          <a:graphicData uri="http://schemas.openxmlformats.org/drawingml/2006/table">
            <a:tbl>
              <a:tblPr firstRow="1" bandRow="1">
                <a:tableStyleId>{5C22544A-7EE6-4342-B048-85BDC9FD1C3A}</a:tableStyleId>
              </a:tblPr>
              <a:tblGrid>
                <a:gridCol w="11195883">
                  <a:extLst>
                    <a:ext uri="{9D8B030D-6E8A-4147-A177-3AD203B41FA5}">
                      <a16:colId xmlns:a16="http://schemas.microsoft.com/office/drawing/2014/main" val="362362295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800" b="0" i="0" u="none" strike="noStrike" kern="1200" cap="none" spc="0" normalizeH="0" baseline="0" noProof="0" dirty="0">
                          <a:ln>
                            <a:noFill/>
                          </a:ln>
                          <a:solidFill>
                            <a:schemeClr val="tx1"/>
                          </a:solidFill>
                          <a:effectLst/>
                          <a:uLnTx/>
                          <a:uFillTx/>
                          <a:latin typeface="Peugeot New"/>
                          <a:ea typeface="+mn-ea"/>
                          <a:cs typeface="+mn-cs"/>
                        </a:rPr>
                        <a:t>Rivolgetevi al vostro partner Peugeot per conoscere tutti gli accessori disponibili oppure visitateci su </a:t>
                      </a:r>
                      <a:r>
                        <a:rPr kumimoji="0" lang="it-CH" sz="800" b="0" i="0" u="none" strike="noStrike" kern="1200" cap="none" spc="0" normalizeH="0" baseline="0" noProof="0" dirty="0">
                          <a:ln>
                            <a:noFill/>
                          </a:ln>
                          <a:solidFill>
                            <a:schemeClr val="tx1"/>
                          </a:solidFill>
                          <a:effectLst/>
                          <a:uLnTx/>
                          <a:uFillTx/>
                          <a:latin typeface="Peugeot New"/>
                          <a:ea typeface="+mn-ea"/>
                          <a:cs typeface="+mn-cs"/>
                          <a:hlinkClick r:id="" action="ppaction://noaction"/>
                        </a:rPr>
                        <a:t>https://accessories.peugeot.com/it-CH/peugeot</a:t>
                      </a:r>
                      <a:r>
                        <a:rPr kumimoji="0" lang="it-CH" sz="800" b="0" i="0" u="none" strike="noStrike" kern="1200" cap="none" spc="0" normalizeH="0" baseline="0" noProof="0" dirty="0">
                          <a:ln>
                            <a:noFill/>
                          </a:ln>
                          <a:solidFill>
                            <a:schemeClr val="tx1"/>
                          </a:solidFill>
                          <a:effectLst/>
                          <a:uLnTx/>
                          <a:uFillTx/>
                          <a:latin typeface="Peugeot New"/>
                          <a:ea typeface="+mn-ea"/>
                          <a:cs typeface="+mn-cs"/>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0063722"/>
                  </a:ext>
                </a:extLst>
              </a:tr>
              <a:tr h="208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800" b="1" i="0" u="none" strike="noStrike" kern="1200" noProof="0" dirty="0">
                          <a:solidFill>
                            <a:schemeClr val="dk1"/>
                          </a:solidFill>
                          <a:effectLst/>
                          <a:latin typeface="Peugeot New" panose="02000000000000000000" pitchFamily="50" charset="0"/>
                          <a:ea typeface="+mn-ea"/>
                          <a:cs typeface="+mn-cs"/>
                        </a:rPr>
                        <a:t>* Verificare la variante corretta presso il vostro partner Peugeot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2151515"/>
                  </a:ext>
                </a:extLst>
              </a:tr>
            </a:tbl>
          </a:graphicData>
        </a:graphic>
      </p:graphicFrame>
      <p:pic>
        <p:nvPicPr>
          <p:cNvPr id="13" name="Image 12"/>
          <p:cNvPicPr>
            <a:picLocks noChangeAspect="1"/>
          </p:cNvPicPr>
          <p:nvPr/>
        </p:nvPicPr>
        <p:blipFill>
          <a:blip r:embed="rId10"/>
          <a:stretch>
            <a:fillRect/>
          </a:stretch>
        </p:blipFill>
        <p:spPr>
          <a:xfrm>
            <a:off x="635937" y="1366520"/>
            <a:ext cx="11263166" cy="4003040"/>
          </a:xfrm>
          <a:prstGeom prst="rect">
            <a:avLst/>
          </a:prstGeom>
        </p:spPr>
      </p:pic>
    </p:spTree>
    <p:extLst>
      <p:ext uri="{BB962C8B-B14F-4D97-AF65-F5344CB8AC3E}">
        <p14:creationId xmlns:p14="http://schemas.microsoft.com/office/powerpoint/2010/main" val="383786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txBox="1">
            <a:spLocks/>
          </p:cNvSpPr>
          <p:nvPr/>
        </p:nvSpPr>
        <p:spPr>
          <a:xfrm>
            <a:off x="658067" y="27583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lvl="0">
              <a:defRPr/>
            </a:pPr>
            <a:r>
              <a:rPr lang="fr-FR" sz="1500" b="1" dirty="0">
                <a:solidFill>
                  <a:srgbClr val="000000"/>
                </a:solidFill>
                <a:latin typeface="Peugeot New" panose="02000000000000000000" pitchFamily="50" charset="0"/>
              </a:rPr>
              <a:t>ACCESSORI E CONTRATTI DI SERVIZIO</a:t>
            </a:r>
          </a:p>
          <a:p>
            <a:pPr lvl="0">
              <a:defRPr/>
            </a:pPr>
            <a:r>
              <a:rPr lang="fr-FR" sz="1200" dirty="0" err="1">
                <a:solidFill>
                  <a:srgbClr val="000000"/>
                </a:solidFill>
                <a:latin typeface="Peugeot New" panose="02000000000000000000" pitchFamily="50" charset="0"/>
              </a:rPr>
              <a:t>Prezzi</a:t>
            </a:r>
            <a:r>
              <a:rPr lang="fr-FR" sz="1200" dirty="0">
                <a:solidFill>
                  <a:srgbClr val="000000"/>
                </a:solidFill>
                <a:latin typeface="Peugeot New" panose="02000000000000000000" pitchFamily="50" charset="0"/>
              </a:rPr>
              <a:t> </a:t>
            </a:r>
            <a:r>
              <a:rPr lang="fr-FR" sz="1200" dirty="0" err="1">
                <a:solidFill>
                  <a:srgbClr val="000000"/>
                </a:solidFill>
                <a:latin typeface="Peugeot New" panose="02000000000000000000" pitchFamily="50" charset="0"/>
              </a:rPr>
              <a:t>consigliati</a:t>
            </a:r>
            <a:r>
              <a:rPr lang="fr-FR" sz="1200" dirty="0">
                <a:solidFill>
                  <a:srgbClr val="000000"/>
                </a:solidFill>
                <a:latin typeface="Peugeot New" panose="02000000000000000000" pitchFamily="50" charset="0"/>
              </a:rPr>
              <a:t> IVA </a:t>
            </a:r>
            <a:r>
              <a:rPr lang="fr-FR" sz="1200" dirty="0" err="1">
                <a:solidFill>
                  <a:srgbClr val="000000"/>
                </a:solidFill>
                <a:latin typeface="Peugeot New" panose="02000000000000000000" pitchFamily="50" charset="0"/>
              </a:rPr>
              <a:t>inclusa</a:t>
            </a:r>
            <a:endParaRPr kumimoji="0" lang="fr-FR" sz="12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endParaRPr>
          </a:p>
        </p:txBody>
      </p:sp>
      <p:graphicFrame>
        <p:nvGraphicFramePr>
          <p:cNvPr id="13" name="Tabelle 3"/>
          <p:cNvGraphicFramePr>
            <a:graphicFrameLocks noGrp="1"/>
          </p:cNvGraphicFramePr>
          <p:nvPr>
            <p:extLst>
              <p:ext uri="{D42A27DB-BD31-4B8C-83A1-F6EECF244321}">
                <p14:modId xmlns:p14="http://schemas.microsoft.com/office/powerpoint/2010/main" val="2129941670"/>
              </p:ext>
            </p:extLst>
          </p:nvPr>
        </p:nvGraphicFramePr>
        <p:xfrm>
          <a:off x="757820" y="2314189"/>
          <a:ext cx="10875860" cy="2225040"/>
        </p:xfrm>
        <a:graphic>
          <a:graphicData uri="http://schemas.openxmlformats.org/drawingml/2006/table">
            <a:tbl>
              <a:tblPr firstRow="1" bandRow="1">
                <a:tableStyleId>{5C22544A-7EE6-4342-B048-85BDC9FD1C3A}</a:tableStyleId>
              </a:tblPr>
              <a:tblGrid>
                <a:gridCol w="6487803">
                  <a:extLst>
                    <a:ext uri="{9D8B030D-6E8A-4147-A177-3AD203B41FA5}">
                      <a16:colId xmlns:a16="http://schemas.microsoft.com/office/drawing/2014/main" val="803395333"/>
                    </a:ext>
                  </a:extLst>
                </a:gridCol>
                <a:gridCol w="1998018">
                  <a:extLst>
                    <a:ext uri="{9D8B030D-6E8A-4147-A177-3AD203B41FA5}">
                      <a16:colId xmlns:a16="http://schemas.microsoft.com/office/drawing/2014/main" val="2942638134"/>
                    </a:ext>
                  </a:extLst>
                </a:gridCol>
                <a:gridCol w="218554">
                  <a:extLst>
                    <a:ext uri="{9D8B030D-6E8A-4147-A177-3AD203B41FA5}">
                      <a16:colId xmlns:a16="http://schemas.microsoft.com/office/drawing/2014/main" val="295326676"/>
                    </a:ext>
                  </a:extLst>
                </a:gridCol>
                <a:gridCol w="453100">
                  <a:extLst>
                    <a:ext uri="{9D8B030D-6E8A-4147-A177-3AD203B41FA5}">
                      <a16:colId xmlns:a16="http://schemas.microsoft.com/office/drawing/2014/main" val="3279661701"/>
                    </a:ext>
                  </a:extLst>
                </a:gridCol>
                <a:gridCol w="854831">
                  <a:extLst>
                    <a:ext uri="{9D8B030D-6E8A-4147-A177-3AD203B41FA5}">
                      <a16:colId xmlns:a16="http://schemas.microsoft.com/office/drawing/2014/main" val="2361936184"/>
                    </a:ext>
                  </a:extLst>
                </a:gridCol>
                <a:gridCol w="863554">
                  <a:extLst>
                    <a:ext uri="{9D8B030D-6E8A-4147-A177-3AD203B41FA5}">
                      <a16:colId xmlns:a16="http://schemas.microsoft.com/office/drawing/2014/main" val="1629930329"/>
                    </a:ext>
                  </a:extLst>
                </a:gridCol>
              </a:tblGrid>
              <a:tr h="210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dirty="0">
                          <a:ln>
                            <a:noFill/>
                          </a:ln>
                          <a:solidFill>
                            <a:srgbClr val="000000"/>
                          </a:solidFill>
                          <a:effectLst/>
                          <a:uLnTx/>
                          <a:uFillTx/>
                          <a:latin typeface="Peugeot New"/>
                          <a:ea typeface="+mn-ea"/>
                          <a:cs typeface="+mn-cs"/>
                        </a:rPr>
                        <a:t>CONTRATTI DI SERVIZIO</a:t>
                      </a:r>
                      <a:endParaRPr kumimoji="0" lang="fr-FR" sz="800" b="0" i="0" u="none" strike="noStrike" kern="1200" cap="none" spc="0" normalizeH="0" baseline="0" dirty="0">
                        <a:ln>
                          <a:noFill/>
                        </a:ln>
                        <a:solidFill>
                          <a:srgbClr val="000000"/>
                        </a:solidFill>
                        <a:effectLst/>
                        <a:uLnTx/>
                        <a:uFillTx/>
                        <a:latin typeface="Peugeot New"/>
                        <a:ea typeface="+mn-ea"/>
                        <a:cs typeface="+mn-cs"/>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00" b="0" kern="1200" baseline="0" dirty="0">
                          <a:solidFill>
                            <a:schemeClr val="tx1"/>
                          </a:solidFill>
                          <a:latin typeface="Peugeot New" panose="02000000000000000000" pitchFamily="50" charset="0"/>
                          <a:ea typeface="+mn-ea"/>
                          <a:cs typeface="+mn-cs"/>
                        </a:rPr>
                        <a:t>HYBRID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00" b="0" kern="1200" baseline="0" dirty="0">
                          <a:solidFill>
                            <a:srgbClr val="00B0F0"/>
                          </a:solidFill>
                          <a:latin typeface="Peugeot New" panose="02000000000000000000" pitchFamily="50" charset="0"/>
                          <a:ea typeface="+mn-ea"/>
                          <a:cs typeface="+mn-cs"/>
                        </a:rPr>
                        <a:t>PLUG-IN HYBRID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6238816"/>
                  </a:ext>
                </a:extLst>
              </a:tr>
              <a:tr h="210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b="1" dirty="0">
                          <a:solidFill>
                            <a:schemeClr val="tx1"/>
                          </a:solidFill>
                          <a:latin typeface="Peugeot New" panose="02000000000000000000" pitchFamily="50" charset="0"/>
                        </a:rPr>
                        <a:t>Garantie Plus (</a:t>
                      </a:r>
                      <a:r>
                        <a:rPr lang="fr-FR" sz="800" b="1" dirty="0" err="1">
                          <a:solidFill>
                            <a:schemeClr val="tx1"/>
                          </a:solidFill>
                          <a:latin typeface="Peugeot New" panose="02000000000000000000" pitchFamily="50" charset="0"/>
                        </a:rPr>
                        <a:t>Estensione</a:t>
                      </a:r>
                      <a:r>
                        <a:rPr lang="fr-FR" sz="800" b="1" dirty="0">
                          <a:solidFill>
                            <a:schemeClr val="tx1"/>
                          </a:solidFill>
                          <a:latin typeface="Peugeot New" panose="02000000000000000000" pitchFamily="50" charset="0"/>
                        </a:rPr>
                        <a:t> </a:t>
                      </a:r>
                      <a:r>
                        <a:rPr lang="fr-FR" sz="800" b="1" dirty="0" err="1">
                          <a:solidFill>
                            <a:schemeClr val="tx1"/>
                          </a:solidFill>
                          <a:latin typeface="Peugeot New" panose="02000000000000000000" pitchFamily="50" charset="0"/>
                        </a:rPr>
                        <a:t>garanzia</a:t>
                      </a:r>
                      <a:r>
                        <a:rPr lang="fr-FR" sz="800" b="1" dirty="0">
                          <a:solidFill>
                            <a:schemeClr val="tx1"/>
                          </a:solidFill>
                          <a:latin typeface="Peugeot New" panose="02000000000000000000" pitchFamily="50" charset="0"/>
                        </a:rPr>
                        <a:t> di </a:t>
                      </a:r>
                      <a:r>
                        <a:rPr lang="fr-FR" sz="800" b="1" dirty="0" err="1">
                          <a:solidFill>
                            <a:schemeClr val="tx1"/>
                          </a:solidFill>
                          <a:latin typeface="Peugeot New" panose="02000000000000000000" pitchFamily="50" charset="0"/>
                        </a:rPr>
                        <a:t>fabbrica</a:t>
                      </a:r>
                      <a:r>
                        <a:rPr lang="fr-FR" sz="800" b="1" dirty="0">
                          <a:solidFill>
                            <a:schemeClr val="tx1"/>
                          </a:solidFill>
                          <a:latin typeface="Peugeot New" panose="02000000000000000000" pitchFamily="50" charset="0"/>
                        </a:rPr>
                        <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u="none" strike="noStrike" kern="1200" dirty="0">
                        <a:solidFill>
                          <a:schemeClr val="dk1"/>
                        </a:solidFill>
                        <a:effectLst/>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50" b="1"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0374806"/>
                  </a:ext>
                </a:extLst>
              </a:tr>
              <a:tr h="210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a:solidFill>
                            <a:schemeClr val="tx1"/>
                          </a:solidFill>
                          <a:latin typeface="Peugeot New" panose="02000000000000000000" pitchFamily="50" charset="0"/>
                        </a:rPr>
                        <a:t>4 </a:t>
                      </a:r>
                      <a:r>
                        <a:rPr lang="fr-FR" sz="800" dirty="0" err="1">
                          <a:solidFill>
                            <a:schemeClr val="tx1"/>
                          </a:solidFill>
                          <a:latin typeface="Peugeot New" panose="02000000000000000000" pitchFamily="50" charset="0"/>
                        </a:rPr>
                        <a:t>anni</a:t>
                      </a:r>
                      <a:r>
                        <a:rPr lang="fr-FR" sz="800" dirty="0">
                          <a:solidFill>
                            <a:schemeClr val="tx1"/>
                          </a:solidFill>
                          <a:latin typeface="Peugeot New" panose="02000000000000000000" pitchFamily="50" charset="0"/>
                        </a:rPr>
                        <a:t> / 100’000 km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651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651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7159775"/>
                  </a:ext>
                </a:extLst>
              </a:tr>
              <a:tr h="197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Peugeot New"/>
                          <a:ea typeface="+mn-ea"/>
                          <a:cs typeface="+mn-cs"/>
                        </a:rPr>
                        <a:t>5 </a:t>
                      </a:r>
                      <a:r>
                        <a:rPr kumimoji="0" lang="fr-FR" sz="800" b="0" i="0" u="none" strike="noStrike" kern="1200" cap="none" spc="0" normalizeH="0" baseline="0" dirty="0" err="1">
                          <a:ln>
                            <a:noFill/>
                          </a:ln>
                          <a:solidFill>
                            <a:schemeClr val="tx1"/>
                          </a:solidFill>
                          <a:effectLst/>
                          <a:uLnTx/>
                          <a:uFillTx/>
                          <a:latin typeface="Peugeot New"/>
                          <a:ea typeface="+mn-ea"/>
                          <a:cs typeface="+mn-cs"/>
                        </a:rPr>
                        <a:t>anni</a:t>
                      </a:r>
                      <a:r>
                        <a:rPr kumimoji="0" lang="fr-FR" sz="800" b="0" i="0" u="none" strike="noStrike" kern="1200" cap="none" spc="0" normalizeH="0" baseline="0" dirty="0">
                          <a:ln>
                            <a:noFill/>
                          </a:ln>
                          <a:solidFill>
                            <a:schemeClr val="tx1"/>
                          </a:solidFill>
                          <a:effectLst/>
                          <a:uLnTx/>
                          <a:uFillTx/>
                          <a:latin typeface="Peugeot New"/>
                          <a:ea typeface="+mn-ea"/>
                          <a:cs typeface="+mn-cs"/>
                        </a:rPr>
                        <a:t> / 100’000 km</a:t>
                      </a:r>
                      <a:endParaRPr kumimoji="0" lang="en-US" sz="800" b="0"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i="1"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899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899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81543277"/>
                  </a:ext>
                </a:extLst>
              </a:tr>
              <a:tr h="197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dirty="0">
                          <a:ln>
                            <a:noFill/>
                          </a:ln>
                          <a:solidFill>
                            <a:schemeClr val="tx1"/>
                          </a:solidFill>
                          <a:effectLst/>
                          <a:uLnTx/>
                          <a:uFillTx/>
                          <a:latin typeface="Peugeot New"/>
                          <a:ea typeface="+mn-ea"/>
                          <a:cs typeface="+mn-cs"/>
                        </a:rPr>
                        <a:t>Service Plus </a:t>
                      </a:r>
                      <a:r>
                        <a:rPr kumimoji="0" lang="it-IT" sz="800" b="1" i="0" u="none" strike="noStrike" kern="1200" cap="none" spc="0" normalizeH="0" baseline="0" dirty="0">
                          <a:ln>
                            <a:noFill/>
                          </a:ln>
                          <a:solidFill>
                            <a:schemeClr val="tx1"/>
                          </a:solidFill>
                          <a:effectLst/>
                          <a:uLnTx/>
                          <a:uFillTx/>
                          <a:latin typeface="Peugeot New"/>
                          <a:ea typeface="+mn-ea"/>
                          <a:cs typeface="+mn-cs"/>
                        </a:rPr>
                        <a:t>(Estensione garanzia di fabbrica &amp; lavori di manutenzione)</a:t>
                      </a:r>
                      <a:endParaRPr kumimoji="0" lang="en-US" sz="800" b="1"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50" b="1" kern="1200" baseline="0" dirty="0">
                        <a:solidFill>
                          <a:schemeClr val="tx1"/>
                        </a:solidFill>
                        <a:latin typeface="Peugeot New" panose="02000000000000000000"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50" b="1" kern="1200" baseline="0" dirty="0">
                        <a:solidFill>
                          <a:schemeClr val="tx1"/>
                        </a:solidFill>
                        <a:latin typeface="Peugeot New" panose="02000000000000000000"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06706754"/>
                  </a:ext>
                </a:extLst>
              </a:tr>
              <a:tr h="197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Peugeot New"/>
                          <a:ea typeface="+mn-ea"/>
                          <a:cs typeface="+mn-cs"/>
                        </a:rPr>
                        <a:t>3 </a:t>
                      </a:r>
                      <a:r>
                        <a:rPr kumimoji="0" lang="en-US" sz="800" b="0" i="0" u="none" strike="noStrike" kern="1200" cap="none" spc="0" normalizeH="0" baseline="0" dirty="0" err="1">
                          <a:ln>
                            <a:noFill/>
                          </a:ln>
                          <a:solidFill>
                            <a:schemeClr val="tx1"/>
                          </a:solidFill>
                          <a:effectLst/>
                          <a:uLnTx/>
                          <a:uFillTx/>
                          <a:latin typeface="Peugeot New"/>
                          <a:ea typeface="+mn-ea"/>
                          <a:cs typeface="+mn-cs"/>
                        </a:rPr>
                        <a:t>anni</a:t>
                      </a:r>
                      <a:r>
                        <a:rPr kumimoji="0" lang="en-US" sz="800" b="0" i="0" u="none" strike="noStrike" kern="1200" cap="none" spc="0" normalizeH="0" baseline="0" dirty="0">
                          <a:ln>
                            <a:noFill/>
                          </a:ln>
                          <a:solidFill>
                            <a:schemeClr val="tx1"/>
                          </a:solidFill>
                          <a:effectLst/>
                          <a:uLnTx/>
                          <a:uFillTx/>
                          <a:latin typeface="Peugeot New"/>
                          <a:ea typeface="+mn-ea"/>
                          <a:cs typeface="+mn-cs"/>
                        </a:rPr>
                        <a:t> / 100’000 km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strike="noStrike"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2889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3182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3513983"/>
                  </a:ext>
                </a:extLst>
              </a:tr>
              <a:tr h="197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a:solidFill>
                            <a:schemeClr val="tx1"/>
                          </a:solidFill>
                          <a:latin typeface="Peugeot New" panose="02000000000000000000" pitchFamily="50" charset="0"/>
                        </a:rPr>
                        <a:t>4 </a:t>
                      </a:r>
                      <a:r>
                        <a:rPr lang="fr-FR" sz="800" dirty="0" err="1">
                          <a:solidFill>
                            <a:schemeClr val="tx1"/>
                          </a:solidFill>
                          <a:latin typeface="Peugeot New" panose="02000000000000000000" pitchFamily="50" charset="0"/>
                        </a:rPr>
                        <a:t>anni</a:t>
                      </a:r>
                      <a:r>
                        <a:rPr lang="fr-FR" sz="800" dirty="0">
                          <a:solidFill>
                            <a:schemeClr val="tx1"/>
                          </a:solidFill>
                          <a:latin typeface="Peugeot New" panose="02000000000000000000" pitchFamily="50" charset="0"/>
                        </a:rPr>
                        <a:t> / 100’000 km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3776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4147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3972293"/>
                  </a:ext>
                </a:extLst>
              </a:tr>
              <a:tr h="19725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dirty="0" err="1">
                          <a:ln>
                            <a:noFill/>
                          </a:ln>
                          <a:solidFill>
                            <a:schemeClr val="tx1"/>
                          </a:solidFill>
                          <a:effectLst/>
                          <a:uLnTx/>
                          <a:uFillTx/>
                          <a:latin typeface="Peugeot New"/>
                          <a:ea typeface="+mn-ea"/>
                          <a:cs typeface="+mn-cs"/>
                        </a:rPr>
                        <a:t>Swiss</a:t>
                      </a:r>
                      <a:r>
                        <a:rPr kumimoji="0" lang="fr-FR" sz="800" b="1" i="0" u="none" strike="noStrike" kern="1200" cap="none" spc="0" normalizeH="0" baseline="0" dirty="0">
                          <a:ln>
                            <a:noFill/>
                          </a:ln>
                          <a:solidFill>
                            <a:schemeClr val="tx1"/>
                          </a:solidFill>
                          <a:effectLst/>
                          <a:uLnTx/>
                          <a:uFillTx/>
                          <a:latin typeface="Peugeot New"/>
                          <a:ea typeface="+mn-ea"/>
                          <a:cs typeface="+mn-cs"/>
                        </a:rPr>
                        <a:t> Pack Plus </a:t>
                      </a:r>
                      <a:r>
                        <a:rPr kumimoji="0" lang="it-IT" sz="800" b="1" i="0" u="none" strike="noStrike" kern="1200" cap="none" spc="0" normalizeH="0" baseline="0" dirty="0">
                          <a:ln>
                            <a:noFill/>
                          </a:ln>
                          <a:solidFill>
                            <a:schemeClr val="tx1"/>
                          </a:solidFill>
                          <a:effectLst/>
                          <a:uLnTx/>
                          <a:uFillTx/>
                          <a:latin typeface="Peugeot New"/>
                          <a:ea typeface="+mn-ea"/>
                          <a:cs typeface="+mn-cs"/>
                        </a:rPr>
                        <a:t>(Estensione garanzia di fabbrica &amp; lavori di manutenzione &amp; parti soggette ad usura)</a:t>
                      </a:r>
                      <a:endParaRPr kumimoji="0" lang="en-US" sz="800" b="1"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fr-FR" sz="600" b="0" i="1"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50" b="1" kern="1200" baseline="0" dirty="0">
                        <a:solidFill>
                          <a:schemeClr val="tx1"/>
                        </a:solidFill>
                        <a:latin typeface="Peugeot New" panose="02000000000000000000"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50" b="1" kern="1200" baseline="0" dirty="0">
                        <a:solidFill>
                          <a:schemeClr val="tx1"/>
                        </a:solidFill>
                        <a:latin typeface="Peugeot New" panose="02000000000000000000"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3602123"/>
                  </a:ext>
                </a:extLst>
              </a:tr>
              <a:tr h="197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Peugeot New"/>
                          <a:ea typeface="+mn-ea"/>
                          <a:cs typeface="+mn-cs"/>
                        </a:rPr>
                        <a:t>3 </a:t>
                      </a:r>
                      <a:r>
                        <a:rPr kumimoji="0" lang="fr-FR" sz="800" b="0" i="0" u="none" strike="noStrike" kern="1200" cap="none" spc="0" normalizeH="0" baseline="0" dirty="0" err="1">
                          <a:ln>
                            <a:noFill/>
                          </a:ln>
                          <a:solidFill>
                            <a:schemeClr val="tx1"/>
                          </a:solidFill>
                          <a:effectLst/>
                          <a:uLnTx/>
                          <a:uFillTx/>
                          <a:latin typeface="Peugeot New"/>
                          <a:ea typeface="+mn-ea"/>
                          <a:cs typeface="+mn-cs"/>
                        </a:rPr>
                        <a:t>anni</a:t>
                      </a:r>
                      <a:r>
                        <a:rPr kumimoji="0" lang="fr-FR" sz="800" b="0" i="0" u="none" strike="noStrike" kern="1200" cap="none" spc="0" normalizeH="0" baseline="0" dirty="0">
                          <a:ln>
                            <a:noFill/>
                          </a:ln>
                          <a:solidFill>
                            <a:schemeClr val="tx1"/>
                          </a:solidFill>
                          <a:effectLst/>
                          <a:uLnTx/>
                          <a:uFillTx/>
                          <a:latin typeface="Peugeot New"/>
                          <a:ea typeface="+mn-ea"/>
                          <a:cs typeface="+mn-cs"/>
                        </a:rPr>
                        <a:t> / 100’000 km</a:t>
                      </a:r>
                      <a:endParaRPr kumimoji="0" lang="en-US" sz="800" b="1"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4013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4419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16010837"/>
                  </a:ext>
                </a:extLst>
              </a:tr>
              <a:tr h="197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Peugeot New"/>
                          <a:ea typeface="+mn-ea"/>
                          <a:cs typeface="+mn-cs"/>
                        </a:rPr>
                        <a:t>4 </a:t>
                      </a:r>
                      <a:r>
                        <a:rPr kumimoji="0" lang="en-US" sz="800" b="0" i="0" u="none" strike="noStrike" kern="1200" cap="none" spc="0" normalizeH="0" baseline="0" dirty="0" err="1">
                          <a:ln>
                            <a:noFill/>
                          </a:ln>
                          <a:solidFill>
                            <a:schemeClr val="tx1"/>
                          </a:solidFill>
                          <a:effectLst/>
                          <a:uLnTx/>
                          <a:uFillTx/>
                          <a:latin typeface="Peugeot New"/>
                          <a:ea typeface="+mn-ea"/>
                          <a:cs typeface="+mn-cs"/>
                        </a:rPr>
                        <a:t>anni</a:t>
                      </a:r>
                      <a:r>
                        <a:rPr kumimoji="0" lang="en-US" sz="800" b="0" i="0" u="none" strike="noStrike" kern="1200" cap="none" spc="0" normalizeH="0" baseline="0" dirty="0">
                          <a:ln>
                            <a:noFill/>
                          </a:ln>
                          <a:solidFill>
                            <a:schemeClr val="tx1"/>
                          </a:solidFill>
                          <a:effectLst/>
                          <a:uLnTx/>
                          <a:uFillTx/>
                          <a:latin typeface="Peugeot New"/>
                          <a:ea typeface="+mn-ea"/>
                          <a:cs typeface="+mn-cs"/>
                        </a:rPr>
                        <a:t> / 100’000 km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strike="noStrike"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4900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5389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38504935"/>
                  </a:ext>
                </a:extLst>
              </a:tr>
            </a:tbl>
          </a:graphicData>
        </a:graphic>
      </p:graphicFrame>
      <p:grpSp>
        <p:nvGrpSpPr>
          <p:cNvPr id="4" name="Groupe 3">
            <a:extLst>
              <a:ext uri="{FF2B5EF4-FFF2-40B4-BE49-F238E27FC236}">
                <a16:creationId xmlns:a16="http://schemas.microsoft.com/office/drawing/2014/main" id="{458D08FE-F375-DBD5-724B-5A8DAB2160BE}"/>
              </a:ext>
            </a:extLst>
          </p:cNvPr>
          <p:cNvGrpSpPr/>
          <p:nvPr/>
        </p:nvGrpSpPr>
        <p:grpSpPr>
          <a:xfrm>
            <a:off x="0" y="857261"/>
            <a:ext cx="377180" cy="6000739"/>
            <a:chOff x="2" y="857261"/>
            <a:chExt cx="377180" cy="6000739"/>
          </a:xfrm>
        </p:grpSpPr>
        <p:grpSp>
          <p:nvGrpSpPr>
            <p:cNvPr id="7" name="Groupe 31">
              <a:extLst>
                <a:ext uri="{FF2B5EF4-FFF2-40B4-BE49-F238E27FC236}">
                  <a16:creationId xmlns:a16="http://schemas.microsoft.com/office/drawing/2014/main" id="{0515D182-A9F2-6640-BC5B-F11A3EF657BD}"/>
                </a:ext>
              </a:extLst>
            </p:cNvPr>
            <p:cNvGrpSpPr/>
            <p:nvPr/>
          </p:nvGrpSpPr>
          <p:grpSpPr>
            <a:xfrm>
              <a:off x="2" y="857261"/>
              <a:ext cx="377180" cy="6000739"/>
              <a:chOff x="-5691" y="857261"/>
              <a:chExt cx="377180" cy="6000739"/>
            </a:xfrm>
            <a:solidFill>
              <a:srgbClr val="FFFFFF">
                <a:lumMod val="95000"/>
              </a:srgbClr>
            </a:solidFill>
          </p:grpSpPr>
          <p:sp>
            <p:nvSpPr>
              <p:cNvPr id="9" name="Rectangle 8">
                <a:hlinkClick r:id="rId2" action="ppaction://hlinksldjump"/>
                <a:extLst>
                  <a:ext uri="{FF2B5EF4-FFF2-40B4-BE49-F238E27FC236}">
                    <a16:creationId xmlns:a16="http://schemas.microsoft.com/office/drawing/2014/main" id="{665B0B65-C444-AD1E-7587-B59CDB58B655}"/>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10" name="Rectangle 9">
                <a:hlinkClick r:id="rId3" action="ppaction://hlinksldjump"/>
                <a:extLst>
                  <a:ext uri="{FF2B5EF4-FFF2-40B4-BE49-F238E27FC236}">
                    <a16:creationId xmlns:a16="http://schemas.microsoft.com/office/drawing/2014/main" id="{837530E5-DCE2-4C73-15A9-3EB284438D7B}"/>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11" name="Rectangle 10">
                <a:hlinkClick r:id="rId4" action="ppaction://hlinksldjump"/>
                <a:extLst>
                  <a:ext uri="{FF2B5EF4-FFF2-40B4-BE49-F238E27FC236}">
                    <a16:creationId xmlns:a16="http://schemas.microsoft.com/office/drawing/2014/main" id="{C856187A-E7A7-47B7-EA87-337E6BFFB0CD}"/>
                  </a:ext>
                </a:extLst>
              </p:cNvPr>
              <p:cNvSpPr/>
              <p:nvPr/>
            </p:nvSpPr>
            <p:spPr>
              <a:xfrm rot="16200000">
                <a:off x="-245556" y="3671894"/>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Opzioni</a:t>
                </a:r>
              </a:p>
              <a:p>
                <a:pPr lvl="0" algn="ctr">
                  <a:defRPr/>
                </a:pPr>
                <a:r>
                  <a:rPr lang="it-IT" sz="650" b="1" kern="0" dirty="0">
                    <a:solidFill>
                      <a:schemeClr val="bg1"/>
                    </a:solidFill>
                    <a:latin typeface="Peugeot New Light"/>
                  </a:rPr>
                  <a:t>accessori</a:t>
                </a:r>
              </a:p>
              <a:p>
                <a:pPr lvl="0" algn="ctr">
                  <a:defRPr/>
                </a:pPr>
                <a:r>
                  <a:rPr lang="it-IT" sz="650" b="1" kern="0" dirty="0">
                    <a:solidFill>
                      <a:schemeClr val="bg1"/>
                    </a:solidFill>
                    <a:latin typeface="Peugeot New Light"/>
                  </a:rPr>
                  <a:t>servizi</a:t>
                </a:r>
              </a:p>
            </p:txBody>
          </p:sp>
          <p:sp>
            <p:nvSpPr>
              <p:cNvPr id="12" name="Rectangle 11">
                <a:hlinkClick r:id="rId5" action="ppaction://hlinksldjump"/>
                <a:extLst>
                  <a:ext uri="{FF2B5EF4-FFF2-40B4-BE49-F238E27FC236}">
                    <a16:creationId xmlns:a16="http://schemas.microsoft.com/office/drawing/2014/main" id="{901AD73E-B820-ED5C-67A1-1E02026AB4E0}"/>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28" name="Rectangle 27">
                <a:hlinkClick r:id="rId6" action="ppaction://hlinksldjump"/>
                <a:extLst>
                  <a:ext uri="{FF2B5EF4-FFF2-40B4-BE49-F238E27FC236}">
                    <a16:creationId xmlns:a16="http://schemas.microsoft.com/office/drawing/2014/main" id="{1475DD79-412C-DCB5-B5F6-CDA55D184001}"/>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29" name="Rectangle 28">
                <a:hlinkClick r:id="rId7" action="ppaction://hlinksldjump"/>
                <a:extLst>
                  <a:ext uri="{FF2B5EF4-FFF2-40B4-BE49-F238E27FC236}">
                    <a16:creationId xmlns:a16="http://schemas.microsoft.com/office/drawing/2014/main" id="{4F41D145-0417-6884-74FE-5B3DA830FCEF}"/>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6" name="Rectangle 5">
              <a:hlinkClick r:id="rId8" action="ppaction://hlinksldjump"/>
              <a:extLst>
                <a:ext uri="{FF2B5EF4-FFF2-40B4-BE49-F238E27FC236}">
                  <a16:creationId xmlns:a16="http://schemas.microsoft.com/office/drawing/2014/main" id="{49E254A7-BBD6-E1B6-ED2D-455DC342FE65}"/>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
        <p:nvSpPr>
          <p:cNvPr id="16" name="Rectangle 15">
            <a:hlinkClick r:id="rId9"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270760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7ECBAE77-34DD-40DC-B55A-D1BD881E41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6763" y="1393802"/>
            <a:ext cx="5357847" cy="3025798"/>
          </a:xfrm>
          <a:prstGeom prst="rect">
            <a:avLst/>
          </a:prstGeom>
        </p:spPr>
      </p:pic>
      <p:pic>
        <p:nvPicPr>
          <p:cNvPr id="18" name="Image 17" descr="Une image contenant texte, équipement électronique&#10;&#10;Description générée automatiquement">
            <a:extLst>
              <a:ext uri="{FF2B5EF4-FFF2-40B4-BE49-F238E27FC236}">
                <a16:creationId xmlns:a16="http://schemas.microsoft.com/office/drawing/2014/main" id="{6E1FAD14-A65D-466D-BCF3-9D50CE65B6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24611" y="1393803"/>
            <a:ext cx="5357847" cy="3025797"/>
          </a:xfrm>
          <a:prstGeom prst="rect">
            <a:avLst/>
          </a:prstGeom>
        </p:spPr>
      </p:pic>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DETTAGLIO DEGLI EQUIPAGGIAMENTI</a:t>
            </a:r>
          </a:p>
        </p:txBody>
      </p:sp>
      <p:sp>
        <p:nvSpPr>
          <p:cNvPr id="43" name="Rectangle 42"/>
          <p:cNvSpPr/>
          <p:nvPr/>
        </p:nvSpPr>
        <p:spPr>
          <a:xfrm>
            <a:off x="667603" y="4610097"/>
            <a:ext cx="5515483" cy="1077218"/>
          </a:xfrm>
          <a:prstGeom prst="rect">
            <a:avLst/>
          </a:prstGeom>
        </p:spPr>
        <p:txBody>
          <a:bodyPr wrap="square">
            <a:spAutoFit/>
          </a:bodyPr>
          <a:lstStyle/>
          <a:p>
            <a:r>
              <a:rPr lang="en-US" sz="1200" dirty="0">
                <a:latin typeface="Peugeot New" panose="02000000000000000000" pitchFamily="2" charset="0"/>
              </a:rPr>
              <a:t>PEUGEOT </a:t>
            </a:r>
            <a:r>
              <a:rPr lang="en-US" sz="1200" dirty="0" err="1">
                <a:latin typeface="Peugeot New" panose="02000000000000000000" pitchFamily="2" charset="0"/>
              </a:rPr>
              <a:t>i</a:t>
            </a:r>
            <a:r>
              <a:rPr lang="en-US" sz="1200" dirty="0">
                <a:latin typeface="Peugeot New" panose="02000000000000000000" pitchFamily="2" charset="0"/>
              </a:rPr>
              <a:t>-Cockpit® con Head up Digital 3D Display 10’’</a:t>
            </a:r>
          </a:p>
          <a:p>
            <a:endParaRPr lang="fr-FR" sz="1200" dirty="0">
              <a:latin typeface="Peugeot New" panose="02000000000000000000" pitchFamily="2" charset="0"/>
            </a:endParaRPr>
          </a:p>
          <a:p>
            <a:r>
              <a:rPr lang="it-IT" sz="800" dirty="0">
                <a:latin typeface="Peugeot New" panose="02000000000000000000" pitchFamily="2" charset="0"/>
              </a:rPr>
              <a:t>Interamente configurabile e personalizzabile , il quadro strumenti 3D proietta le</a:t>
            </a:r>
          </a:p>
          <a:p>
            <a:r>
              <a:rPr lang="it-IT" sz="800" dirty="0">
                <a:latin typeface="Peugeot New" panose="02000000000000000000" pitchFamily="2" charset="0"/>
              </a:rPr>
              <a:t>informazioni su 2 livelli di visualizzazione . In maniera dinamica e a seconda</a:t>
            </a:r>
          </a:p>
          <a:p>
            <a:r>
              <a:rPr lang="it-IT" sz="800" dirty="0">
                <a:latin typeface="Peugeot New" panose="02000000000000000000" pitchFamily="2" charset="0"/>
              </a:rPr>
              <a:t>dell’importanza , le informazioni possono essere visualizzate più vicine o lontane dallo</a:t>
            </a:r>
          </a:p>
          <a:p>
            <a:r>
              <a:rPr lang="it-IT" sz="800" dirty="0">
                <a:latin typeface="Peugeot New" panose="02000000000000000000" pitchFamily="2" charset="0"/>
              </a:rPr>
              <a:t>sguardo del conducente . Di conseguenza, il tempo di risposta del conducente è</a:t>
            </a:r>
          </a:p>
          <a:p>
            <a:r>
              <a:rPr lang="it-IT" sz="800" dirty="0">
                <a:latin typeface="Peugeot New" panose="02000000000000000000" pitchFamily="2" charset="0"/>
              </a:rPr>
              <a:t>migliorato di circa mezzo secondo.</a:t>
            </a:r>
            <a:endParaRPr lang="fr-FR" sz="800" dirty="0">
              <a:latin typeface="Peugeot New" panose="02000000000000000000" pitchFamily="2" charset="0"/>
            </a:endParaRPr>
          </a:p>
        </p:txBody>
      </p:sp>
      <p:sp>
        <p:nvSpPr>
          <p:cNvPr id="21" name="Rectangle 20"/>
          <p:cNvSpPr/>
          <p:nvPr/>
        </p:nvSpPr>
        <p:spPr>
          <a:xfrm>
            <a:off x="6679934" y="4610097"/>
            <a:ext cx="5402524" cy="830997"/>
          </a:xfrm>
          <a:prstGeom prst="rect">
            <a:avLst/>
          </a:prstGeom>
        </p:spPr>
        <p:txBody>
          <a:bodyPr wrap="square">
            <a:spAutoFit/>
          </a:bodyPr>
          <a:lstStyle/>
          <a:p>
            <a:r>
              <a:rPr lang="it-IT" sz="1200" dirty="0">
                <a:latin typeface="Peugeot New" panose="02000000000000000000" pitchFamily="2" charset="0"/>
              </a:rPr>
              <a:t>I-TOGGLES personalizzabili</a:t>
            </a:r>
          </a:p>
          <a:p>
            <a:endParaRPr lang="it-IT" sz="1200" dirty="0">
              <a:latin typeface="Peugeot New" panose="02000000000000000000" pitchFamily="2" charset="0"/>
            </a:endParaRPr>
          </a:p>
          <a:p>
            <a:r>
              <a:rPr lang="it-IT" sz="800" dirty="0">
                <a:latin typeface="Peugeot New" panose="02000000000000000000" pitchFamily="2" charset="0"/>
              </a:rPr>
              <a:t>È un secondo schermo </a:t>
            </a:r>
            <a:r>
              <a:rPr lang="it-IT" sz="800" dirty="0" err="1">
                <a:latin typeface="Peugeot New" panose="02000000000000000000" pitchFamily="2" charset="0"/>
              </a:rPr>
              <a:t>Touch</a:t>
            </a:r>
            <a:r>
              <a:rPr lang="it-IT" sz="800" dirty="0">
                <a:latin typeface="Peugeot New" panose="02000000000000000000" pitchFamily="2" charset="0"/>
              </a:rPr>
              <a:t> ; ogni i </a:t>
            </a:r>
            <a:r>
              <a:rPr lang="it-IT" sz="800" dirty="0" err="1">
                <a:latin typeface="Peugeot New" panose="02000000000000000000" pitchFamily="2" charset="0"/>
              </a:rPr>
              <a:t>Toggle</a:t>
            </a:r>
            <a:r>
              <a:rPr lang="it-IT" sz="800" dirty="0">
                <a:latin typeface="Peugeot New" panose="02000000000000000000" pitchFamily="2" charset="0"/>
              </a:rPr>
              <a:t> è una scorciatoia virtuale per accedere</a:t>
            </a:r>
          </a:p>
          <a:p>
            <a:r>
              <a:rPr lang="it-IT" sz="800" dirty="0">
                <a:latin typeface="Peugeot New" panose="02000000000000000000" pitchFamily="2" charset="0"/>
              </a:rPr>
              <a:t>velocemente alle funzioni configurate dall’utente (es. climatizzazione, contatto</a:t>
            </a:r>
          </a:p>
          <a:p>
            <a:r>
              <a:rPr lang="it-IT" sz="800" dirty="0">
                <a:latin typeface="Peugeot New" panose="02000000000000000000" pitchFamily="2" charset="0"/>
              </a:rPr>
              <a:t>telefonico ecc.)</a:t>
            </a:r>
          </a:p>
        </p:txBody>
      </p:sp>
      <p:grpSp>
        <p:nvGrpSpPr>
          <p:cNvPr id="49" name="Groupe 26"/>
          <p:cNvGrpSpPr/>
          <p:nvPr/>
        </p:nvGrpSpPr>
        <p:grpSpPr>
          <a:xfrm>
            <a:off x="-3746" y="865573"/>
            <a:ext cx="394365" cy="6000740"/>
            <a:chOff x="-3746" y="865573"/>
            <a:chExt cx="394365" cy="6000740"/>
          </a:xfrm>
        </p:grpSpPr>
        <p:grpSp>
          <p:nvGrpSpPr>
            <p:cNvPr id="50" name="Groupe 27"/>
            <p:cNvGrpSpPr/>
            <p:nvPr/>
          </p:nvGrpSpPr>
          <p:grpSpPr>
            <a:xfrm>
              <a:off x="-3746" y="865573"/>
              <a:ext cx="386557" cy="6000740"/>
              <a:chOff x="-12059" y="865573"/>
              <a:chExt cx="386557" cy="6000740"/>
            </a:xfrm>
          </p:grpSpPr>
          <p:sp>
            <p:nvSpPr>
              <p:cNvPr id="52" name="Rectangle 51">
                <a:hlinkClick r:id="rId4" action="ppaction://hlinksldjump"/>
              </p:cNvPr>
              <p:cNvSpPr/>
              <p:nvPr/>
            </p:nvSpPr>
            <p:spPr>
              <a:xfrm rot="16200000">
                <a:off x="-244072" y="3671134"/>
                <a:ext cx="857250" cy="37855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algn="ctr">
                  <a:defRPr/>
                </a:pPr>
                <a:r>
                  <a:rPr lang="it-IT" sz="650" b="1" kern="0" dirty="0">
                    <a:solidFill>
                      <a:srgbClr val="000000"/>
                    </a:solidFill>
                    <a:latin typeface="Peugeot New Light"/>
                  </a:rPr>
                  <a:t>accessori</a:t>
                </a:r>
              </a:p>
              <a:p>
                <a:pPr algn="ctr">
                  <a:defRPr/>
                </a:pPr>
                <a:r>
                  <a:rPr lang="it-IT" sz="650" b="1" kern="0" dirty="0">
                    <a:solidFill>
                      <a:srgbClr val="000000"/>
                    </a:solidFill>
                    <a:latin typeface="Peugeot New Light"/>
                  </a:rPr>
                  <a:t>servizi</a:t>
                </a:r>
              </a:p>
            </p:txBody>
          </p:sp>
          <p:grpSp>
            <p:nvGrpSpPr>
              <p:cNvPr id="53" name="Groupe 30"/>
              <p:cNvGrpSpPr/>
              <p:nvPr/>
            </p:nvGrpSpPr>
            <p:grpSpPr>
              <a:xfrm>
                <a:off x="-12059" y="865573"/>
                <a:ext cx="386557" cy="6000740"/>
                <a:chOff x="-12059" y="865573"/>
                <a:chExt cx="386557" cy="6000740"/>
              </a:xfrm>
            </p:grpSpPr>
            <p:sp>
              <p:nvSpPr>
                <p:cNvPr id="54" name="Rectangle 53">
                  <a:hlinkClick r:id="rId5" action="ppaction://hlinksldjump"/>
                  <a:extLst>
                    <a:ext uri="{FF2B5EF4-FFF2-40B4-BE49-F238E27FC236}">
                      <a16:creationId xmlns:a16="http://schemas.microsoft.com/office/drawing/2014/main" id="{F746730C-DF12-48FE-B21C-B59587F36B91}"/>
                    </a:ext>
                  </a:extLst>
                </p:cNvPr>
                <p:cNvSpPr/>
                <p:nvPr/>
              </p:nvSpPr>
              <p:spPr>
                <a:xfrm rot="16200000">
                  <a:off x="-247735" y="1949043"/>
                  <a:ext cx="857250" cy="38588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nvGrpSpPr>
                <p:cNvPr id="56" name="Groupe 33">
                  <a:extLst>
                    <a:ext uri="{FF2B5EF4-FFF2-40B4-BE49-F238E27FC236}">
                      <a16:creationId xmlns:a16="http://schemas.microsoft.com/office/drawing/2014/main" id="{6557D7CD-E378-4FD7-BAEA-50FC58609F7D}"/>
                    </a:ext>
                  </a:extLst>
                </p:cNvPr>
                <p:cNvGrpSpPr/>
                <p:nvPr/>
              </p:nvGrpSpPr>
              <p:grpSpPr>
                <a:xfrm>
                  <a:off x="-12059" y="865573"/>
                  <a:ext cx="386557" cy="6000740"/>
                  <a:chOff x="-17745" y="857260"/>
                  <a:chExt cx="386557" cy="6000740"/>
                </a:xfrm>
                <a:solidFill>
                  <a:srgbClr val="FFFFFF">
                    <a:lumMod val="95000"/>
                  </a:srgbClr>
                </a:solidFill>
              </p:grpSpPr>
              <p:sp>
                <p:nvSpPr>
                  <p:cNvPr id="58" name="Rectangle 57">
                    <a:hlinkClick r:id="rId6" action="ppaction://hlinksldjump"/>
                    <a:extLst>
                      <a:ext uri="{FF2B5EF4-FFF2-40B4-BE49-F238E27FC236}">
                        <a16:creationId xmlns:a16="http://schemas.microsoft.com/office/drawing/2014/main" id="{9C75A409-DAB7-4DA0-822D-FFFA0E9D438C}"/>
                      </a:ext>
                    </a:extLst>
                  </p:cNvPr>
                  <p:cNvSpPr/>
                  <p:nvPr/>
                </p:nvSpPr>
                <p:spPr>
                  <a:xfrm rot="16200000">
                    <a:off x="-253090" y="6236098"/>
                    <a:ext cx="857250" cy="386554"/>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59" name="Rectangle 58">
                    <a:hlinkClick r:id="rId7" action="ppaction://hlinksldjump"/>
                    <a:extLst>
                      <a:ext uri="{FF2B5EF4-FFF2-40B4-BE49-F238E27FC236}">
                        <a16:creationId xmlns:a16="http://schemas.microsoft.com/office/drawing/2014/main" id="{75A9B98C-6006-4722-8D6F-419FD7576968}"/>
                      </a:ext>
                    </a:extLst>
                  </p:cNvPr>
                  <p:cNvSpPr/>
                  <p:nvPr/>
                </p:nvSpPr>
                <p:spPr>
                  <a:xfrm rot="16200000">
                    <a:off x="-253093" y="4521604"/>
                    <a:ext cx="857250" cy="386548"/>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rPr>
                      <a:t>Dettaglio degli equipaggiamenti</a:t>
                    </a:r>
                  </a:p>
                </p:txBody>
              </p:sp>
              <p:sp>
                <p:nvSpPr>
                  <p:cNvPr id="60" name="Rectangle 59">
                    <a:hlinkClick r:id="rId8" action="ppaction://hlinksldjump"/>
                    <a:extLst>
                      <a:ext uri="{FF2B5EF4-FFF2-40B4-BE49-F238E27FC236}">
                        <a16:creationId xmlns:a16="http://schemas.microsoft.com/office/drawing/2014/main" id="{6221931C-1639-4EE9-9A1C-8BF1FEF3A58C}"/>
                      </a:ext>
                    </a:extLst>
                  </p:cNvPr>
                  <p:cNvSpPr/>
                  <p:nvPr/>
                </p:nvSpPr>
                <p:spPr>
                  <a:xfrm rot="16200000">
                    <a:off x="-253429" y="2792217"/>
                    <a:ext cx="857250" cy="384754"/>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61" name="Rectangle 60">
                    <a:hlinkClick r:id="rId9" action="ppaction://hlinksldjump"/>
                    <a:extLst>
                      <a:ext uri="{FF2B5EF4-FFF2-40B4-BE49-F238E27FC236}">
                        <a16:creationId xmlns:a16="http://schemas.microsoft.com/office/drawing/2014/main" id="{2E60E94B-5BBD-425B-B405-F78700A7C61B}"/>
                      </a:ext>
                    </a:extLst>
                  </p:cNvPr>
                  <p:cNvSpPr/>
                  <p:nvPr/>
                </p:nvSpPr>
                <p:spPr>
                  <a:xfrm rot="16200000">
                    <a:off x="-252863" y="1093508"/>
                    <a:ext cx="857250" cy="38475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62" name="Rectangle 61">
                    <a:hlinkClick r:id="rId10" action="ppaction://hlinksldjump"/>
                    <a:extLst>
                      <a:ext uri="{FF2B5EF4-FFF2-40B4-BE49-F238E27FC236}">
                        <a16:creationId xmlns:a16="http://schemas.microsoft.com/office/drawing/2014/main" id="{ABC7DB71-3330-4A69-903E-8DEECD01250D}"/>
                      </a:ext>
                    </a:extLst>
                  </p:cNvPr>
                  <p:cNvSpPr/>
                  <p:nvPr/>
                </p:nvSpPr>
                <p:spPr>
                  <a:xfrm rot="16200000">
                    <a:off x="-253204" y="5379411"/>
                    <a:ext cx="856800" cy="385882"/>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grpSp>
        </p:grpSp>
        <p:sp>
          <p:nvSpPr>
            <p:cNvPr id="51" name="Rectangle 50"/>
            <p:cNvSpPr/>
            <p:nvPr/>
          </p:nvSpPr>
          <p:spPr>
            <a:xfrm rot="16200000">
              <a:off x="-228521" y="4542136"/>
              <a:ext cx="851724" cy="38655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Dettaglio degli equipaggiamenti</a:t>
              </a:r>
            </a:p>
          </p:txBody>
        </p:sp>
      </p:grpSp>
      <p:sp>
        <p:nvSpPr>
          <p:cNvPr id="22" name="Rectangle 21">
            <a:hlinkClick r:id="rId11" action="ppaction://hlinksldjump"/>
            <a:extLst>
              <a:ext uri="{FF2B5EF4-FFF2-40B4-BE49-F238E27FC236}">
                <a16:creationId xmlns:a16="http://schemas.microsoft.com/office/drawing/2014/main" id="{2E60E94B-5BBD-425B-B405-F78700A7C61B}"/>
              </a:ext>
            </a:extLst>
          </p:cNvPr>
          <p:cNvSpPr/>
          <p:nvPr/>
        </p:nvSpPr>
        <p:spPr>
          <a:xfrm rot="16200000">
            <a:off x="-240209" y="243791"/>
            <a:ext cx="865573" cy="37798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735852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pour une image  15" descr="Une image contenant voiture, bleu&#10;&#10;Description générée automatiquement">
            <a:extLst>
              <a:ext uri="{FF2B5EF4-FFF2-40B4-BE49-F238E27FC236}">
                <a16:creationId xmlns:a16="http://schemas.microsoft.com/office/drawing/2014/main" id="{31F108EA-6A45-4A08-95C5-8067A5CEF3E2}"/>
              </a:ext>
            </a:extLst>
          </p:cNvPr>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a:stretch>
            <a:fillRect/>
          </a:stretch>
        </p:blipFill>
        <p:spPr>
          <a:xfrm>
            <a:off x="2086853" y="218437"/>
            <a:ext cx="3448442" cy="1973648"/>
          </a:xfrm>
        </p:spPr>
      </p:pic>
      <p:pic>
        <p:nvPicPr>
          <p:cNvPr id="23" name="Espace réservé pour une image  19" descr="Une image contenant voiture&#10;&#10;Description générée automatiquement">
            <a:extLst>
              <a:ext uri="{FF2B5EF4-FFF2-40B4-BE49-F238E27FC236}">
                <a16:creationId xmlns:a16="http://schemas.microsoft.com/office/drawing/2014/main" id="{788E0085-B98C-4D1F-8FB8-12FA83153C54}"/>
              </a:ext>
            </a:extLst>
          </p:cNvPr>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a:stretch>
            <a:fillRect/>
          </a:stretch>
        </p:blipFill>
        <p:spPr>
          <a:xfrm>
            <a:off x="7337735" y="218437"/>
            <a:ext cx="3448442" cy="1973648"/>
          </a:xfrm>
        </p:spPr>
      </p:pic>
      <p:sp>
        <p:nvSpPr>
          <p:cNvPr id="35" name="Espace réservé du texte 34"/>
          <p:cNvSpPr>
            <a:spLocks noGrp="1"/>
          </p:cNvSpPr>
          <p:nvPr>
            <p:ph type="body" sz="quarter" idx="14"/>
          </p:nvPr>
        </p:nvSpPr>
        <p:spPr>
          <a:xfrm>
            <a:off x="762065" y="1921350"/>
            <a:ext cx="5302800" cy="360000"/>
          </a:xfrm>
        </p:spPr>
        <p:txBody>
          <a:bodyPr tIns="90000" anchor="t"/>
          <a:lstStyle/>
          <a:p>
            <a:pPr>
              <a:spcBef>
                <a:spcPts val="0"/>
              </a:spcBef>
            </a:pPr>
            <a:r>
              <a:rPr lang="fr-FR" sz="1100" dirty="0"/>
              <a:t>ALLURE</a:t>
            </a:r>
          </a:p>
        </p:txBody>
      </p:sp>
      <p:sp>
        <p:nvSpPr>
          <p:cNvPr id="31" name="Espace réservé du texte 30"/>
          <p:cNvSpPr>
            <a:spLocks noGrp="1"/>
          </p:cNvSpPr>
          <p:nvPr>
            <p:ph type="body" sz="quarter" idx="10"/>
          </p:nvPr>
        </p:nvSpPr>
        <p:spPr>
          <a:xfrm>
            <a:off x="762065" y="2373245"/>
            <a:ext cx="5302800" cy="4376073"/>
          </a:xfrm>
        </p:spPr>
        <p:txBody>
          <a:bodyPr lIns="91440" tIns="90000" rIns="91440" bIns="108000" anchor="t">
            <a:normAutofit fontScale="85000" lnSpcReduction="20000"/>
          </a:bodyPr>
          <a:lstStyle/>
          <a:p>
            <a:pPr marL="0" indent="0">
              <a:buNone/>
            </a:pPr>
            <a:r>
              <a:rPr lang="it-IT" sz="1000" dirty="0"/>
              <a:t>Accesso e accensione senza chiave</a:t>
            </a:r>
          </a:p>
          <a:p>
            <a:pPr marL="0" indent="0">
              <a:buNone/>
            </a:pPr>
            <a:endParaRPr lang="it-IT" sz="1000" dirty="0"/>
          </a:p>
          <a:p>
            <a:pPr marL="0" indent="0">
              <a:buNone/>
            </a:pPr>
            <a:r>
              <a:rPr lang="fr-FR" sz="1000" dirty="0"/>
              <a:t>Air </a:t>
            </a:r>
            <a:r>
              <a:rPr lang="fr-FR" sz="1000" dirty="0" err="1"/>
              <a:t>Quality</a:t>
            </a:r>
            <a:r>
              <a:rPr lang="fr-FR" sz="1000" dirty="0"/>
              <a:t> System</a:t>
            </a:r>
          </a:p>
          <a:p>
            <a:pPr marL="0" indent="0">
              <a:buNone/>
            </a:pPr>
            <a:endParaRPr lang="it-IT" sz="1000" dirty="0"/>
          </a:p>
          <a:p>
            <a:pPr marL="0" indent="0">
              <a:buNone/>
            </a:pPr>
            <a:r>
              <a:rPr lang="it-IT" sz="1000" dirty="0"/>
              <a:t>Commutazione automatica degli abbaglianti</a:t>
            </a:r>
          </a:p>
          <a:p>
            <a:pPr marL="0" indent="0">
              <a:spcBef>
                <a:spcPts val="0"/>
              </a:spcBef>
              <a:buNone/>
            </a:pPr>
            <a:endParaRPr lang="fr-FR" sz="1000" dirty="0"/>
          </a:p>
          <a:p>
            <a:pPr marL="0" indent="0">
              <a:buNone/>
            </a:pPr>
            <a:r>
              <a:rPr lang="it-IT" sz="1000" dirty="0"/>
              <a:t>Wireless </a:t>
            </a:r>
            <a:r>
              <a:rPr lang="it-IT" sz="1000" dirty="0" err="1"/>
              <a:t>Mirror</a:t>
            </a:r>
            <a:r>
              <a:rPr lang="it-IT" sz="1000" dirty="0"/>
              <a:t> Screen (</a:t>
            </a:r>
            <a:r>
              <a:rPr lang="it-IT" sz="1000" dirty="0" err="1"/>
              <a:t>CarPlay</a:t>
            </a:r>
            <a:r>
              <a:rPr lang="it-IT" sz="1000" dirty="0"/>
              <a:t>, </a:t>
            </a:r>
            <a:r>
              <a:rPr lang="it-IT" sz="1000" dirty="0" err="1"/>
              <a:t>Android</a:t>
            </a:r>
            <a:r>
              <a:rPr lang="it-IT" sz="1000" dirty="0"/>
              <a:t> Auto)</a:t>
            </a:r>
          </a:p>
          <a:p>
            <a:pPr marL="0" indent="0">
              <a:spcBef>
                <a:spcPts val="0"/>
              </a:spcBef>
              <a:buNone/>
            </a:pPr>
            <a:endParaRPr lang="fr-FR" sz="1000" dirty="0"/>
          </a:p>
          <a:p>
            <a:pPr marL="0" indent="0">
              <a:buNone/>
            </a:pPr>
            <a:r>
              <a:rPr lang="it-IT" sz="1000" dirty="0"/>
              <a:t>Navigazione connessa con </a:t>
            </a:r>
            <a:r>
              <a:rPr lang="it-IT" sz="1000" dirty="0" err="1"/>
              <a:t>touchscreen</a:t>
            </a:r>
            <a:r>
              <a:rPr lang="it-IT" sz="1000" dirty="0"/>
              <a:t> centrale da 10" e display virtuale i-</a:t>
            </a:r>
            <a:r>
              <a:rPr lang="it-IT" sz="1000" dirty="0" err="1"/>
              <a:t>Toggles</a:t>
            </a:r>
            <a:r>
              <a:rPr lang="it-IT" sz="1000" dirty="0"/>
              <a:t> personalizzabile</a:t>
            </a:r>
          </a:p>
          <a:p>
            <a:pPr marL="0" indent="0">
              <a:spcBef>
                <a:spcPts val="0"/>
              </a:spcBef>
              <a:buNone/>
            </a:pPr>
            <a:endParaRPr lang="fr-FR" sz="1000" dirty="0"/>
          </a:p>
          <a:p>
            <a:pPr marL="0" indent="0">
              <a:spcBef>
                <a:spcPts val="0"/>
              </a:spcBef>
              <a:buNone/>
            </a:pPr>
            <a:r>
              <a:rPr lang="it-IT" sz="1000" dirty="0">
                <a:latin typeface="Peugeot New"/>
              </a:rPr>
              <a:t>Riconoscimento vocale "OK PEUGEOT" in linguaggio naturale</a:t>
            </a:r>
            <a:r>
              <a:rPr lang="fr-FR" sz="1000" dirty="0">
                <a:latin typeface="Peugeot New"/>
              </a:rPr>
              <a:t> </a:t>
            </a:r>
          </a:p>
          <a:p>
            <a:pPr marL="0" indent="0">
              <a:spcBef>
                <a:spcPts val="0"/>
              </a:spcBef>
              <a:buNone/>
            </a:pPr>
            <a:endParaRPr lang="fr-FR" sz="1000" dirty="0"/>
          </a:p>
          <a:p>
            <a:pPr marL="0" indent="0">
              <a:spcBef>
                <a:spcPts val="0"/>
              </a:spcBef>
              <a:buNone/>
            </a:pPr>
            <a:r>
              <a:rPr lang="fr-FR" sz="1000" dirty="0" err="1">
                <a:latin typeface="Peugeot New"/>
              </a:rPr>
              <a:t>Pacchetto</a:t>
            </a:r>
            <a:r>
              <a:rPr lang="fr-FR" sz="1000" dirty="0">
                <a:latin typeface="Peugeot New"/>
              </a:rPr>
              <a:t> </a:t>
            </a:r>
            <a:r>
              <a:rPr lang="fr-FR" sz="1000" dirty="0" err="1">
                <a:latin typeface="Peugeot New"/>
              </a:rPr>
              <a:t>Safety</a:t>
            </a:r>
            <a:r>
              <a:rPr lang="fr-FR" sz="1000" dirty="0">
                <a:latin typeface="Peugeot New"/>
              </a:rPr>
              <a:t> Plus</a:t>
            </a:r>
            <a:br>
              <a:rPr lang="fr-FR" sz="1000" dirty="0">
                <a:latin typeface="Peugeot New"/>
              </a:rPr>
            </a:br>
            <a:endParaRPr lang="fr-FR" sz="1000" dirty="0">
              <a:latin typeface="Peugeot New"/>
            </a:endParaRPr>
          </a:p>
          <a:p>
            <a:pPr marL="0" indent="0">
              <a:spcBef>
                <a:spcPts val="0"/>
              </a:spcBef>
              <a:buNone/>
            </a:pPr>
            <a:r>
              <a:rPr lang="fr-FR" sz="1000" dirty="0">
                <a:latin typeface="Peugeot New"/>
              </a:rPr>
              <a:t> </a:t>
            </a:r>
            <a:r>
              <a:rPr lang="it-IT" sz="1000" dirty="0">
                <a:latin typeface="Peugeot New Light" panose="02000000000000000000" pitchFamily="2" charset="0"/>
              </a:rPr>
              <a:t>Active </a:t>
            </a:r>
            <a:r>
              <a:rPr lang="it-IT" sz="1000" dirty="0" err="1">
                <a:latin typeface="Peugeot New Light" panose="02000000000000000000" pitchFamily="2" charset="0"/>
              </a:rPr>
              <a:t>Safety</a:t>
            </a:r>
            <a:r>
              <a:rPr lang="it-IT" sz="1000" dirty="0">
                <a:latin typeface="Peugeot New Light" panose="02000000000000000000" pitchFamily="2" charset="0"/>
              </a:rPr>
              <a:t> </a:t>
            </a:r>
            <a:r>
              <a:rPr lang="it-IT" sz="1000" dirty="0" err="1">
                <a:latin typeface="Peugeot New Light" panose="02000000000000000000" pitchFamily="2" charset="0"/>
              </a:rPr>
              <a:t>Brake</a:t>
            </a:r>
            <a:r>
              <a:rPr lang="it-IT" sz="1000" dirty="0">
                <a:latin typeface="Peugeot New Light" panose="02000000000000000000" pitchFamily="2" charset="0"/>
              </a:rPr>
              <a:t> controllato da telecamera e radar</a:t>
            </a:r>
            <a:r>
              <a:rPr lang="fr-FR" sz="1000" dirty="0">
                <a:latin typeface="Peugeot New Light" panose="02000000000000000000" pitchFamily="2" charset="0"/>
              </a:rPr>
              <a:t>, </a:t>
            </a:r>
            <a:r>
              <a:rPr lang="it-IT" sz="1000" dirty="0">
                <a:latin typeface="Peugeot New Light" panose="02000000000000000000" pitchFamily="2" charset="0"/>
              </a:rPr>
              <a:t>Active Lane </a:t>
            </a:r>
            <a:r>
              <a:rPr lang="it-IT" sz="1000" dirty="0" err="1">
                <a:latin typeface="Peugeot New Light" panose="02000000000000000000" pitchFamily="2" charset="0"/>
              </a:rPr>
              <a:t>departure</a:t>
            </a:r>
            <a:r>
              <a:rPr lang="it-IT" sz="1000" dirty="0">
                <a:latin typeface="Peugeot New Light" panose="02000000000000000000" pitchFamily="2" charset="0"/>
              </a:rPr>
              <a:t> </a:t>
            </a:r>
            <a:r>
              <a:rPr lang="it-IT" sz="1000" dirty="0" err="1">
                <a:latin typeface="Peugeot New Light" panose="02000000000000000000" pitchFamily="2" charset="0"/>
              </a:rPr>
              <a:t>Warning</a:t>
            </a:r>
            <a:r>
              <a:rPr lang="it-IT" sz="1000" dirty="0">
                <a:latin typeface="Peugeot New Light" panose="02000000000000000000" pitchFamily="2" charset="0"/>
              </a:rPr>
              <a:t>, riconoscimento esteso della segnaletica stradale e raccomandazione del limite di velocità</a:t>
            </a:r>
            <a:br>
              <a:rPr lang="it-IT" sz="1000" dirty="0">
                <a:latin typeface="Peugeot New Light" panose="02000000000000000000" pitchFamily="2" charset="0"/>
              </a:rPr>
            </a:br>
            <a:endParaRPr lang="fr-FR" sz="1000" dirty="0"/>
          </a:p>
          <a:p>
            <a:pPr marL="0" indent="0">
              <a:spcBef>
                <a:spcPts val="0"/>
              </a:spcBef>
              <a:buNone/>
            </a:pPr>
            <a:r>
              <a:rPr lang="fr-FR" sz="1000" dirty="0" err="1"/>
              <a:t>Pachetto</a:t>
            </a:r>
            <a:r>
              <a:rPr lang="fr-FR" sz="1000" dirty="0"/>
              <a:t> Drive </a:t>
            </a:r>
            <a:r>
              <a:rPr lang="fr-FR" sz="1000" dirty="0" err="1"/>
              <a:t>Assist</a:t>
            </a:r>
            <a:r>
              <a:rPr lang="fr-FR" sz="1000" dirty="0"/>
              <a:t/>
            </a:r>
            <a:br>
              <a:rPr lang="fr-FR" sz="1000" dirty="0"/>
            </a:br>
            <a:r>
              <a:rPr lang="fr-FR" sz="1000" dirty="0"/>
              <a:t>  </a:t>
            </a:r>
            <a:r>
              <a:rPr lang="it-IT" sz="1000" dirty="0">
                <a:latin typeface="Peugeot New Light"/>
              </a:rPr>
              <a:t>Cruise Control adattivo con funzione Stop &amp; Go</a:t>
            </a:r>
            <a:endParaRPr lang="fr-FR" sz="1000" dirty="0">
              <a:latin typeface="Peugeot New Light"/>
            </a:endParaRPr>
          </a:p>
          <a:p>
            <a:pPr marL="0" indent="0">
              <a:lnSpc>
                <a:spcPct val="100000"/>
              </a:lnSpc>
              <a:spcBef>
                <a:spcPts val="0"/>
              </a:spcBef>
              <a:buNone/>
            </a:pPr>
            <a:endParaRPr lang="fr-FR" sz="1000" dirty="0"/>
          </a:p>
          <a:p>
            <a:pPr marL="0" indent="0">
              <a:spcAft>
                <a:spcPts val="300"/>
              </a:spcAft>
              <a:buNone/>
            </a:pPr>
            <a:r>
              <a:rPr lang="fr-FR" sz="1000" dirty="0" err="1">
                <a:latin typeface="Peugeot New" panose="02000000000000000000" pitchFamily="50" charset="0"/>
              </a:rPr>
              <a:t>Parabrezza</a:t>
            </a:r>
            <a:r>
              <a:rPr lang="fr-FR" sz="1000" dirty="0">
                <a:latin typeface="Peugeot New" panose="02000000000000000000" pitchFamily="50" charset="0"/>
              </a:rPr>
              <a:t> a </a:t>
            </a:r>
            <a:r>
              <a:rPr lang="fr-FR" sz="1000" dirty="0" err="1">
                <a:latin typeface="Peugeot New" panose="02000000000000000000" pitchFamily="50" charset="0"/>
              </a:rPr>
              <a:t>isolamento</a:t>
            </a:r>
            <a:r>
              <a:rPr lang="fr-FR" sz="1000" dirty="0">
                <a:latin typeface="Peugeot New" panose="02000000000000000000" pitchFamily="50" charset="0"/>
              </a:rPr>
              <a:t> </a:t>
            </a:r>
            <a:r>
              <a:rPr lang="fr-FR" sz="1000" dirty="0" err="1">
                <a:latin typeface="Peugeot New" panose="02000000000000000000" pitchFamily="50" charset="0"/>
              </a:rPr>
              <a:t>acustico</a:t>
            </a:r>
            <a:endParaRPr lang="fr-FR" sz="1000" dirty="0">
              <a:latin typeface="Peugeot New" panose="02000000000000000000" pitchFamily="50" charset="0"/>
            </a:endParaRPr>
          </a:p>
          <a:p>
            <a:pPr marL="0" indent="0">
              <a:lnSpc>
                <a:spcPct val="100000"/>
              </a:lnSpc>
              <a:spcBef>
                <a:spcPts val="0"/>
              </a:spcBef>
              <a:buNone/>
            </a:pPr>
            <a:endParaRPr lang="fr-FR" sz="1000" dirty="0">
              <a:latin typeface="Peugeot New Light" panose="02000000000000000000" pitchFamily="2" charset="0"/>
            </a:endParaRPr>
          </a:p>
          <a:p>
            <a:pPr marL="0" indent="0">
              <a:lnSpc>
                <a:spcPct val="90000"/>
              </a:lnSpc>
              <a:spcBef>
                <a:spcPts val="0"/>
              </a:spcBef>
              <a:buNone/>
            </a:pPr>
            <a:r>
              <a:rPr lang="en-US" sz="1000" dirty="0">
                <a:latin typeface="Peugeot New"/>
              </a:rPr>
              <a:t>Peugeot </a:t>
            </a:r>
            <a:r>
              <a:rPr lang="en-US" sz="1000" dirty="0" err="1">
                <a:latin typeface="Peugeot New"/>
              </a:rPr>
              <a:t>i</a:t>
            </a:r>
            <a:r>
              <a:rPr lang="en-US" sz="1000" dirty="0">
                <a:latin typeface="Peugeot New"/>
              </a:rPr>
              <a:t>-Cockpit® con Head-up Display </a:t>
            </a:r>
            <a:r>
              <a:rPr lang="en-US" sz="1000" dirty="0" err="1">
                <a:latin typeface="Peugeot New"/>
              </a:rPr>
              <a:t>digitale</a:t>
            </a:r>
            <a:r>
              <a:rPr lang="en-US" sz="1000" dirty="0">
                <a:latin typeface="Peugeot New"/>
              </a:rPr>
              <a:t> 10’’ </a:t>
            </a:r>
            <a:r>
              <a:rPr lang="en-US" sz="1000" dirty="0" err="1">
                <a:latin typeface="Peugeot New"/>
              </a:rPr>
              <a:t>personalizzabile</a:t>
            </a:r>
            <a:endParaRPr lang="en-US" sz="1000" dirty="0">
              <a:latin typeface="Peugeot New"/>
            </a:endParaRPr>
          </a:p>
          <a:p>
            <a:pPr marL="0" indent="0">
              <a:lnSpc>
                <a:spcPct val="90000"/>
              </a:lnSpc>
              <a:spcBef>
                <a:spcPts val="0"/>
              </a:spcBef>
              <a:buNone/>
            </a:pPr>
            <a:endParaRPr lang="fr-FR" sz="1000" dirty="0"/>
          </a:p>
          <a:p>
            <a:pPr marL="0" indent="0">
              <a:lnSpc>
                <a:spcPct val="90000"/>
              </a:lnSpc>
              <a:spcBef>
                <a:spcPts val="0"/>
              </a:spcBef>
              <a:buNone/>
            </a:pPr>
            <a:r>
              <a:rPr lang="fr-FR" sz="1000" dirty="0" err="1"/>
              <a:t>Fari</a:t>
            </a:r>
            <a:r>
              <a:rPr lang="fr-FR" sz="1000" dirty="0"/>
              <a:t> Peugeot LED </a:t>
            </a:r>
            <a:r>
              <a:rPr lang="fr-FR" sz="1000" dirty="0" err="1"/>
              <a:t>Technology</a:t>
            </a:r>
            <a:endParaRPr lang="fr-FR" sz="1000" dirty="0"/>
          </a:p>
          <a:p>
            <a:pPr marL="0" indent="0">
              <a:lnSpc>
                <a:spcPct val="90000"/>
              </a:lnSpc>
              <a:spcBef>
                <a:spcPts val="0"/>
              </a:spcBef>
              <a:buNone/>
            </a:pPr>
            <a:endParaRPr lang="fr-FR" sz="1000" dirty="0"/>
          </a:p>
          <a:p>
            <a:pPr marL="0" indent="0">
              <a:lnSpc>
                <a:spcPct val="90000"/>
              </a:lnSpc>
              <a:spcBef>
                <a:spcPts val="0"/>
              </a:spcBef>
              <a:buNone/>
            </a:pPr>
            <a:r>
              <a:rPr lang="it-IT" sz="1000" dirty="0">
                <a:latin typeface="Peugeot New"/>
              </a:rPr>
              <a:t/>
            </a:r>
            <a:br>
              <a:rPr lang="it-IT" sz="1000" dirty="0">
                <a:latin typeface="Peugeot New"/>
              </a:rPr>
            </a:br>
            <a:r>
              <a:rPr lang="it-IT" sz="1000" dirty="0" err="1">
                <a:latin typeface="Peugeot New"/>
              </a:rPr>
              <a:t>Visiopark</a:t>
            </a:r>
            <a:r>
              <a:rPr lang="it-IT" sz="1000" dirty="0">
                <a:latin typeface="Peugeot New"/>
              </a:rPr>
              <a:t> 1 : s</a:t>
            </a:r>
            <a:r>
              <a:rPr lang="fr-FR" sz="1000" dirty="0" err="1">
                <a:latin typeface="Peugeot New"/>
              </a:rPr>
              <a:t>ensori</a:t>
            </a:r>
            <a:r>
              <a:rPr lang="fr-FR" sz="1000" dirty="0">
                <a:latin typeface="Peugeot New"/>
              </a:rPr>
              <a:t> di </a:t>
            </a:r>
            <a:r>
              <a:rPr lang="fr-FR" sz="1000" dirty="0" err="1">
                <a:latin typeface="Peugeot New"/>
              </a:rPr>
              <a:t>parcheggio</a:t>
            </a:r>
            <a:r>
              <a:rPr lang="fr-FR" sz="1000" dirty="0">
                <a:latin typeface="Peugeot New"/>
              </a:rPr>
              <a:t> e </a:t>
            </a:r>
            <a:r>
              <a:rPr lang="fr-FR" sz="1000" dirty="0" err="1">
                <a:latin typeface="Peugeot New"/>
              </a:rPr>
              <a:t>telecamera</a:t>
            </a:r>
            <a:r>
              <a:rPr lang="fr-FR" sz="1000" dirty="0">
                <a:latin typeface="Peugeot New"/>
              </a:rPr>
              <a:t> posteriori</a:t>
            </a:r>
            <a:endParaRPr lang="fr-FR" sz="1000" dirty="0"/>
          </a:p>
          <a:p>
            <a:pPr marL="0" indent="0">
              <a:lnSpc>
                <a:spcPct val="90000"/>
              </a:lnSpc>
              <a:spcBef>
                <a:spcPts val="0"/>
              </a:spcBef>
              <a:buNone/>
            </a:pPr>
            <a:endParaRPr lang="fr-FR" sz="1000" dirty="0">
              <a:latin typeface="Peugeot New"/>
            </a:endParaRPr>
          </a:p>
          <a:p>
            <a:pPr marL="0" indent="0">
              <a:lnSpc>
                <a:spcPct val="90000"/>
              </a:lnSpc>
              <a:spcBef>
                <a:spcPts val="0"/>
              </a:spcBef>
              <a:buNone/>
            </a:pPr>
            <a:endParaRPr lang="it-IT" sz="1000" dirty="0">
              <a:latin typeface="Peugeot New"/>
            </a:endParaRPr>
          </a:p>
          <a:p>
            <a:pPr marL="0" indent="0">
              <a:lnSpc>
                <a:spcPct val="90000"/>
              </a:lnSpc>
              <a:spcBef>
                <a:spcPts val="0"/>
              </a:spcBef>
              <a:buNone/>
            </a:pPr>
            <a:r>
              <a:rPr lang="it-IT" sz="1000" dirty="0">
                <a:latin typeface="Peugeot New"/>
              </a:rPr>
              <a:t>Finestrini anteriori in cristallo laminato acustici</a:t>
            </a:r>
          </a:p>
          <a:p>
            <a:pPr marL="0" indent="0">
              <a:lnSpc>
                <a:spcPct val="90000"/>
              </a:lnSpc>
              <a:spcBef>
                <a:spcPts val="0"/>
              </a:spcBef>
              <a:buNone/>
            </a:pPr>
            <a:r>
              <a:rPr lang="it-IT" sz="1000" dirty="0">
                <a:latin typeface="Peugeot New"/>
              </a:rPr>
              <a:t/>
            </a:r>
            <a:br>
              <a:rPr lang="it-IT" sz="1000" dirty="0">
                <a:latin typeface="Peugeot New"/>
              </a:rPr>
            </a:br>
            <a:endParaRPr lang="it-IT" sz="1000" dirty="0">
              <a:latin typeface="Peugeot New"/>
            </a:endParaRPr>
          </a:p>
          <a:p>
            <a:pPr marL="0" indent="0">
              <a:lnSpc>
                <a:spcPct val="90000"/>
              </a:lnSpc>
              <a:spcBef>
                <a:spcPts val="0"/>
              </a:spcBef>
              <a:buNone/>
            </a:pPr>
            <a:r>
              <a:rPr lang="it-IT" sz="1000" dirty="0">
                <a:latin typeface="Peugeot New"/>
              </a:rPr>
              <a:t>Finestrini laterali posteriori e lunotto posteriore oscurati</a:t>
            </a:r>
            <a:endParaRPr lang="fr-FR" sz="1000" dirty="0"/>
          </a:p>
        </p:txBody>
      </p:sp>
      <p:sp>
        <p:nvSpPr>
          <p:cNvPr id="33" name="Espace réservé du texte 32"/>
          <p:cNvSpPr>
            <a:spLocks noGrp="1"/>
          </p:cNvSpPr>
          <p:nvPr>
            <p:ph type="body" sz="quarter" idx="12"/>
          </p:nvPr>
        </p:nvSpPr>
        <p:spPr>
          <a:xfrm>
            <a:off x="6489866" y="2373245"/>
            <a:ext cx="5302800" cy="4376073"/>
          </a:xfrm>
        </p:spPr>
        <p:txBody>
          <a:bodyPr lIns="91440" tIns="90000" rIns="91440" bIns="108000" anchor="t"/>
          <a:lstStyle/>
          <a:p>
            <a:pPr marL="0" indent="0">
              <a:buNone/>
            </a:pPr>
            <a:r>
              <a:rPr lang="fr-CH" dirty="0" err="1"/>
              <a:t>Sensori</a:t>
            </a:r>
            <a:r>
              <a:rPr lang="fr-CH" dirty="0"/>
              <a:t> di </a:t>
            </a:r>
            <a:r>
              <a:rPr lang="fr-CH" dirty="0" err="1"/>
              <a:t>parcheggio</a:t>
            </a:r>
            <a:r>
              <a:rPr lang="fr-CH" dirty="0"/>
              <a:t> </a:t>
            </a:r>
            <a:r>
              <a:rPr lang="fr-CH" dirty="0" err="1"/>
              <a:t>anteriori</a:t>
            </a:r>
            <a:endParaRPr lang="fr-CH" dirty="0"/>
          </a:p>
          <a:p>
            <a:pPr marL="0" indent="0">
              <a:buNone/>
            </a:pPr>
            <a:r>
              <a:rPr lang="fr-FR" dirty="0"/>
              <a:t>Clean </a:t>
            </a:r>
            <a:r>
              <a:rPr lang="fr-FR" dirty="0" err="1"/>
              <a:t>Cabin</a:t>
            </a:r>
            <a:endParaRPr lang="fr-FR" dirty="0"/>
          </a:p>
          <a:p>
            <a:pPr marL="0" indent="0">
              <a:lnSpc>
                <a:spcPct val="100000"/>
              </a:lnSpc>
              <a:spcBef>
                <a:spcPts val="0"/>
              </a:spcBef>
              <a:buNone/>
            </a:pPr>
            <a:endParaRPr lang="fr-FR" sz="700" dirty="0"/>
          </a:p>
          <a:p>
            <a:pPr marL="0" indent="0">
              <a:lnSpc>
                <a:spcPct val="100000"/>
              </a:lnSpc>
              <a:spcBef>
                <a:spcPts val="0"/>
              </a:spcBef>
              <a:buNone/>
            </a:pPr>
            <a:r>
              <a:rPr lang="fr-FR" dirty="0" err="1"/>
              <a:t>Pacchetto</a:t>
            </a:r>
            <a:r>
              <a:rPr lang="fr-FR" dirty="0"/>
              <a:t> Driver Sport</a:t>
            </a:r>
          </a:p>
          <a:p>
            <a:pPr marL="0" indent="0">
              <a:lnSpc>
                <a:spcPct val="100000"/>
              </a:lnSpc>
              <a:spcBef>
                <a:spcPts val="0"/>
              </a:spcBef>
              <a:buNone/>
            </a:pPr>
            <a:endParaRPr lang="fr-FR" dirty="0"/>
          </a:p>
          <a:p>
            <a:pPr marL="0" indent="0">
              <a:lnSpc>
                <a:spcPct val="100000"/>
              </a:lnSpc>
              <a:spcBef>
                <a:spcPts val="0"/>
              </a:spcBef>
              <a:buNone/>
            </a:pPr>
            <a:r>
              <a:rPr lang="fr-FR" dirty="0" err="1"/>
              <a:t>Portellone</a:t>
            </a:r>
            <a:r>
              <a:rPr lang="fr-FR" dirty="0"/>
              <a:t> </a:t>
            </a:r>
            <a:r>
              <a:rPr lang="fr-FR" dirty="0" err="1"/>
              <a:t>posteriore</a:t>
            </a:r>
            <a:r>
              <a:rPr lang="fr-FR" dirty="0"/>
              <a:t> </a:t>
            </a:r>
            <a:r>
              <a:rPr lang="fr-FR" dirty="0" err="1"/>
              <a:t>motorizzato</a:t>
            </a:r>
            <a:endParaRPr lang="fr-FR" dirty="0"/>
          </a:p>
          <a:p>
            <a:pPr marL="0" indent="0">
              <a:lnSpc>
                <a:spcPct val="100000"/>
              </a:lnSpc>
              <a:spcBef>
                <a:spcPts val="0"/>
              </a:spcBef>
              <a:buNone/>
            </a:pPr>
            <a:endParaRPr lang="fr-FR" sz="700" dirty="0"/>
          </a:p>
          <a:p>
            <a:pPr marL="0" indent="0">
              <a:lnSpc>
                <a:spcPct val="100000"/>
              </a:lnSpc>
              <a:spcBef>
                <a:spcPts val="0"/>
              </a:spcBef>
              <a:buNone/>
            </a:pPr>
            <a:r>
              <a:rPr lang="fr-FR" sz="800" b="0" i="0" u="none" strike="noStrike" kern="1200" dirty="0">
                <a:solidFill>
                  <a:srgbClr val="000000"/>
                </a:solidFill>
                <a:effectLst/>
                <a:latin typeface="Peugeot New"/>
              </a:rPr>
              <a:t>Peugeot </a:t>
            </a:r>
            <a:r>
              <a:rPr lang="fr-FR" sz="800" b="0" i="0" u="none" strike="noStrike" kern="1200" dirty="0" err="1">
                <a:solidFill>
                  <a:srgbClr val="000000"/>
                </a:solidFill>
                <a:effectLst/>
                <a:latin typeface="Peugeot New"/>
              </a:rPr>
              <a:t>Connect</a:t>
            </a:r>
            <a:r>
              <a:rPr lang="fr-FR" sz="800" b="0" i="0" u="none" strike="noStrike" kern="1200" dirty="0">
                <a:solidFill>
                  <a:srgbClr val="000000"/>
                </a:solidFill>
                <a:effectLst/>
                <a:latin typeface="Peugeot New"/>
              </a:rPr>
              <a:t> SOS &amp; Assistance (</a:t>
            </a:r>
            <a:r>
              <a:rPr lang="fr-FR" dirty="0">
                <a:latin typeface="Peugeot New"/>
              </a:rPr>
              <a:t>E-call+)</a:t>
            </a:r>
          </a:p>
          <a:p>
            <a:pPr marL="0" indent="0">
              <a:lnSpc>
                <a:spcPct val="100000"/>
              </a:lnSpc>
              <a:spcBef>
                <a:spcPts val="0"/>
              </a:spcBef>
              <a:buNone/>
            </a:pPr>
            <a:endParaRPr lang="fr-FR" dirty="0">
              <a:latin typeface="Peugeot New"/>
            </a:endParaRPr>
          </a:p>
          <a:p>
            <a:pPr marL="0" indent="0">
              <a:lnSpc>
                <a:spcPct val="100000"/>
              </a:lnSpc>
              <a:spcBef>
                <a:spcPts val="0"/>
              </a:spcBef>
              <a:buNone/>
            </a:pPr>
            <a:r>
              <a:rPr lang="it-IT" dirty="0">
                <a:solidFill>
                  <a:srgbClr val="000000"/>
                </a:solidFill>
                <a:latin typeface="Peugeot New"/>
              </a:rPr>
              <a:t>Assistenza al mantenimento della corsia di marcia</a:t>
            </a:r>
            <a:endParaRPr lang="fr-FR" dirty="0">
              <a:solidFill>
                <a:srgbClr val="000000"/>
              </a:solidFill>
              <a:latin typeface="Peugeot New"/>
            </a:endParaRPr>
          </a:p>
          <a:p>
            <a:pPr marL="0" indent="0">
              <a:lnSpc>
                <a:spcPct val="100000"/>
              </a:lnSpc>
              <a:spcBef>
                <a:spcPts val="0"/>
              </a:spcBef>
              <a:buNone/>
            </a:pPr>
            <a:endParaRPr lang="en-US" dirty="0">
              <a:latin typeface="Peugeot New"/>
            </a:endParaRPr>
          </a:p>
          <a:p>
            <a:pPr marL="0" indent="0">
              <a:lnSpc>
                <a:spcPct val="100000"/>
              </a:lnSpc>
              <a:spcBef>
                <a:spcPts val="0"/>
              </a:spcBef>
              <a:buNone/>
            </a:pPr>
            <a:r>
              <a:rPr lang="en-US" dirty="0">
                <a:latin typeface="Peugeot New"/>
              </a:rPr>
              <a:t>Peugeot </a:t>
            </a:r>
            <a:r>
              <a:rPr lang="en-US" dirty="0" err="1">
                <a:latin typeface="Peugeot New"/>
              </a:rPr>
              <a:t>i</a:t>
            </a:r>
            <a:r>
              <a:rPr lang="en-US" dirty="0">
                <a:latin typeface="Peugeot New"/>
              </a:rPr>
              <a:t>-Cockpit® con Head-up Display 10’’ </a:t>
            </a:r>
            <a:r>
              <a:rPr lang="en-US" dirty="0" err="1">
                <a:latin typeface="Peugeot New"/>
              </a:rPr>
              <a:t>digitale</a:t>
            </a:r>
            <a:r>
              <a:rPr lang="en-US" dirty="0">
                <a:latin typeface="Peugeot New"/>
              </a:rPr>
              <a:t> 3D </a:t>
            </a:r>
            <a:r>
              <a:rPr lang="en-US" dirty="0" err="1">
                <a:latin typeface="Peugeot New"/>
              </a:rPr>
              <a:t>personalizzabile</a:t>
            </a:r>
            <a:endParaRPr lang="en-US" dirty="0">
              <a:latin typeface="Peugeot New"/>
            </a:endParaRPr>
          </a:p>
          <a:p>
            <a:pPr marL="0" indent="0">
              <a:lnSpc>
                <a:spcPct val="100000"/>
              </a:lnSpc>
              <a:spcBef>
                <a:spcPts val="0"/>
              </a:spcBef>
              <a:buNone/>
            </a:pPr>
            <a:endParaRPr lang="fr-FR" sz="700" dirty="0">
              <a:highlight>
                <a:srgbClr val="FFFF00"/>
              </a:highlight>
            </a:endParaRPr>
          </a:p>
          <a:p>
            <a:pPr marL="0" indent="0">
              <a:lnSpc>
                <a:spcPct val="100000"/>
              </a:lnSpc>
              <a:spcBef>
                <a:spcPts val="0"/>
              </a:spcBef>
              <a:buNone/>
            </a:pPr>
            <a:r>
              <a:rPr lang="fr-FR" dirty="0" err="1"/>
              <a:t>Fari</a:t>
            </a:r>
            <a:r>
              <a:rPr lang="fr-FR" dirty="0"/>
              <a:t> Peugeot con Matrix LED </a:t>
            </a:r>
            <a:r>
              <a:rPr lang="fr-FR" dirty="0" err="1"/>
              <a:t>Technology</a:t>
            </a:r>
            <a:endParaRPr lang="fr-FR" dirty="0"/>
          </a:p>
          <a:p>
            <a:pPr marL="0" indent="0">
              <a:lnSpc>
                <a:spcPct val="100000"/>
              </a:lnSpc>
              <a:spcBef>
                <a:spcPts val="0"/>
              </a:spcBef>
              <a:buNone/>
            </a:pPr>
            <a:endParaRPr lang="fr-FR" sz="700" dirty="0"/>
          </a:p>
          <a:p>
            <a:pPr marL="0" indent="0">
              <a:lnSpc>
                <a:spcPct val="100000"/>
              </a:lnSpc>
              <a:spcBef>
                <a:spcPts val="0"/>
              </a:spcBef>
              <a:buNone/>
            </a:pPr>
            <a:r>
              <a:rPr lang="fr-FR" dirty="0" err="1">
                <a:latin typeface="Peugeot New" panose="02000000000000000000" pitchFamily="50" charset="0"/>
              </a:rPr>
              <a:t>Retrovisore</a:t>
            </a:r>
            <a:r>
              <a:rPr lang="fr-FR" dirty="0">
                <a:latin typeface="Peugeot New" panose="02000000000000000000" pitchFamily="50" charset="0"/>
              </a:rPr>
              <a:t> </a:t>
            </a:r>
            <a:r>
              <a:rPr lang="fr-FR" dirty="0" err="1">
                <a:latin typeface="Peugeot New" panose="02000000000000000000" pitchFamily="50" charset="0"/>
              </a:rPr>
              <a:t>interiore</a:t>
            </a:r>
            <a:r>
              <a:rPr lang="fr-FR" dirty="0">
                <a:latin typeface="Peugeot New" panose="02000000000000000000" pitchFamily="50" charset="0"/>
              </a:rPr>
              <a:t> </a:t>
            </a:r>
            <a:r>
              <a:rPr lang="it-IT" dirty="0">
                <a:latin typeface="Peugeot New" panose="02000000000000000000" pitchFamily="50" charset="0"/>
              </a:rPr>
              <a:t>con oscuramento automatico e </a:t>
            </a:r>
            <a:r>
              <a:rPr lang="fr-FR" dirty="0" err="1">
                <a:latin typeface="Peugeot New" panose="02000000000000000000" pitchFamily="50" charset="0"/>
              </a:rPr>
              <a:t>senza</a:t>
            </a:r>
            <a:r>
              <a:rPr lang="fr-FR" dirty="0">
                <a:latin typeface="Peugeot New" panose="02000000000000000000" pitchFamily="50" charset="0"/>
              </a:rPr>
              <a:t> </a:t>
            </a:r>
            <a:r>
              <a:rPr lang="fr-FR" dirty="0" err="1">
                <a:latin typeface="Peugeot New" panose="02000000000000000000" pitchFamily="50" charset="0"/>
              </a:rPr>
              <a:t>cornice</a:t>
            </a:r>
            <a:endParaRPr lang="fr-FR" dirty="0">
              <a:latin typeface="Peugeot New" panose="02000000000000000000" pitchFamily="50" charset="0"/>
            </a:endParaRPr>
          </a:p>
          <a:p>
            <a:pPr marL="0" indent="0">
              <a:lnSpc>
                <a:spcPct val="100000"/>
              </a:lnSpc>
              <a:spcBef>
                <a:spcPts val="0"/>
              </a:spcBef>
              <a:buNone/>
            </a:pPr>
            <a:endParaRPr lang="it-IT" dirty="0">
              <a:solidFill>
                <a:srgbClr val="000000"/>
              </a:solidFill>
              <a:latin typeface="Peugeot New"/>
            </a:endParaRPr>
          </a:p>
          <a:p>
            <a:pPr marL="0" indent="0">
              <a:lnSpc>
                <a:spcPct val="100000"/>
              </a:lnSpc>
              <a:spcBef>
                <a:spcPts val="0"/>
              </a:spcBef>
              <a:buNone/>
            </a:pPr>
            <a:r>
              <a:rPr lang="it-IT" dirty="0">
                <a:solidFill>
                  <a:srgbClr val="000000"/>
                </a:solidFill>
                <a:latin typeface="Peugeot New"/>
              </a:rPr>
              <a:t>Rivestimenti in tessuto misto FRAXX KNIT / TEP / Alcantara®</a:t>
            </a:r>
          </a:p>
          <a:p>
            <a:pPr marL="0" indent="0">
              <a:lnSpc>
                <a:spcPct val="100000"/>
              </a:lnSpc>
              <a:spcBef>
                <a:spcPts val="0"/>
              </a:spcBef>
              <a:buNone/>
            </a:pPr>
            <a:endParaRPr lang="fr-FR" sz="700" dirty="0"/>
          </a:p>
          <a:p>
            <a:pPr marL="0" indent="0">
              <a:lnSpc>
                <a:spcPct val="100000"/>
              </a:lnSpc>
              <a:spcBef>
                <a:spcPts val="0"/>
              </a:spcBef>
              <a:buNone/>
            </a:pPr>
            <a:r>
              <a:rPr lang="it-IT" dirty="0">
                <a:latin typeface="Peugeot New"/>
              </a:rPr>
              <a:t>Smart </a:t>
            </a:r>
            <a:r>
              <a:rPr lang="it-IT" dirty="0" err="1">
                <a:latin typeface="Peugeot New"/>
              </a:rPr>
              <a:t>Multidrive</a:t>
            </a:r>
            <a:r>
              <a:rPr lang="it-IT" dirty="0">
                <a:latin typeface="Peugeot New"/>
              </a:rPr>
              <a:t>: personalizzazione del computer di bordo e dell'illuminazione interna a LED (8 colori)</a:t>
            </a:r>
          </a:p>
          <a:p>
            <a:pPr marL="0" indent="0">
              <a:lnSpc>
                <a:spcPct val="100000"/>
              </a:lnSpc>
              <a:spcBef>
                <a:spcPts val="0"/>
              </a:spcBef>
              <a:buNone/>
            </a:pPr>
            <a:endParaRPr lang="it-IT" dirty="0">
              <a:latin typeface="Peugeot New"/>
            </a:endParaRPr>
          </a:p>
          <a:p>
            <a:pPr marL="0" indent="0">
              <a:lnSpc>
                <a:spcPct val="100000"/>
              </a:lnSpc>
              <a:spcBef>
                <a:spcPts val="0"/>
              </a:spcBef>
              <a:buNone/>
            </a:pPr>
            <a:r>
              <a:rPr lang="it-IT" dirty="0"/>
              <a:t>Volante riscaldato in pelle traforata « Pieno Fiore »</a:t>
            </a:r>
            <a:endParaRPr lang="fr-FR" sz="700" dirty="0"/>
          </a:p>
          <a:p>
            <a:pPr marL="0" indent="0">
              <a:lnSpc>
                <a:spcPct val="100000"/>
              </a:lnSpc>
              <a:spcBef>
                <a:spcPts val="300"/>
              </a:spcBef>
              <a:buNone/>
            </a:pPr>
            <a:endParaRPr lang="fr-FR" dirty="0"/>
          </a:p>
        </p:txBody>
      </p:sp>
      <p:sp>
        <p:nvSpPr>
          <p:cNvPr id="36" name="Espace réservé du texte 35"/>
          <p:cNvSpPr>
            <a:spLocks noGrp="1"/>
          </p:cNvSpPr>
          <p:nvPr>
            <p:ph type="body" sz="quarter" idx="16"/>
          </p:nvPr>
        </p:nvSpPr>
        <p:spPr>
          <a:xfrm>
            <a:off x="6489866" y="1921350"/>
            <a:ext cx="5302800" cy="360000"/>
          </a:xfrm>
        </p:spPr>
        <p:txBody>
          <a:bodyPr tIns="61200" anchor="t">
            <a:normAutofit lnSpcReduction="10000"/>
          </a:bodyPr>
          <a:lstStyle/>
          <a:p>
            <a:pPr marL="0" indent="0" algn="ctr">
              <a:buNone/>
            </a:pPr>
            <a:r>
              <a:rPr lang="fr-FR" sz="1100" dirty="0"/>
              <a:t>GT</a:t>
            </a:r>
          </a:p>
          <a:p>
            <a:pPr marL="0" indent="0" algn="ctr">
              <a:spcBef>
                <a:spcPts val="200"/>
              </a:spcBef>
              <a:buNone/>
            </a:pPr>
            <a:r>
              <a:rPr lang="en-US" sz="700" b="0" dirty="0"/>
              <a:t>Allure +</a:t>
            </a:r>
          </a:p>
          <a:p>
            <a:pPr marL="0" indent="0" algn="ctr">
              <a:buNone/>
            </a:pPr>
            <a:endParaRPr lang="fr-FR" dirty="0"/>
          </a:p>
        </p:txBody>
      </p:sp>
      <p:sp>
        <p:nvSpPr>
          <p:cNvPr id="22" name="ZoneTexte 21">
            <a:extLst>
              <a:ext uri="{FF2B5EF4-FFF2-40B4-BE49-F238E27FC236}">
                <a16:creationId xmlns:a16="http://schemas.microsoft.com/office/drawing/2014/main" id="{E861FA7C-4BAA-4F0D-9F03-4A085C323D92}"/>
              </a:ext>
            </a:extLst>
          </p:cNvPr>
          <p:cNvSpPr txBox="1"/>
          <p:nvPr/>
        </p:nvSpPr>
        <p:spPr>
          <a:xfrm>
            <a:off x="670940" y="218437"/>
            <a:ext cx="4381500" cy="313932"/>
          </a:xfrm>
          <a:prstGeom prst="rect">
            <a:avLst/>
          </a:prstGeom>
          <a:noFill/>
        </p:spPr>
        <p:txBody>
          <a:bodyPr wrap="square" rtlCol="0">
            <a:spAutoFit/>
          </a:bodyPr>
          <a:lstStyle/>
          <a:p>
            <a:pPr>
              <a:lnSpc>
                <a:spcPct val="90000"/>
              </a:lnSpc>
              <a:spcBef>
                <a:spcPts val="1000"/>
              </a:spcBef>
              <a:defRPr/>
            </a:pPr>
            <a:r>
              <a:rPr lang="fr-FR" sz="1600" b="1" dirty="0">
                <a:latin typeface="Peugeot New" panose="02000000000000000000" pitchFamily="50" charset="0"/>
              </a:rPr>
              <a:t>GAMMA</a:t>
            </a:r>
          </a:p>
        </p:txBody>
      </p:sp>
      <p:grpSp>
        <p:nvGrpSpPr>
          <p:cNvPr id="21" name="Groupe 3"/>
          <p:cNvGrpSpPr/>
          <p:nvPr/>
        </p:nvGrpSpPr>
        <p:grpSpPr>
          <a:xfrm>
            <a:off x="-1927" y="-2167"/>
            <a:ext cx="382409" cy="6858001"/>
            <a:chOff x="2" y="-1"/>
            <a:chExt cx="382409" cy="6858001"/>
          </a:xfrm>
        </p:grpSpPr>
        <p:grpSp>
          <p:nvGrpSpPr>
            <p:cNvPr id="24" name="Groupe 30">
              <a:extLst>
                <a:ext uri="{FF2B5EF4-FFF2-40B4-BE49-F238E27FC236}">
                  <a16:creationId xmlns:a16="http://schemas.microsoft.com/office/drawing/2014/main" id="{7D879199-D807-4BDB-874F-1393E535A2D1}"/>
                </a:ext>
              </a:extLst>
            </p:cNvPr>
            <p:cNvGrpSpPr/>
            <p:nvPr/>
          </p:nvGrpSpPr>
          <p:grpSpPr>
            <a:xfrm>
              <a:off x="2" y="-1"/>
              <a:ext cx="382409" cy="6858001"/>
              <a:chOff x="2" y="-1"/>
              <a:chExt cx="382409" cy="6858001"/>
            </a:xfrm>
          </p:grpSpPr>
          <p:grpSp>
            <p:nvGrpSpPr>
              <p:cNvPr id="41" name="Groupe 31">
                <a:extLst>
                  <a:ext uri="{FF2B5EF4-FFF2-40B4-BE49-F238E27FC236}">
                    <a16:creationId xmlns:a16="http://schemas.microsoft.com/office/drawing/2014/main" id="{6557D7CD-E378-4FD7-BAEA-50FC58609F7D}"/>
                  </a:ext>
                </a:extLst>
              </p:cNvPr>
              <p:cNvGrpSpPr/>
              <p:nvPr/>
            </p:nvGrpSpPr>
            <p:grpSpPr>
              <a:xfrm>
                <a:off x="2" y="857261"/>
                <a:ext cx="377180" cy="6000739"/>
                <a:chOff x="-5691" y="857261"/>
                <a:chExt cx="377180" cy="6000739"/>
              </a:xfrm>
              <a:solidFill>
                <a:srgbClr val="FFFFFF">
                  <a:lumMod val="95000"/>
                </a:srgbClr>
              </a:solidFill>
            </p:grpSpPr>
            <p:sp>
              <p:nvSpPr>
                <p:cNvPr id="43" name="Rectangle 42">
                  <a:hlinkClick r:id="rId5" action="ppaction://hlinksldjump"/>
                  <a:extLst>
                    <a:ext uri="{FF2B5EF4-FFF2-40B4-BE49-F238E27FC236}">
                      <a16:creationId xmlns:a16="http://schemas.microsoft.com/office/drawing/2014/main" id="{9C75A409-DAB7-4DA0-822D-FFFA0E9D438C}"/>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44" name="Rectangle 43">
                  <a:hlinkClick r:id="rId6" action="ppaction://hlinksldjump"/>
                  <a:extLst>
                    <a:ext uri="{FF2B5EF4-FFF2-40B4-BE49-F238E27FC236}">
                      <a16:creationId xmlns:a16="http://schemas.microsoft.com/office/drawing/2014/main" id="{75A9B98C-6006-4722-8D6F-419FD7576968}"/>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45" name="Rectangle 44">
                  <a:hlinkClick r:id="rId7" action="ppaction://hlinksldjump"/>
                  <a:extLst>
                    <a:ext uri="{FF2B5EF4-FFF2-40B4-BE49-F238E27FC236}">
                      <a16:creationId xmlns:a16="http://schemas.microsoft.com/office/drawing/2014/main" id="{07850D95-B320-4955-B85E-9ACC3FB9AA97}"/>
                    </a:ext>
                  </a:extLst>
                </p:cNvPr>
                <p:cNvSpPr/>
                <p:nvPr/>
              </p:nvSpPr>
              <p:spPr>
                <a:xfrm rot="16200000">
                  <a:off x="-249908" y="3667538"/>
                  <a:ext cx="865956"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46" name="Rectangle 45">
                  <a:hlinkClick r:id="rId8" action="ppaction://hlinksldjump"/>
                  <a:extLst>
                    <a:ext uri="{FF2B5EF4-FFF2-40B4-BE49-F238E27FC236}">
                      <a16:creationId xmlns:a16="http://schemas.microsoft.com/office/drawing/2014/main" id="{6221931C-1639-4EE9-9A1C-8BF1FEF3A58C}"/>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47" name="Rectangle 46">
                  <a:hlinkClick r:id="rId9" action="ppaction://hlinksldjump"/>
                  <a:extLst>
                    <a:ext uri="{FF2B5EF4-FFF2-40B4-BE49-F238E27FC236}">
                      <a16:creationId xmlns:a16="http://schemas.microsoft.com/office/drawing/2014/main" id="{2E60E94B-5BBD-425B-B405-F78700A7C61B}"/>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48" name="Rectangle 47">
                  <a:hlinkClick r:id="rId10" action="ppaction://hlinksldjump"/>
                  <a:extLst>
                    <a:ext uri="{FF2B5EF4-FFF2-40B4-BE49-F238E27FC236}">
                      <a16:creationId xmlns:a16="http://schemas.microsoft.com/office/drawing/2014/main" id="{ABC7DB71-3330-4A69-903E-8DEECD01250D}"/>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42" name="Rectangle 41">
                <a:extLst>
                  <a:ext uri="{FF2B5EF4-FFF2-40B4-BE49-F238E27FC236}">
                    <a16:creationId xmlns:a16="http://schemas.microsoft.com/office/drawing/2014/main" id="{74C188CC-8DEC-49B6-9FED-7C44F11D39CD}"/>
                  </a:ext>
                </a:extLst>
              </p:cNvPr>
              <p:cNvSpPr/>
              <p:nvPr/>
            </p:nvSpPr>
            <p:spPr>
              <a:xfrm rot="16200000">
                <a:off x="-237418" y="237420"/>
                <a:ext cx="857250" cy="382408"/>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rPr>
                  <a:t>Gamma</a:t>
                </a:r>
              </a:p>
            </p:txBody>
          </p:sp>
        </p:grpSp>
        <p:sp>
          <p:nvSpPr>
            <p:cNvPr id="25" name="Rectangle 24">
              <a:hlinkClick r:id="rId11" action="ppaction://hlinksldjump"/>
              <a:extLst>
                <a:ext uri="{FF2B5EF4-FFF2-40B4-BE49-F238E27FC236}">
                  <a16:creationId xmlns:a16="http://schemas.microsoft.com/office/drawing/2014/main" id="{F746730C-DF12-48FE-B21C-B59587F36B91}"/>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Tree>
    <p:extLst>
      <p:ext uri="{BB962C8B-B14F-4D97-AF65-F5344CB8AC3E}">
        <p14:creationId xmlns:p14="http://schemas.microsoft.com/office/powerpoint/2010/main" val="276192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texte, transport, voiture&#10;&#10;Description générée automatiquement">
            <a:extLst>
              <a:ext uri="{FF2B5EF4-FFF2-40B4-BE49-F238E27FC236}">
                <a16:creationId xmlns:a16="http://schemas.microsoft.com/office/drawing/2014/main" id="{CD028EB4-77FE-45D9-ADE9-CDF942CA13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023" y="1171142"/>
            <a:ext cx="5975678" cy="3361319"/>
          </a:xfrm>
          <a:prstGeom prst="rect">
            <a:avLst/>
          </a:prstGeom>
        </p:spPr>
      </p:pic>
      <p:pic>
        <p:nvPicPr>
          <p:cNvPr id="15" name="Image 14">
            <a:extLst>
              <a:ext uri="{FF2B5EF4-FFF2-40B4-BE49-F238E27FC236}">
                <a16:creationId xmlns:a16="http://schemas.microsoft.com/office/drawing/2014/main" id="{F3DE81CB-E24E-43D6-912A-0964EBE31E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93"/>
          <a:stretch/>
        </p:blipFill>
        <p:spPr>
          <a:xfrm>
            <a:off x="6779306" y="1372372"/>
            <a:ext cx="5303837" cy="3025003"/>
          </a:xfrm>
          <a:prstGeom prst="rect">
            <a:avLst/>
          </a:prstGeom>
        </p:spPr>
      </p:pic>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DETTAGLIO DEGLI EQUIPAGGIAMENTI</a:t>
            </a:r>
          </a:p>
        </p:txBody>
      </p:sp>
      <p:sp>
        <p:nvSpPr>
          <p:cNvPr id="20" name="Rectangle 19"/>
          <p:cNvSpPr/>
          <p:nvPr/>
        </p:nvSpPr>
        <p:spPr>
          <a:xfrm>
            <a:off x="658076" y="4595164"/>
            <a:ext cx="5428397" cy="1323439"/>
          </a:xfrm>
          <a:prstGeom prst="rect">
            <a:avLst/>
          </a:prstGeom>
        </p:spPr>
        <p:txBody>
          <a:bodyPr wrap="square">
            <a:spAutoFit/>
          </a:bodyPr>
          <a:lstStyle/>
          <a:p>
            <a:r>
              <a:rPr lang="fr-FR" sz="1200" dirty="0">
                <a:latin typeface="Peugeot New" panose="02000000000000000000" pitchFamily="2" charset="0"/>
              </a:rPr>
              <a:t>IMPIANTO PREMIUM HI-FI FOCAL®</a:t>
            </a:r>
          </a:p>
          <a:p>
            <a:endParaRPr lang="fr-FR" sz="1200" dirty="0">
              <a:latin typeface="Peugeot New" panose="02000000000000000000" pitchFamily="2" charset="0"/>
            </a:endParaRPr>
          </a:p>
          <a:p>
            <a:r>
              <a:rPr lang="it-IT" sz="800" dirty="0">
                <a:latin typeface="Peugeot New" panose="02000000000000000000" pitchFamily="2" charset="0"/>
              </a:rPr>
              <a:t>Peugeot 308 è dotata di un sistema Hi-Fi </a:t>
            </a:r>
            <a:r>
              <a:rPr lang="it-IT" sz="800" dirty="0" err="1">
                <a:latin typeface="Peugeot New" panose="02000000000000000000" pitchFamily="2" charset="0"/>
              </a:rPr>
              <a:t>Focal</a:t>
            </a:r>
            <a:r>
              <a:rPr lang="it-IT" sz="800" dirty="0">
                <a:latin typeface="Peugeot New" panose="02000000000000000000" pitchFamily="2" charset="0"/>
              </a:rPr>
              <a:t> Premium composto da 10 altoparlanti,</a:t>
            </a:r>
          </a:p>
          <a:p>
            <a:r>
              <a:rPr lang="it-IT" sz="800" dirty="0">
                <a:latin typeface="Peugeot New" panose="02000000000000000000" pitchFamily="2" charset="0"/>
              </a:rPr>
              <a:t>un nuovo subwoofer e un’amplificazione rinforzata.</a:t>
            </a:r>
          </a:p>
          <a:p>
            <a:endParaRPr lang="it-IT" sz="800" dirty="0">
              <a:latin typeface="Peugeot New" panose="02000000000000000000" pitchFamily="2" charset="0"/>
            </a:endParaRPr>
          </a:p>
          <a:p>
            <a:r>
              <a:rPr lang="it-IT" sz="800" dirty="0">
                <a:latin typeface="Peugeot New" panose="02000000000000000000" pitchFamily="2" charset="0"/>
              </a:rPr>
              <a:t>L’amplificatore a 12 canali di - cui 8 potenziati eroga 690 watt.</a:t>
            </a:r>
          </a:p>
          <a:p>
            <a:endParaRPr lang="it-IT" sz="800" dirty="0">
              <a:latin typeface="Peugeot New" panose="02000000000000000000" pitchFamily="2" charset="0"/>
            </a:endParaRPr>
          </a:p>
          <a:p>
            <a:r>
              <a:rPr lang="it-IT" sz="800" dirty="0">
                <a:latin typeface="Peugeot New" panose="02000000000000000000" pitchFamily="2" charset="0"/>
              </a:rPr>
              <a:t>Per la sua realizzazione, </a:t>
            </a:r>
            <a:r>
              <a:rPr lang="it-IT" sz="800" dirty="0" err="1">
                <a:latin typeface="Peugeot New" panose="02000000000000000000" pitchFamily="2" charset="0"/>
              </a:rPr>
              <a:t>Focal</a:t>
            </a:r>
            <a:r>
              <a:rPr lang="it-IT" sz="800" dirty="0">
                <a:latin typeface="Peugeot New" panose="02000000000000000000" pitchFamily="2" charset="0"/>
              </a:rPr>
              <a:t> si è affidata all’esperienza del partner francese </a:t>
            </a:r>
            <a:r>
              <a:rPr lang="it-IT" sz="800" dirty="0" err="1">
                <a:latin typeface="Peugeot New" panose="02000000000000000000" pitchFamily="2" charset="0"/>
              </a:rPr>
              <a:t>Arkamys</a:t>
            </a:r>
            <a:r>
              <a:rPr lang="it-IT" sz="800" dirty="0">
                <a:latin typeface="Peugeot New" panose="02000000000000000000" pitchFamily="2" charset="0"/>
              </a:rPr>
              <a:t>,</a:t>
            </a:r>
          </a:p>
          <a:p>
            <a:r>
              <a:rPr lang="it-IT" sz="800" dirty="0">
                <a:latin typeface="Peugeot New" panose="02000000000000000000" pitchFamily="2" charset="0"/>
              </a:rPr>
              <a:t>leader nell’elaborazione del segnale di bordo.</a:t>
            </a:r>
            <a:endParaRPr lang="fr-FR" sz="700" dirty="0">
              <a:latin typeface="Peugeot New" panose="02000000000000000000" pitchFamily="2" charset="0"/>
            </a:endParaRPr>
          </a:p>
        </p:txBody>
      </p:sp>
      <p:sp>
        <p:nvSpPr>
          <p:cNvPr id="30" name="Rectangle 29"/>
          <p:cNvSpPr/>
          <p:nvPr/>
        </p:nvSpPr>
        <p:spPr>
          <a:xfrm>
            <a:off x="6680619" y="4595164"/>
            <a:ext cx="5402524" cy="1323439"/>
          </a:xfrm>
          <a:prstGeom prst="rect">
            <a:avLst/>
          </a:prstGeom>
        </p:spPr>
        <p:txBody>
          <a:bodyPr wrap="square">
            <a:spAutoFit/>
          </a:bodyPr>
          <a:lstStyle/>
          <a:p>
            <a:r>
              <a:rPr lang="fr-FR" sz="1200" dirty="0">
                <a:latin typeface="Peugeot New" panose="02000000000000000000" pitchFamily="2" charset="0"/>
              </a:rPr>
              <a:t>CLEAN CABIN</a:t>
            </a:r>
          </a:p>
          <a:p>
            <a:endParaRPr lang="fr-FR" sz="1200" dirty="0">
              <a:latin typeface="Peugeot New" panose="02000000000000000000" pitchFamily="2" charset="0"/>
            </a:endParaRPr>
          </a:p>
          <a:p>
            <a:r>
              <a:rPr lang="it-IT" sz="800" dirty="0">
                <a:latin typeface="Peugeot New" panose="02000000000000000000" pitchFamily="2" charset="0"/>
              </a:rPr>
              <a:t>Sistema di trattamento dell’aria (di serie su GT) che, in base all’inquinamento interno ed esterno,</a:t>
            </a:r>
          </a:p>
          <a:p>
            <a:r>
              <a:rPr lang="it-IT" sz="800" dirty="0">
                <a:latin typeface="Peugeot New" panose="02000000000000000000" pitchFamily="2" charset="0"/>
              </a:rPr>
              <a:t>purifica l’abitacolo in pochi minuti. Un filtro ad alta efficienza filtra il 92% delle particelle e il 98% di muffe e batteri.</a:t>
            </a:r>
            <a:r>
              <a:rPr lang="fr-FR" sz="800" dirty="0">
                <a:latin typeface="Peugeot New" panose="02000000000000000000" pitchFamily="2" charset="0"/>
              </a:rPr>
              <a:t/>
            </a:r>
            <a:br>
              <a:rPr lang="fr-FR" sz="800" dirty="0">
                <a:latin typeface="Peugeot New" panose="02000000000000000000" pitchFamily="2" charset="0"/>
              </a:rPr>
            </a:br>
            <a:r>
              <a:rPr lang="fr-FR" sz="800" dirty="0">
                <a:latin typeface="Peugeot New" panose="02000000000000000000" pitchFamily="2" charset="0"/>
              </a:rPr>
              <a:t/>
            </a:r>
            <a:br>
              <a:rPr lang="fr-FR" sz="800" dirty="0">
                <a:latin typeface="Peugeot New" panose="02000000000000000000" pitchFamily="2" charset="0"/>
              </a:rPr>
            </a:br>
            <a:r>
              <a:rPr lang="it-IT" sz="800" dirty="0">
                <a:latin typeface="Peugeot New" panose="02000000000000000000" pitchFamily="2" charset="0"/>
              </a:rPr>
              <a:t>Dal </a:t>
            </a:r>
            <a:r>
              <a:rPr lang="it-IT" sz="800" dirty="0" err="1">
                <a:latin typeface="Peugeot New" panose="02000000000000000000" pitchFamily="2" charset="0"/>
              </a:rPr>
              <a:t>Touchscreen</a:t>
            </a:r>
            <a:r>
              <a:rPr lang="it-IT" sz="800" dirty="0">
                <a:latin typeface="Peugeot New" panose="02000000000000000000" pitchFamily="2" charset="0"/>
              </a:rPr>
              <a:t> centrale il conducente ha accesso alle informazioni relative alla</a:t>
            </a:r>
          </a:p>
          <a:p>
            <a:r>
              <a:rPr lang="it-IT" sz="800" dirty="0">
                <a:latin typeface="Peugeot New" panose="02000000000000000000" pitchFamily="2" charset="0"/>
              </a:rPr>
              <a:t>qualità dell’aria e con un pulsante On/Off può attivare la funzione </a:t>
            </a:r>
            <a:r>
              <a:rPr lang="it-IT" sz="800" dirty="0" err="1">
                <a:latin typeface="Peugeot New" panose="02000000000000000000" pitchFamily="2" charset="0"/>
              </a:rPr>
              <a:t>Clean</a:t>
            </a:r>
            <a:r>
              <a:rPr lang="it-IT" sz="800" dirty="0">
                <a:latin typeface="Peugeot New" panose="02000000000000000000" pitchFamily="2" charset="0"/>
              </a:rPr>
              <a:t> </a:t>
            </a:r>
            <a:r>
              <a:rPr lang="it-IT" sz="800" dirty="0" err="1">
                <a:latin typeface="Peugeot New" panose="02000000000000000000" pitchFamily="2" charset="0"/>
              </a:rPr>
              <a:t>Cabin</a:t>
            </a:r>
            <a:r>
              <a:rPr lang="it-IT" sz="800" dirty="0">
                <a:latin typeface="Peugeot New" panose="02000000000000000000" pitchFamily="2" charset="0"/>
              </a:rPr>
              <a:t>.</a:t>
            </a:r>
            <a:endParaRPr lang="fr-FR" sz="800" dirty="0">
              <a:latin typeface="Peugeot New" panose="02000000000000000000" pitchFamily="2" charset="0"/>
            </a:endParaRPr>
          </a:p>
        </p:txBody>
      </p:sp>
      <p:grpSp>
        <p:nvGrpSpPr>
          <p:cNvPr id="2" name="Groupe 26">
            <a:extLst>
              <a:ext uri="{FF2B5EF4-FFF2-40B4-BE49-F238E27FC236}">
                <a16:creationId xmlns:a16="http://schemas.microsoft.com/office/drawing/2014/main" id="{8CBE736B-D1B5-725D-F711-B2B729F919EB}"/>
              </a:ext>
            </a:extLst>
          </p:cNvPr>
          <p:cNvGrpSpPr/>
          <p:nvPr/>
        </p:nvGrpSpPr>
        <p:grpSpPr>
          <a:xfrm>
            <a:off x="-3746" y="865573"/>
            <a:ext cx="394365" cy="6000740"/>
            <a:chOff x="-3746" y="865573"/>
            <a:chExt cx="394365" cy="6000740"/>
          </a:xfrm>
        </p:grpSpPr>
        <p:grpSp>
          <p:nvGrpSpPr>
            <p:cNvPr id="3" name="Groupe 27">
              <a:extLst>
                <a:ext uri="{FF2B5EF4-FFF2-40B4-BE49-F238E27FC236}">
                  <a16:creationId xmlns:a16="http://schemas.microsoft.com/office/drawing/2014/main" id="{5631044A-3305-304D-9097-55FDC90910D0}"/>
                </a:ext>
              </a:extLst>
            </p:cNvPr>
            <p:cNvGrpSpPr/>
            <p:nvPr/>
          </p:nvGrpSpPr>
          <p:grpSpPr>
            <a:xfrm>
              <a:off x="-3746" y="865573"/>
              <a:ext cx="386557" cy="6000740"/>
              <a:chOff x="-12059" y="865573"/>
              <a:chExt cx="386557" cy="6000740"/>
            </a:xfrm>
          </p:grpSpPr>
          <p:sp>
            <p:nvSpPr>
              <p:cNvPr id="6" name="Rectangle 5">
                <a:hlinkClick r:id="rId4" action="ppaction://hlinksldjump"/>
                <a:extLst>
                  <a:ext uri="{FF2B5EF4-FFF2-40B4-BE49-F238E27FC236}">
                    <a16:creationId xmlns:a16="http://schemas.microsoft.com/office/drawing/2014/main" id="{75564F72-C981-4618-30F5-2447D82DFD20}"/>
                  </a:ext>
                </a:extLst>
              </p:cNvPr>
              <p:cNvSpPr/>
              <p:nvPr/>
            </p:nvSpPr>
            <p:spPr>
              <a:xfrm rot="16200000">
                <a:off x="-244072" y="3671134"/>
                <a:ext cx="857250" cy="37855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algn="ctr">
                  <a:defRPr/>
                </a:pPr>
                <a:r>
                  <a:rPr lang="it-IT" sz="650" b="1" kern="0" dirty="0">
                    <a:solidFill>
                      <a:srgbClr val="000000"/>
                    </a:solidFill>
                    <a:latin typeface="Peugeot New Light"/>
                  </a:rPr>
                  <a:t>accessori</a:t>
                </a:r>
              </a:p>
              <a:p>
                <a:pPr algn="ctr">
                  <a:defRPr/>
                </a:pPr>
                <a:r>
                  <a:rPr lang="it-IT" sz="650" b="1" kern="0" dirty="0">
                    <a:solidFill>
                      <a:srgbClr val="000000"/>
                    </a:solidFill>
                    <a:latin typeface="Peugeot New Light"/>
                  </a:rPr>
                  <a:t>servizi</a:t>
                </a:r>
              </a:p>
            </p:txBody>
          </p:sp>
          <p:grpSp>
            <p:nvGrpSpPr>
              <p:cNvPr id="7" name="Groupe 30">
                <a:extLst>
                  <a:ext uri="{FF2B5EF4-FFF2-40B4-BE49-F238E27FC236}">
                    <a16:creationId xmlns:a16="http://schemas.microsoft.com/office/drawing/2014/main" id="{505EDA6A-29DD-DDCE-B601-EC926B4633E5}"/>
                  </a:ext>
                </a:extLst>
              </p:cNvPr>
              <p:cNvGrpSpPr/>
              <p:nvPr/>
            </p:nvGrpSpPr>
            <p:grpSpPr>
              <a:xfrm>
                <a:off x="-12059" y="865573"/>
                <a:ext cx="386557" cy="6000740"/>
                <a:chOff x="-12059" y="865573"/>
                <a:chExt cx="386557" cy="6000740"/>
              </a:xfrm>
            </p:grpSpPr>
            <p:sp>
              <p:nvSpPr>
                <p:cNvPr id="8" name="Rectangle 7">
                  <a:hlinkClick r:id="rId5" action="ppaction://hlinksldjump"/>
                  <a:extLst>
                    <a:ext uri="{FF2B5EF4-FFF2-40B4-BE49-F238E27FC236}">
                      <a16:creationId xmlns:a16="http://schemas.microsoft.com/office/drawing/2014/main" id="{B7908DEB-100E-7A54-FEEE-B39B8D400E9F}"/>
                    </a:ext>
                  </a:extLst>
                </p:cNvPr>
                <p:cNvSpPr/>
                <p:nvPr/>
              </p:nvSpPr>
              <p:spPr>
                <a:xfrm rot="16200000">
                  <a:off x="-247735" y="1949043"/>
                  <a:ext cx="857250" cy="38588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nvGrpSpPr>
                <p:cNvPr id="10" name="Groupe 33">
                  <a:extLst>
                    <a:ext uri="{FF2B5EF4-FFF2-40B4-BE49-F238E27FC236}">
                      <a16:creationId xmlns:a16="http://schemas.microsoft.com/office/drawing/2014/main" id="{617FC9FB-27BF-2572-BE19-81403D9F6558}"/>
                    </a:ext>
                  </a:extLst>
                </p:cNvPr>
                <p:cNvGrpSpPr/>
                <p:nvPr/>
              </p:nvGrpSpPr>
              <p:grpSpPr>
                <a:xfrm>
                  <a:off x="-12059" y="865573"/>
                  <a:ext cx="386557" cy="6000740"/>
                  <a:chOff x="-17745" y="857260"/>
                  <a:chExt cx="386557" cy="6000740"/>
                </a:xfrm>
                <a:solidFill>
                  <a:srgbClr val="FFFFFF">
                    <a:lumMod val="95000"/>
                  </a:srgbClr>
                </a:solidFill>
              </p:grpSpPr>
              <p:sp>
                <p:nvSpPr>
                  <p:cNvPr id="12" name="Rectangle 11">
                    <a:hlinkClick r:id="rId6" action="ppaction://hlinksldjump"/>
                    <a:extLst>
                      <a:ext uri="{FF2B5EF4-FFF2-40B4-BE49-F238E27FC236}">
                        <a16:creationId xmlns:a16="http://schemas.microsoft.com/office/drawing/2014/main" id="{7CC1C817-BF5B-D53E-8176-D46515CD424C}"/>
                      </a:ext>
                    </a:extLst>
                  </p:cNvPr>
                  <p:cNvSpPr/>
                  <p:nvPr/>
                </p:nvSpPr>
                <p:spPr>
                  <a:xfrm rot="16200000">
                    <a:off x="-253090" y="6236098"/>
                    <a:ext cx="857250" cy="386554"/>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13" name="Rectangle 12">
                    <a:hlinkClick r:id="rId7" action="ppaction://hlinksldjump"/>
                    <a:extLst>
                      <a:ext uri="{FF2B5EF4-FFF2-40B4-BE49-F238E27FC236}">
                        <a16:creationId xmlns:a16="http://schemas.microsoft.com/office/drawing/2014/main" id="{E6E854C2-06B3-48D7-8D13-AC0A7B4B1470}"/>
                      </a:ext>
                    </a:extLst>
                  </p:cNvPr>
                  <p:cNvSpPr/>
                  <p:nvPr/>
                </p:nvSpPr>
                <p:spPr>
                  <a:xfrm rot="16200000">
                    <a:off x="-253093" y="4521604"/>
                    <a:ext cx="857250" cy="386548"/>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rPr>
                      <a:t>Dettaglio degli equipaggiamenti</a:t>
                    </a:r>
                  </a:p>
                </p:txBody>
              </p:sp>
              <p:sp>
                <p:nvSpPr>
                  <p:cNvPr id="14" name="Rectangle 13">
                    <a:hlinkClick r:id="rId8" action="ppaction://hlinksldjump"/>
                    <a:extLst>
                      <a:ext uri="{FF2B5EF4-FFF2-40B4-BE49-F238E27FC236}">
                        <a16:creationId xmlns:a16="http://schemas.microsoft.com/office/drawing/2014/main" id="{5498FDE1-CE7C-268F-8B63-172F958FC37E}"/>
                      </a:ext>
                    </a:extLst>
                  </p:cNvPr>
                  <p:cNvSpPr/>
                  <p:nvPr/>
                </p:nvSpPr>
                <p:spPr>
                  <a:xfrm rot="16200000">
                    <a:off x="-253429" y="2792217"/>
                    <a:ext cx="857250" cy="384754"/>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16" name="Rectangle 15">
                    <a:hlinkClick r:id="rId9" action="ppaction://hlinksldjump"/>
                    <a:extLst>
                      <a:ext uri="{FF2B5EF4-FFF2-40B4-BE49-F238E27FC236}">
                        <a16:creationId xmlns:a16="http://schemas.microsoft.com/office/drawing/2014/main" id="{915341F7-DD98-EB8C-E73D-9F11E87BA191}"/>
                      </a:ext>
                    </a:extLst>
                  </p:cNvPr>
                  <p:cNvSpPr/>
                  <p:nvPr/>
                </p:nvSpPr>
                <p:spPr>
                  <a:xfrm rot="16200000">
                    <a:off x="-252863" y="1093508"/>
                    <a:ext cx="857250" cy="38475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17" name="Rectangle 16">
                    <a:hlinkClick r:id="rId10" action="ppaction://hlinksldjump"/>
                    <a:extLst>
                      <a:ext uri="{FF2B5EF4-FFF2-40B4-BE49-F238E27FC236}">
                        <a16:creationId xmlns:a16="http://schemas.microsoft.com/office/drawing/2014/main" id="{2DD641A8-DA0D-49EB-EEE4-AA35885562B1}"/>
                      </a:ext>
                    </a:extLst>
                  </p:cNvPr>
                  <p:cNvSpPr/>
                  <p:nvPr/>
                </p:nvSpPr>
                <p:spPr>
                  <a:xfrm rot="16200000">
                    <a:off x="-253204" y="5379411"/>
                    <a:ext cx="856800" cy="385882"/>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grpSp>
        </p:grpSp>
        <p:sp>
          <p:nvSpPr>
            <p:cNvPr id="5" name="Rectangle 4">
              <a:extLst>
                <a:ext uri="{FF2B5EF4-FFF2-40B4-BE49-F238E27FC236}">
                  <a16:creationId xmlns:a16="http://schemas.microsoft.com/office/drawing/2014/main" id="{F6BC28A8-78D0-29AD-336B-B481909FFFCB}"/>
                </a:ext>
              </a:extLst>
            </p:cNvPr>
            <p:cNvSpPr/>
            <p:nvPr/>
          </p:nvSpPr>
          <p:spPr>
            <a:xfrm rot="16200000">
              <a:off x="-228521" y="4542136"/>
              <a:ext cx="851724" cy="38655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Dettaglio degli equipaggiamenti</a:t>
              </a:r>
            </a:p>
          </p:txBody>
        </p:sp>
      </p:grpSp>
      <p:sp>
        <p:nvSpPr>
          <p:cNvPr id="21" name="Rectangle 20">
            <a:hlinkClick r:id="rId11" action="ppaction://hlinksldjump"/>
            <a:extLst>
              <a:ext uri="{FF2B5EF4-FFF2-40B4-BE49-F238E27FC236}">
                <a16:creationId xmlns:a16="http://schemas.microsoft.com/office/drawing/2014/main" id="{2E60E94B-5BBD-425B-B405-F78700A7C61B}"/>
              </a:ext>
            </a:extLst>
          </p:cNvPr>
          <p:cNvSpPr/>
          <p:nvPr/>
        </p:nvSpPr>
        <p:spPr>
          <a:xfrm rot="16200000">
            <a:off x="-240208" y="243790"/>
            <a:ext cx="865573" cy="377990"/>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2198505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17D3B581-D2C8-4103-BF3E-D4891379E3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79306" y="1362847"/>
            <a:ext cx="5303837" cy="3025003"/>
          </a:xfrm>
          <a:prstGeom prst="rect">
            <a:avLst/>
          </a:prstGeom>
        </p:spPr>
      </p:pic>
      <p:pic>
        <p:nvPicPr>
          <p:cNvPr id="21" name="Image 20" descr="Une image contenant intérieur, plusieurs&#10;&#10;Description générée automatiquement">
            <a:extLst>
              <a:ext uri="{FF2B5EF4-FFF2-40B4-BE49-F238E27FC236}">
                <a16:creationId xmlns:a16="http://schemas.microsoft.com/office/drawing/2014/main" id="{C53B7AC6-CCDF-4502-970F-BEDCFB2D0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829" y="1362847"/>
            <a:ext cx="5377783" cy="3025003"/>
          </a:xfrm>
          <a:prstGeom prst="rect">
            <a:avLst/>
          </a:prstGeom>
        </p:spPr>
      </p:pic>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DETTAGLIO DEGLI EQUIPAGGIAMENTI</a:t>
            </a:r>
          </a:p>
        </p:txBody>
      </p:sp>
      <p:sp>
        <p:nvSpPr>
          <p:cNvPr id="40" name="Rectangle 39"/>
          <p:cNvSpPr/>
          <p:nvPr/>
        </p:nvSpPr>
        <p:spPr>
          <a:xfrm>
            <a:off x="667603" y="4591047"/>
            <a:ext cx="5567734" cy="1877437"/>
          </a:xfrm>
          <a:prstGeom prst="rect">
            <a:avLst/>
          </a:prstGeom>
        </p:spPr>
        <p:txBody>
          <a:bodyPr wrap="square">
            <a:spAutoFit/>
          </a:bodyPr>
          <a:lstStyle/>
          <a:p>
            <a:r>
              <a:rPr lang="it-IT" sz="1200" cap="all" dirty="0">
                <a:latin typeface="Peugeot New" panose="02000000000000000000" pitchFamily="2" charset="0"/>
              </a:rPr>
              <a:t>Sedili riscaldati e massaggianti certificati AGR con regolazione elettrica</a:t>
            </a:r>
            <a:r>
              <a:rPr lang="fr-FR" sz="1200" cap="all" baseline="30000" dirty="0">
                <a:latin typeface="Peugeot New" panose="02000000000000000000" pitchFamily="2" charset="0"/>
              </a:rPr>
              <a:t>(1)</a:t>
            </a:r>
          </a:p>
          <a:p>
            <a:endParaRPr lang="fr-FR" sz="1200" dirty="0">
              <a:latin typeface="Peugeot New" panose="02000000000000000000" pitchFamily="2" charset="0"/>
            </a:endParaRPr>
          </a:p>
          <a:p>
            <a:pPr algn="just">
              <a:lnSpc>
                <a:spcPct val="125000"/>
              </a:lnSpc>
            </a:pPr>
            <a:r>
              <a:rPr lang="it-IT" sz="800" dirty="0">
                <a:latin typeface="Peugeot New" panose="02000000000000000000" pitchFamily="2" charset="0"/>
              </a:rPr>
              <a:t>Sedile del conducente e del passeggero (certificato AGR) con regolazione elettrica (regolazione dell'angolo di seduta + cuscino regolabile manualmente per il conducente), memoria, riscaldamento e massaggio.</a:t>
            </a:r>
          </a:p>
          <a:p>
            <a:pPr algn="just">
              <a:lnSpc>
                <a:spcPct val="125000"/>
              </a:lnSpc>
            </a:pPr>
            <a:endParaRPr lang="it-IT" sz="800" dirty="0">
              <a:latin typeface="Peugeot New" panose="02000000000000000000" pitchFamily="2" charset="0"/>
            </a:endParaRPr>
          </a:p>
          <a:p>
            <a:pPr algn="just">
              <a:lnSpc>
                <a:spcPct val="125000"/>
              </a:lnSpc>
            </a:pPr>
            <a:r>
              <a:rPr lang="it-IT" sz="800" dirty="0">
                <a:latin typeface="Peugeot New" panose="02000000000000000000" pitchFamily="2" charset="0"/>
              </a:rPr>
              <a:t>Sistema di massaggio pneumatico con 8 tasche e diversi programmi. Il controllo di queste funzioni è gestito dal </a:t>
            </a:r>
            <a:r>
              <a:rPr lang="it-IT" sz="800" dirty="0" err="1">
                <a:latin typeface="Peugeot New" panose="02000000000000000000" pitchFamily="2" charset="0"/>
              </a:rPr>
              <a:t>touchscreen</a:t>
            </a:r>
            <a:r>
              <a:rPr lang="it-IT" sz="800" dirty="0">
                <a:latin typeface="Peugeot New" panose="02000000000000000000" pitchFamily="2" charset="0"/>
              </a:rPr>
              <a:t> da 10" del sistema di </a:t>
            </a:r>
            <a:r>
              <a:rPr lang="it-IT" sz="800" dirty="0" err="1">
                <a:latin typeface="Peugeot New" panose="02000000000000000000" pitchFamily="2" charset="0"/>
              </a:rPr>
              <a:t>infotainment</a:t>
            </a:r>
            <a:r>
              <a:rPr lang="it-IT" sz="800" dirty="0">
                <a:latin typeface="Peugeot New" panose="02000000000000000000" pitchFamily="2" charset="0"/>
              </a:rPr>
              <a:t> con comandi indipendenti per il conducente e il passeggero. Il sistema offre una scelta di cinque modalità di massaggio e tre intensità.</a:t>
            </a:r>
          </a:p>
        </p:txBody>
      </p:sp>
      <p:sp>
        <p:nvSpPr>
          <p:cNvPr id="41" name="Rectangle 40"/>
          <p:cNvSpPr/>
          <p:nvPr/>
        </p:nvSpPr>
        <p:spPr>
          <a:xfrm>
            <a:off x="6705600" y="4591047"/>
            <a:ext cx="5485928" cy="2123658"/>
          </a:xfrm>
          <a:prstGeom prst="rect">
            <a:avLst/>
          </a:prstGeom>
        </p:spPr>
        <p:txBody>
          <a:bodyPr wrap="square">
            <a:spAutoFit/>
          </a:bodyPr>
          <a:lstStyle/>
          <a:p>
            <a:r>
              <a:rPr lang="fr-FR" sz="1200" dirty="0">
                <a:latin typeface="Peugeot New" panose="02000000000000000000" pitchFamily="2" charset="0"/>
              </a:rPr>
              <a:t>SPAZIO POSTERIORE GENEROSO</a:t>
            </a:r>
          </a:p>
          <a:p>
            <a:pPr algn="just"/>
            <a:endParaRPr lang="fr-FR" sz="1200" dirty="0">
              <a:latin typeface="Peugeot New" panose="02000000000000000000" pitchFamily="2" charset="0"/>
            </a:endParaRPr>
          </a:p>
          <a:p>
            <a:pPr algn="just">
              <a:lnSpc>
                <a:spcPct val="125000"/>
              </a:lnSpc>
            </a:pPr>
            <a:r>
              <a:rPr lang="it-IT" sz="800" dirty="0">
                <a:latin typeface="Peugeot New" panose="02000000000000000000" pitchFamily="2" charset="0"/>
              </a:rPr>
              <a:t>Notevole spazio nella fila 2, con 188 mm di spazio per le ginocchia, un punto di riferimento nella gamma PEUGEOT.</a:t>
            </a:r>
          </a:p>
          <a:p>
            <a:pPr algn="just">
              <a:lnSpc>
                <a:spcPct val="125000"/>
              </a:lnSpc>
            </a:pPr>
            <a:r>
              <a:rPr lang="it-IT" sz="800" dirty="0">
                <a:latin typeface="Peugeot New" panose="02000000000000000000" pitchFamily="2" charset="0"/>
              </a:rPr>
              <a:t>Il design dei sedili, l'angolo di seduta e il vano piedi sono stati progettati per garantire uno spazio ottimale ai passeggeri posteriori.</a:t>
            </a:r>
          </a:p>
          <a:p>
            <a:pPr algn="just">
              <a:lnSpc>
                <a:spcPct val="125000"/>
              </a:lnSpc>
            </a:pPr>
            <a:r>
              <a:rPr lang="it-IT" sz="800" dirty="0">
                <a:latin typeface="Peugeot New" panose="02000000000000000000" pitchFamily="2" charset="0"/>
              </a:rPr>
              <a:t>Due bocchette di ventilazione regolabili e due prese di ricarica USB C sono disponibili nella parte posteriore della console centrale.</a:t>
            </a:r>
          </a:p>
          <a:p>
            <a:pPr algn="just">
              <a:lnSpc>
                <a:spcPct val="125000"/>
              </a:lnSpc>
            </a:pPr>
            <a:r>
              <a:rPr lang="it-IT" sz="800" dirty="0">
                <a:latin typeface="Peugeot New" panose="02000000000000000000" pitchFamily="2" charset="0"/>
              </a:rPr>
              <a:t>La nuova PEUGEOT 408 offre di serie un sedile a panca in due parti (60/40) dotato di portasci e bracciolo centrale con </a:t>
            </a:r>
            <a:r>
              <a:rPr lang="it-IT" sz="800" dirty="0" err="1">
                <a:latin typeface="Peugeot New" panose="02000000000000000000" pitchFamily="2" charset="0"/>
              </a:rPr>
              <a:t>portabicchieri</a:t>
            </a:r>
            <a:r>
              <a:rPr lang="it-IT" sz="800" dirty="0">
                <a:latin typeface="Peugeot New" panose="02000000000000000000" pitchFamily="2" charset="0"/>
              </a:rPr>
              <a:t>. </a:t>
            </a:r>
          </a:p>
          <a:p>
            <a:pPr algn="just">
              <a:lnSpc>
                <a:spcPct val="125000"/>
              </a:lnSpc>
            </a:pPr>
            <a:r>
              <a:rPr lang="it-IT" sz="800" dirty="0">
                <a:latin typeface="Peugeot New" panose="02000000000000000000" pitchFamily="2" charset="0"/>
              </a:rPr>
              <a:t>E sul livello di allestimento GT, un sistema per ripiegare il sedile tramite due comandi facilmente accessibili dai lati del bagagliaio (Magic </a:t>
            </a:r>
            <a:r>
              <a:rPr lang="it-IT" sz="800" dirty="0" err="1">
                <a:latin typeface="Peugeot New" panose="02000000000000000000" pitchFamily="2" charset="0"/>
              </a:rPr>
              <a:t>Handles</a:t>
            </a:r>
            <a:r>
              <a:rPr lang="it-IT" sz="800" dirty="0">
                <a:latin typeface="Peugeot New" panose="02000000000000000000" pitchFamily="2" charset="0"/>
              </a:rPr>
              <a:t>).</a:t>
            </a:r>
          </a:p>
          <a:p>
            <a:r>
              <a:rPr lang="fr-FR" sz="800" dirty="0">
                <a:latin typeface="Peugeot New" panose="02000000000000000000" pitchFamily="2" charset="0"/>
              </a:rPr>
              <a:t> </a:t>
            </a:r>
          </a:p>
        </p:txBody>
      </p:sp>
      <p:grpSp>
        <p:nvGrpSpPr>
          <p:cNvPr id="2" name="Groupe 26">
            <a:extLst>
              <a:ext uri="{FF2B5EF4-FFF2-40B4-BE49-F238E27FC236}">
                <a16:creationId xmlns:a16="http://schemas.microsoft.com/office/drawing/2014/main" id="{D7152EE8-722B-C1E1-BC37-EA4D5CC7A68C}"/>
              </a:ext>
            </a:extLst>
          </p:cNvPr>
          <p:cNvGrpSpPr/>
          <p:nvPr/>
        </p:nvGrpSpPr>
        <p:grpSpPr>
          <a:xfrm>
            <a:off x="-3746" y="865573"/>
            <a:ext cx="394365" cy="6000740"/>
            <a:chOff x="-3746" y="865573"/>
            <a:chExt cx="394365" cy="6000740"/>
          </a:xfrm>
        </p:grpSpPr>
        <p:grpSp>
          <p:nvGrpSpPr>
            <p:cNvPr id="3" name="Groupe 27">
              <a:extLst>
                <a:ext uri="{FF2B5EF4-FFF2-40B4-BE49-F238E27FC236}">
                  <a16:creationId xmlns:a16="http://schemas.microsoft.com/office/drawing/2014/main" id="{7D26A632-308C-8B34-E450-2DB73367B4CF}"/>
                </a:ext>
              </a:extLst>
            </p:cNvPr>
            <p:cNvGrpSpPr/>
            <p:nvPr/>
          </p:nvGrpSpPr>
          <p:grpSpPr>
            <a:xfrm>
              <a:off x="-3746" y="865573"/>
              <a:ext cx="386557" cy="6000740"/>
              <a:chOff x="-12059" y="865573"/>
              <a:chExt cx="386557" cy="6000740"/>
            </a:xfrm>
          </p:grpSpPr>
          <p:sp>
            <p:nvSpPr>
              <p:cNvPr id="5" name="Rectangle 4">
                <a:hlinkClick r:id="rId4" action="ppaction://hlinksldjump"/>
                <a:extLst>
                  <a:ext uri="{FF2B5EF4-FFF2-40B4-BE49-F238E27FC236}">
                    <a16:creationId xmlns:a16="http://schemas.microsoft.com/office/drawing/2014/main" id="{1A6BC245-8A04-4426-CE13-8ADFC370674D}"/>
                  </a:ext>
                </a:extLst>
              </p:cNvPr>
              <p:cNvSpPr/>
              <p:nvPr/>
            </p:nvSpPr>
            <p:spPr>
              <a:xfrm rot="16200000">
                <a:off x="-244072" y="3671134"/>
                <a:ext cx="857250" cy="37855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algn="ctr">
                  <a:defRPr/>
                </a:pPr>
                <a:r>
                  <a:rPr lang="it-IT" sz="650" b="1" kern="0" dirty="0">
                    <a:solidFill>
                      <a:srgbClr val="000000"/>
                    </a:solidFill>
                    <a:latin typeface="Peugeot New Light"/>
                  </a:rPr>
                  <a:t>accessori</a:t>
                </a:r>
              </a:p>
              <a:p>
                <a:pPr algn="ctr">
                  <a:defRPr/>
                </a:pPr>
                <a:r>
                  <a:rPr lang="it-IT" sz="650" b="1" kern="0" dirty="0">
                    <a:solidFill>
                      <a:srgbClr val="000000"/>
                    </a:solidFill>
                    <a:latin typeface="Peugeot New Light"/>
                  </a:rPr>
                  <a:t>servizi</a:t>
                </a:r>
              </a:p>
            </p:txBody>
          </p:sp>
          <p:grpSp>
            <p:nvGrpSpPr>
              <p:cNvPr id="6" name="Groupe 30">
                <a:extLst>
                  <a:ext uri="{FF2B5EF4-FFF2-40B4-BE49-F238E27FC236}">
                    <a16:creationId xmlns:a16="http://schemas.microsoft.com/office/drawing/2014/main" id="{F30AD4D8-BAC5-6E6F-E556-1B53859C4685}"/>
                  </a:ext>
                </a:extLst>
              </p:cNvPr>
              <p:cNvGrpSpPr/>
              <p:nvPr/>
            </p:nvGrpSpPr>
            <p:grpSpPr>
              <a:xfrm>
                <a:off x="-12059" y="865573"/>
                <a:ext cx="386557" cy="6000740"/>
                <a:chOff x="-12059" y="865573"/>
                <a:chExt cx="386557" cy="6000740"/>
              </a:xfrm>
            </p:grpSpPr>
            <p:sp>
              <p:nvSpPr>
                <p:cNvPr id="7" name="Rectangle 6">
                  <a:hlinkClick r:id="rId5" action="ppaction://hlinksldjump"/>
                  <a:extLst>
                    <a:ext uri="{FF2B5EF4-FFF2-40B4-BE49-F238E27FC236}">
                      <a16:creationId xmlns:a16="http://schemas.microsoft.com/office/drawing/2014/main" id="{46575AF6-6598-F123-6607-A97131610F7B}"/>
                    </a:ext>
                  </a:extLst>
                </p:cNvPr>
                <p:cNvSpPr/>
                <p:nvPr/>
              </p:nvSpPr>
              <p:spPr>
                <a:xfrm rot="16200000">
                  <a:off x="-247735" y="1949043"/>
                  <a:ext cx="857250" cy="38588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nvGrpSpPr>
                <p:cNvPr id="9" name="Groupe 33">
                  <a:extLst>
                    <a:ext uri="{FF2B5EF4-FFF2-40B4-BE49-F238E27FC236}">
                      <a16:creationId xmlns:a16="http://schemas.microsoft.com/office/drawing/2014/main" id="{201D6F68-2786-DD4F-BCD9-6B3FD232DB7C}"/>
                    </a:ext>
                  </a:extLst>
                </p:cNvPr>
                <p:cNvGrpSpPr/>
                <p:nvPr/>
              </p:nvGrpSpPr>
              <p:grpSpPr>
                <a:xfrm>
                  <a:off x="-12059" y="865573"/>
                  <a:ext cx="386557" cy="6000740"/>
                  <a:chOff x="-17745" y="857260"/>
                  <a:chExt cx="386557" cy="6000740"/>
                </a:xfrm>
                <a:solidFill>
                  <a:srgbClr val="FFFFFF">
                    <a:lumMod val="95000"/>
                  </a:srgbClr>
                </a:solidFill>
              </p:grpSpPr>
              <p:sp>
                <p:nvSpPr>
                  <p:cNvPr id="11" name="Rectangle 10">
                    <a:hlinkClick r:id="rId6" action="ppaction://hlinksldjump"/>
                    <a:extLst>
                      <a:ext uri="{FF2B5EF4-FFF2-40B4-BE49-F238E27FC236}">
                        <a16:creationId xmlns:a16="http://schemas.microsoft.com/office/drawing/2014/main" id="{499CCBC3-2A2F-E3ED-17C2-B35268E35B60}"/>
                      </a:ext>
                    </a:extLst>
                  </p:cNvPr>
                  <p:cNvSpPr/>
                  <p:nvPr/>
                </p:nvSpPr>
                <p:spPr>
                  <a:xfrm rot="16200000">
                    <a:off x="-253090" y="6236098"/>
                    <a:ext cx="857250" cy="386554"/>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12" name="Rectangle 11">
                    <a:hlinkClick r:id="rId7" action="ppaction://hlinksldjump"/>
                    <a:extLst>
                      <a:ext uri="{FF2B5EF4-FFF2-40B4-BE49-F238E27FC236}">
                        <a16:creationId xmlns:a16="http://schemas.microsoft.com/office/drawing/2014/main" id="{2DABFFA7-A4D3-9C94-3933-FDDF5963900A}"/>
                      </a:ext>
                    </a:extLst>
                  </p:cNvPr>
                  <p:cNvSpPr/>
                  <p:nvPr/>
                </p:nvSpPr>
                <p:spPr>
                  <a:xfrm rot="16200000">
                    <a:off x="-253093" y="4521604"/>
                    <a:ext cx="857250" cy="386548"/>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rPr>
                      <a:t>Dettaglio degli equipaggiamenti</a:t>
                    </a:r>
                  </a:p>
                </p:txBody>
              </p:sp>
              <p:sp>
                <p:nvSpPr>
                  <p:cNvPr id="13" name="Rectangle 12">
                    <a:hlinkClick r:id="rId8" action="ppaction://hlinksldjump"/>
                    <a:extLst>
                      <a:ext uri="{FF2B5EF4-FFF2-40B4-BE49-F238E27FC236}">
                        <a16:creationId xmlns:a16="http://schemas.microsoft.com/office/drawing/2014/main" id="{5FDFE489-A17D-72EA-742D-6A28BBDF222B}"/>
                      </a:ext>
                    </a:extLst>
                  </p:cNvPr>
                  <p:cNvSpPr/>
                  <p:nvPr/>
                </p:nvSpPr>
                <p:spPr>
                  <a:xfrm rot="16200000">
                    <a:off x="-253429" y="2792217"/>
                    <a:ext cx="857250" cy="384754"/>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14" name="Rectangle 13">
                    <a:hlinkClick r:id="rId9" action="ppaction://hlinksldjump"/>
                    <a:extLst>
                      <a:ext uri="{FF2B5EF4-FFF2-40B4-BE49-F238E27FC236}">
                        <a16:creationId xmlns:a16="http://schemas.microsoft.com/office/drawing/2014/main" id="{0712F643-5F88-75B8-931F-F360AB2B399E}"/>
                      </a:ext>
                    </a:extLst>
                  </p:cNvPr>
                  <p:cNvSpPr/>
                  <p:nvPr/>
                </p:nvSpPr>
                <p:spPr>
                  <a:xfrm rot="16200000">
                    <a:off x="-252863" y="1093508"/>
                    <a:ext cx="857250" cy="38475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15" name="Rectangle 14">
                    <a:hlinkClick r:id="rId10" action="ppaction://hlinksldjump"/>
                    <a:extLst>
                      <a:ext uri="{FF2B5EF4-FFF2-40B4-BE49-F238E27FC236}">
                        <a16:creationId xmlns:a16="http://schemas.microsoft.com/office/drawing/2014/main" id="{9DEAC370-F73E-6254-D3B3-96AEB97C9685}"/>
                      </a:ext>
                    </a:extLst>
                  </p:cNvPr>
                  <p:cNvSpPr/>
                  <p:nvPr/>
                </p:nvSpPr>
                <p:spPr>
                  <a:xfrm rot="16200000">
                    <a:off x="-253204" y="5379411"/>
                    <a:ext cx="856800" cy="385882"/>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grpSp>
        </p:grpSp>
        <p:sp>
          <p:nvSpPr>
            <p:cNvPr id="4" name="Rectangle 3">
              <a:extLst>
                <a:ext uri="{FF2B5EF4-FFF2-40B4-BE49-F238E27FC236}">
                  <a16:creationId xmlns:a16="http://schemas.microsoft.com/office/drawing/2014/main" id="{57D7183E-D4AF-213E-5C22-9C0600F81F7D}"/>
                </a:ext>
              </a:extLst>
            </p:cNvPr>
            <p:cNvSpPr/>
            <p:nvPr/>
          </p:nvSpPr>
          <p:spPr>
            <a:xfrm rot="16200000">
              <a:off x="-228521" y="4542136"/>
              <a:ext cx="851724" cy="38655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Dettaglio degli equipaggiamenti</a:t>
              </a:r>
            </a:p>
          </p:txBody>
        </p:sp>
      </p:grpSp>
      <p:sp>
        <p:nvSpPr>
          <p:cNvPr id="22" name="ZoneTexte 16">
            <a:extLst>
              <a:ext uri="{FF2B5EF4-FFF2-40B4-BE49-F238E27FC236}">
                <a16:creationId xmlns:a16="http://schemas.microsoft.com/office/drawing/2014/main" id="{5EFA7011-8C7E-4376-9A98-CACF8E259EBA}"/>
              </a:ext>
            </a:extLst>
          </p:cNvPr>
          <p:cNvSpPr txBox="1"/>
          <p:nvPr/>
        </p:nvSpPr>
        <p:spPr>
          <a:xfrm>
            <a:off x="667603" y="6589369"/>
            <a:ext cx="6113720" cy="184666"/>
          </a:xfrm>
          <a:prstGeom prst="rect">
            <a:avLst/>
          </a:prstGeom>
          <a:noFill/>
        </p:spPr>
        <p:txBody>
          <a:bodyPr wrap="square">
            <a:spAutoFit/>
          </a:bodyPr>
          <a:lstStyle/>
          <a:p>
            <a:r>
              <a:rPr lang="fr-FR" sz="600" dirty="0">
                <a:latin typeface="Peugeot New Light" panose="02000000000000000000" pitchFamily="2" charset="0"/>
              </a:rPr>
              <a:t>(1) </a:t>
            </a:r>
            <a:r>
              <a:rPr lang="fr-FR" sz="600" dirty="0" err="1">
                <a:latin typeface="Peugeot New Light" panose="02000000000000000000" pitchFamily="2" charset="0"/>
              </a:rPr>
              <a:t>disponibile</a:t>
            </a:r>
            <a:r>
              <a:rPr lang="fr-FR" sz="600" dirty="0">
                <a:latin typeface="Peugeot New Light" panose="02000000000000000000" pitchFamily="2" charset="0"/>
              </a:rPr>
              <a:t> in </a:t>
            </a:r>
            <a:r>
              <a:rPr lang="fr-FR" sz="600" dirty="0" err="1">
                <a:latin typeface="Peugeot New Light" panose="02000000000000000000" pitchFamily="2" charset="0"/>
              </a:rPr>
              <a:t>opzione</a:t>
            </a:r>
            <a:endParaRPr lang="fr-FR" sz="600" dirty="0"/>
          </a:p>
        </p:txBody>
      </p:sp>
      <p:sp>
        <p:nvSpPr>
          <p:cNvPr id="23" name="Rectangle 22">
            <a:hlinkClick r:id="rId11" action="ppaction://hlinksldjump"/>
            <a:extLst>
              <a:ext uri="{FF2B5EF4-FFF2-40B4-BE49-F238E27FC236}">
                <a16:creationId xmlns:a16="http://schemas.microsoft.com/office/drawing/2014/main" id="{2E60E94B-5BBD-425B-B405-F78700A7C61B}"/>
              </a:ext>
            </a:extLst>
          </p:cNvPr>
          <p:cNvSpPr/>
          <p:nvPr/>
        </p:nvSpPr>
        <p:spPr>
          <a:xfrm rot="16200000">
            <a:off x="-240208" y="243792"/>
            <a:ext cx="865573" cy="377990"/>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3344506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0CED9333-777F-4E69-8201-2B96E2FA42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6763" y="1376864"/>
            <a:ext cx="5354638" cy="3031805"/>
          </a:xfrm>
          <a:prstGeom prst="rect">
            <a:avLst/>
          </a:prstGeom>
        </p:spPr>
      </p:pic>
      <p:pic>
        <p:nvPicPr>
          <p:cNvPr id="21" name="Image 20" descr="Une image contenant extérieur, ciel, voiture, transport&#10;&#10;Description générée automatiquement">
            <a:extLst>
              <a:ext uri="{FF2B5EF4-FFF2-40B4-BE49-F238E27FC236}">
                <a16:creationId xmlns:a16="http://schemas.microsoft.com/office/drawing/2014/main" id="{513D46C8-745E-404A-A42E-D4B46DBFB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71797" y="1376863"/>
            <a:ext cx="5322438" cy="3031805"/>
          </a:xfrm>
          <a:prstGeom prst="rect">
            <a:avLst/>
          </a:prstGeom>
        </p:spPr>
      </p:pic>
      <p:sp>
        <p:nvSpPr>
          <p:cNvPr id="2" name="Rectangle 1"/>
          <p:cNvSpPr/>
          <p:nvPr/>
        </p:nvSpPr>
        <p:spPr>
          <a:xfrm>
            <a:off x="667603" y="4617309"/>
            <a:ext cx="5532900" cy="1446550"/>
          </a:xfrm>
          <a:prstGeom prst="rect">
            <a:avLst/>
          </a:prstGeom>
        </p:spPr>
        <p:txBody>
          <a:bodyPr wrap="square">
            <a:spAutoFit/>
          </a:bodyPr>
          <a:lstStyle/>
          <a:p>
            <a:r>
              <a:rPr lang="it-IT" sz="1200" dirty="0">
                <a:latin typeface="Peugeot New" panose="02000000000000000000" pitchFamily="2" charset="0"/>
              </a:rPr>
              <a:t>PACCHETTO DRIVE ASSIST </a:t>
            </a:r>
            <a:r>
              <a:rPr lang="fr-FR" sz="1200" dirty="0">
                <a:latin typeface="Peugeot New" panose="02000000000000000000" pitchFamily="2" charset="0"/>
              </a:rPr>
              <a:t>PLUS</a:t>
            </a:r>
            <a:r>
              <a:rPr lang="fr-FR" sz="1200" baseline="30000" dirty="0">
                <a:latin typeface="Peugeot New" panose="02000000000000000000" pitchFamily="2" charset="0"/>
              </a:rPr>
              <a:t>(1)</a:t>
            </a:r>
          </a:p>
          <a:p>
            <a:endParaRPr lang="it-IT" sz="1200" dirty="0">
              <a:latin typeface="Peugeot New" panose="02000000000000000000" pitchFamily="2" charset="0"/>
            </a:endParaRPr>
          </a:p>
          <a:p>
            <a:r>
              <a:rPr lang="it-IT" sz="800" dirty="0">
                <a:latin typeface="Peugeot New" panose="02000000000000000000" pitchFamily="2" charset="0"/>
              </a:rPr>
              <a:t>Questo sistema combina l'</a:t>
            </a:r>
            <a:r>
              <a:rPr lang="it-IT" sz="800" dirty="0" err="1">
                <a:latin typeface="Peugeot New" panose="02000000000000000000" pitchFamily="2" charset="0"/>
              </a:rPr>
              <a:t>Adaptive</a:t>
            </a:r>
            <a:r>
              <a:rPr lang="it-IT" sz="800" dirty="0">
                <a:latin typeface="Peugeot New" panose="02000000000000000000" pitchFamily="2" charset="0"/>
              </a:rPr>
              <a:t> Cruise Control (ACC Stop &amp; Go) e il Lane </a:t>
            </a:r>
            <a:r>
              <a:rPr lang="it-IT" sz="800" dirty="0" err="1">
                <a:latin typeface="Peugeot New" panose="02000000000000000000" pitchFamily="2" charset="0"/>
              </a:rPr>
              <a:t>Positioning</a:t>
            </a:r>
            <a:r>
              <a:rPr lang="it-IT" sz="800" dirty="0">
                <a:latin typeface="Peugeot New" panose="02000000000000000000" pitchFamily="2" charset="0"/>
              </a:rPr>
              <a:t> Assist per gestire la guida semi-autonoma in condizioni specifiche. Il veicolo gestisce lo sterzo e la velocità.</a:t>
            </a:r>
          </a:p>
          <a:p>
            <a:r>
              <a:rPr lang="it-IT" sz="800" dirty="0">
                <a:latin typeface="Peugeot New" panose="02000000000000000000" pitchFamily="2" charset="0"/>
              </a:rPr>
              <a:t>Il conducente seleziona una velocità di riferimento nell'ACC (da 0 km/h) e attiva l'LPA. Il sistema registra la posizione del veicolo sulla strada (centro, sinistra o destra). Per rimanere attivo, il sistema richiede al conducente di tenere le mani sul volante anche senza sterzare. Il conducente può riprendere il controllo in qualsiasi momento utilizzando il volante (per annullare l'LPA) o frenando (per annullare l'ACC Stop &amp; Go).</a:t>
            </a:r>
          </a:p>
        </p:txBody>
      </p:sp>
      <p:sp>
        <p:nvSpPr>
          <p:cNvPr id="16" name="Rectangle 15"/>
          <p:cNvSpPr/>
          <p:nvPr/>
        </p:nvSpPr>
        <p:spPr>
          <a:xfrm>
            <a:off x="6679475" y="4617309"/>
            <a:ext cx="5500074" cy="1261884"/>
          </a:xfrm>
          <a:prstGeom prst="rect">
            <a:avLst/>
          </a:prstGeom>
        </p:spPr>
        <p:txBody>
          <a:bodyPr wrap="square">
            <a:spAutoFit/>
          </a:bodyPr>
          <a:lstStyle/>
          <a:p>
            <a:r>
              <a:rPr lang="fr-FR" sz="1200" dirty="0">
                <a:latin typeface="Peugeot New" panose="02000000000000000000" pitchFamily="2" charset="0"/>
              </a:rPr>
              <a:t>PEUGEOT MATRIX LED</a:t>
            </a:r>
            <a:r>
              <a:rPr lang="fr-FR" sz="1200" baseline="30000" dirty="0">
                <a:latin typeface="Peugeot New" panose="02000000000000000000" pitchFamily="2" charset="0"/>
              </a:rPr>
              <a:t>(2)</a:t>
            </a:r>
            <a:endParaRPr lang="fr-FR" sz="1200" dirty="0">
              <a:latin typeface="Peugeot New" panose="02000000000000000000" pitchFamily="2" charset="0"/>
            </a:endParaRPr>
          </a:p>
          <a:p>
            <a:endParaRPr lang="fr-FR" sz="800" dirty="0">
              <a:latin typeface="Peugeot New" panose="02000000000000000000" pitchFamily="2" charset="0"/>
            </a:endParaRPr>
          </a:p>
          <a:p>
            <a:pPr algn="just"/>
            <a:r>
              <a:rPr lang="it-IT" sz="800" dirty="0">
                <a:latin typeface="Peugeot New" panose="02000000000000000000" pitchFamily="2" charset="0"/>
              </a:rPr>
              <a:t>Il sistema regola automaticamente i fasci luminosi in base alle condizioni del traffico, mantenendo un'illuminazione ottimale senza interferire con gli altri utenti della strada (come il traffico in arrivo o i veicoli che precedono).</a:t>
            </a:r>
          </a:p>
          <a:p>
            <a:pPr algn="just"/>
            <a:r>
              <a:rPr lang="it-IT" sz="800" dirty="0">
                <a:latin typeface="Peugeot New" panose="02000000000000000000" pitchFamily="2" charset="0"/>
              </a:rPr>
              <a:t>Il sistema funziona di notte, al di fuori di un'area illuminata (&lt;5 lux) quando la velocità del veicolo è superiore a 40 km/h.</a:t>
            </a:r>
          </a:p>
          <a:p>
            <a:pPr algn="just"/>
            <a:r>
              <a:rPr lang="it-IT" sz="800" dirty="0">
                <a:latin typeface="Peugeot New" panose="02000000000000000000" pitchFamily="2" charset="0"/>
              </a:rPr>
              <a:t>Il sistema dispone di cinque modalità di illuminazione specifiche per ogni situazione di guida.</a:t>
            </a:r>
            <a:endParaRPr lang="fr-FR" sz="800" dirty="0">
              <a:latin typeface="Peugeot New" panose="02000000000000000000" pitchFamily="2" charset="0"/>
            </a:endParaRPr>
          </a:p>
        </p:txBody>
      </p:sp>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DETTAGLIO DEGLI EQUIPAGGIAMENTI</a:t>
            </a:r>
          </a:p>
        </p:txBody>
      </p:sp>
      <p:sp>
        <p:nvSpPr>
          <p:cNvPr id="17" name="ZoneTexte 16">
            <a:extLst>
              <a:ext uri="{FF2B5EF4-FFF2-40B4-BE49-F238E27FC236}">
                <a16:creationId xmlns:a16="http://schemas.microsoft.com/office/drawing/2014/main" id="{1C515E5A-16FE-4945-9E19-010FADF7E92F}"/>
              </a:ext>
            </a:extLst>
          </p:cNvPr>
          <p:cNvSpPr txBox="1"/>
          <p:nvPr/>
        </p:nvSpPr>
        <p:spPr>
          <a:xfrm>
            <a:off x="658076" y="6530644"/>
            <a:ext cx="6113720" cy="276999"/>
          </a:xfrm>
          <a:prstGeom prst="rect">
            <a:avLst/>
          </a:prstGeom>
          <a:noFill/>
        </p:spPr>
        <p:txBody>
          <a:bodyPr wrap="square">
            <a:spAutoFit/>
          </a:bodyPr>
          <a:lstStyle/>
          <a:p>
            <a:pPr marL="228600" indent="-228600">
              <a:buAutoNum type="arabicParenBoth"/>
            </a:pPr>
            <a:r>
              <a:rPr lang="fr-FR" sz="600" dirty="0" err="1">
                <a:latin typeface="Peugeot New Light" panose="02000000000000000000" pitchFamily="2" charset="0"/>
              </a:rPr>
              <a:t>Opzionale</a:t>
            </a:r>
            <a:r>
              <a:rPr lang="fr-FR" sz="600" dirty="0">
                <a:latin typeface="Peugeot New Light" panose="02000000000000000000" pitchFamily="2" charset="0"/>
              </a:rPr>
              <a:t> o non </a:t>
            </a:r>
            <a:r>
              <a:rPr lang="fr-FR" sz="600" dirty="0" err="1">
                <a:latin typeface="Peugeot New Light" panose="02000000000000000000" pitchFamily="2" charset="0"/>
              </a:rPr>
              <a:t>disponibile</a:t>
            </a:r>
            <a:r>
              <a:rPr lang="fr-FR" sz="600" dirty="0">
                <a:latin typeface="Peugeot New Light" panose="02000000000000000000" pitchFamily="2" charset="0"/>
              </a:rPr>
              <a:t> a seconda delle </a:t>
            </a:r>
            <a:r>
              <a:rPr lang="fr-FR" sz="600" dirty="0" err="1">
                <a:latin typeface="Peugeot New Light" panose="02000000000000000000" pitchFamily="2" charset="0"/>
              </a:rPr>
              <a:t>versioni</a:t>
            </a:r>
            <a:endParaRPr lang="fr-FR" sz="600" dirty="0">
              <a:latin typeface="Peugeot New Light" panose="02000000000000000000" pitchFamily="2" charset="0"/>
            </a:endParaRPr>
          </a:p>
          <a:p>
            <a:pPr marL="228600" indent="-228600">
              <a:buAutoNum type="arabicParenBoth"/>
            </a:pPr>
            <a:r>
              <a:rPr lang="fr-FR" sz="600" dirty="0">
                <a:latin typeface="Peugeot New Light" panose="02000000000000000000" pitchFamily="2" charset="0"/>
              </a:rPr>
              <a:t>Di </a:t>
            </a:r>
            <a:r>
              <a:rPr lang="fr-FR" sz="600" dirty="0" err="1">
                <a:latin typeface="Peugeot New Light" panose="02000000000000000000" pitchFamily="2" charset="0"/>
              </a:rPr>
              <a:t>serie</a:t>
            </a:r>
            <a:r>
              <a:rPr lang="fr-FR" sz="600" dirty="0">
                <a:latin typeface="Peugeot New Light" panose="02000000000000000000" pitchFamily="2" charset="0"/>
              </a:rPr>
              <a:t> o non </a:t>
            </a:r>
            <a:r>
              <a:rPr lang="fr-FR" sz="600" dirty="0" err="1">
                <a:latin typeface="Peugeot New Light" panose="02000000000000000000" pitchFamily="2" charset="0"/>
              </a:rPr>
              <a:t>disponibile</a:t>
            </a:r>
            <a:r>
              <a:rPr lang="fr-FR" sz="600" dirty="0">
                <a:latin typeface="Peugeot New Light" panose="02000000000000000000" pitchFamily="2" charset="0"/>
              </a:rPr>
              <a:t> a seconda delle </a:t>
            </a:r>
            <a:r>
              <a:rPr lang="fr-FR" sz="600" dirty="0" err="1">
                <a:latin typeface="Peugeot New Light" panose="02000000000000000000" pitchFamily="2" charset="0"/>
              </a:rPr>
              <a:t>versioni</a:t>
            </a:r>
            <a:endParaRPr lang="fr-FR" sz="600" dirty="0">
              <a:latin typeface="Peugeot New Light" panose="02000000000000000000" pitchFamily="2" charset="0"/>
            </a:endParaRPr>
          </a:p>
        </p:txBody>
      </p:sp>
      <p:grpSp>
        <p:nvGrpSpPr>
          <p:cNvPr id="3" name="Groupe 26">
            <a:extLst>
              <a:ext uri="{FF2B5EF4-FFF2-40B4-BE49-F238E27FC236}">
                <a16:creationId xmlns:a16="http://schemas.microsoft.com/office/drawing/2014/main" id="{D6595627-F6E8-A293-FC17-893EC08411BF}"/>
              </a:ext>
            </a:extLst>
          </p:cNvPr>
          <p:cNvGrpSpPr/>
          <p:nvPr/>
        </p:nvGrpSpPr>
        <p:grpSpPr>
          <a:xfrm>
            <a:off x="-3746" y="865573"/>
            <a:ext cx="394365" cy="6000740"/>
            <a:chOff x="-3746" y="865573"/>
            <a:chExt cx="394365" cy="6000740"/>
          </a:xfrm>
        </p:grpSpPr>
        <p:grpSp>
          <p:nvGrpSpPr>
            <p:cNvPr id="4" name="Groupe 27">
              <a:extLst>
                <a:ext uri="{FF2B5EF4-FFF2-40B4-BE49-F238E27FC236}">
                  <a16:creationId xmlns:a16="http://schemas.microsoft.com/office/drawing/2014/main" id="{3AB5B113-29BE-7C35-1A6B-37F0988F6095}"/>
                </a:ext>
              </a:extLst>
            </p:cNvPr>
            <p:cNvGrpSpPr/>
            <p:nvPr/>
          </p:nvGrpSpPr>
          <p:grpSpPr>
            <a:xfrm>
              <a:off x="-3746" y="865573"/>
              <a:ext cx="386557" cy="6000740"/>
              <a:chOff x="-12059" y="865573"/>
              <a:chExt cx="386557" cy="6000740"/>
            </a:xfrm>
          </p:grpSpPr>
          <p:sp>
            <p:nvSpPr>
              <p:cNvPr id="6" name="Rectangle 5">
                <a:hlinkClick r:id="rId4" action="ppaction://hlinksldjump"/>
                <a:extLst>
                  <a:ext uri="{FF2B5EF4-FFF2-40B4-BE49-F238E27FC236}">
                    <a16:creationId xmlns:a16="http://schemas.microsoft.com/office/drawing/2014/main" id="{CC5B76C8-86FD-57B8-1444-72AD7475F928}"/>
                  </a:ext>
                </a:extLst>
              </p:cNvPr>
              <p:cNvSpPr/>
              <p:nvPr/>
            </p:nvSpPr>
            <p:spPr>
              <a:xfrm rot="16200000">
                <a:off x="-244072" y="3671134"/>
                <a:ext cx="857250" cy="37855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algn="ctr">
                  <a:defRPr/>
                </a:pPr>
                <a:r>
                  <a:rPr lang="it-IT" sz="650" b="1" kern="0" dirty="0">
                    <a:solidFill>
                      <a:srgbClr val="000000"/>
                    </a:solidFill>
                    <a:latin typeface="Peugeot New Light"/>
                  </a:rPr>
                  <a:t>accessori</a:t>
                </a:r>
              </a:p>
              <a:p>
                <a:pPr algn="ctr">
                  <a:defRPr/>
                </a:pPr>
                <a:r>
                  <a:rPr lang="it-IT" sz="650" b="1" kern="0" dirty="0">
                    <a:solidFill>
                      <a:srgbClr val="000000"/>
                    </a:solidFill>
                    <a:latin typeface="Peugeot New Light"/>
                  </a:rPr>
                  <a:t>servizi</a:t>
                </a:r>
              </a:p>
            </p:txBody>
          </p:sp>
          <p:grpSp>
            <p:nvGrpSpPr>
              <p:cNvPr id="7" name="Groupe 30">
                <a:extLst>
                  <a:ext uri="{FF2B5EF4-FFF2-40B4-BE49-F238E27FC236}">
                    <a16:creationId xmlns:a16="http://schemas.microsoft.com/office/drawing/2014/main" id="{49378880-5E4F-0BEE-FE8A-43C4C6C2C030}"/>
                  </a:ext>
                </a:extLst>
              </p:cNvPr>
              <p:cNvGrpSpPr/>
              <p:nvPr/>
            </p:nvGrpSpPr>
            <p:grpSpPr>
              <a:xfrm>
                <a:off x="-12059" y="865573"/>
                <a:ext cx="386557" cy="6000740"/>
                <a:chOff x="-12059" y="865573"/>
                <a:chExt cx="386557" cy="6000740"/>
              </a:xfrm>
            </p:grpSpPr>
            <p:sp>
              <p:nvSpPr>
                <p:cNvPr id="8" name="Rectangle 7">
                  <a:hlinkClick r:id="rId5" action="ppaction://hlinksldjump"/>
                  <a:extLst>
                    <a:ext uri="{FF2B5EF4-FFF2-40B4-BE49-F238E27FC236}">
                      <a16:creationId xmlns:a16="http://schemas.microsoft.com/office/drawing/2014/main" id="{C5CCD2D3-FB90-582E-D904-CE9BEE4376D9}"/>
                    </a:ext>
                  </a:extLst>
                </p:cNvPr>
                <p:cNvSpPr/>
                <p:nvPr/>
              </p:nvSpPr>
              <p:spPr>
                <a:xfrm rot="16200000">
                  <a:off x="-247735" y="1949043"/>
                  <a:ext cx="857250" cy="38588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nvGrpSpPr>
                <p:cNvPr id="10" name="Groupe 33">
                  <a:extLst>
                    <a:ext uri="{FF2B5EF4-FFF2-40B4-BE49-F238E27FC236}">
                      <a16:creationId xmlns:a16="http://schemas.microsoft.com/office/drawing/2014/main" id="{ADF1DBD8-7B10-DE9C-2164-18B425D55EB3}"/>
                    </a:ext>
                  </a:extLst>
                </p:cNvPr>
                <p:cNvGrpSpPr/>
                <p:nvPr/>
              </p:nvGrpSpPr>
              <p:grpSpPr>
                <a:xfrm>
                  <a:off x="-12059" y="865573"/>
                  <a:ext cx="386557" cy="6000740"/>
                  <a:chOff x="-17745" y="857260"/>
                  <a:chExt cx="386557" cy="6000740"/>
                </a:xfrm>
                <a:solidFill>
                  <a:srgbClr val="FFFFFF">
                    <a:lumMod val="95000"/>
                  </a:srgbClr>
                </a:solidFill>
              </p:grpSpPr>
              <p:sp>
                <p:nvSpPr>
                  <p:cNvPr id="12" name="Rectangle 11">
                    <a:hlinkClick r:id="rId6" action="ppaction://hlinksldjump"/>
                    <a:extLst>
                      <a:ext uri="{FF2B5EF4-FFF2-40B4-BE49-F238E27FC236}">
                        <a16:creationId xmlns:a16="http://schemas.microsoft.com/office/drawing/2014/main" id="{2125E4A4-8B1A-15EA-4F09-65600841B31A}"/>
                      </a:ext>
                    </a:extLst>
                  </p:cNvPr>
                  <p:cNvSpPr/>
                  <p:nvPr/>
                </p:nvSpPr>
                <p:spPr>
                  <a:xfrm rot="16200000">
                    <a:off x="-253090" y="6236098"/>
                    <a:ext cx="857250" cy="386554"/>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13" name="Rectangle 12">
                    <a:hlinkClick r:id="rId7" action="ppaction://hlinksldjump"/>
                    <a:extLst>
                      <a:ext uri="{FF2B5EF4-FFF2-40B4-BE49-F238E27FC236}">
                        <a16:creationId xmlns:a16="http://schemas.microsoft.com/office/drawing/2014/main" id="{A35D9147-1AE7-7262-7178-72A0E6780BF9}"/>
                      </a:ext>
                    </a:extLst>
                  </p:cNvPr>
                  <p:cNvSpPr/>
                  <p:nvPr/>
                </p:nvSpPr>
                <p:spPr>
                  <a:xfrm rot="16200000">
                    <a:off x="-253093" y="4521604"/>
                    <a:ext cx="857250" cy="386548"/>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rPr>
                      <a:t>Dettaglio degli equipaggiamenti</a:t>
                    </a:r>
                  </a:p>
                </p:txBody>
              </p:sp>
              <p:sp>
                <p:nvSpPr>
                  <p:cNvPr id="14" name="Rectangle 13">
                    <a:hlinkClick r:id="rId8" action="ppaction://hlinksldjump"/>
                    <a:extLst>
                      <a:ext uri="{FF2B5EF4-FFF2-40B4-BE49-F238E27FC236}">
                        <a16:creationId xmlns:a16="http://schemas.microsoft.com/office/drawing/2014/main" id="{38D071D8-B6F1-CA9D-9B0E-5CC7BF54078C}"/>
                      </a:ext>
                    </a:extLst>
                  </p:cNvPr>
                  <p:cNvSpPr/>
                  <p:nvPr/>
                </p:nvSpPr>
                <p:spPr>
                  <a:xfrm rot="16200000">
                    <a:off x="-253429" y="2792217"/>
                    <a:ext cx="857250" cy="384754"/>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15" name="Rectangle 14">
                    <a:hlinkClick r:id="rId9" action="ppaction://hlinksldjump"/>
                    <a:extLst>
                      <a:ext uri="{FF2B5EF4-FFF2-40B4-BE49-F238E27FC236}">
                        <a16:creationId xmlns:a16="http://schemas.microsoft.com/office/drawing/2014/main" id="{127BEFF6-D986-33CE-216F-CC6C066E857E}"/>
                      </a:ext>
                    </a:extLst>
                  </p:cNvPr>
                  <p:cNvSpPr/>
                  <p:nvPr/>
                </p:nvSpPr>
                <p:spPr>
                  <a:xfrm rot="16200000">
                    <a:off x="-252863" y="1093508"/>
                    <a:ext cx="857250" cy="38475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20" name="Rectangle 19">
                    <a:hlinkClick r:id="rId10" action="ppaction://hlinksldjump"/>
                    <a:extLst>
                      <a:ext uri="{FF2B5EF4-FFF2-40B4-BE49-F238E27FC236}">
                        <a16:creationId xmlns:a16="http://schemas.microsoft.com/office/drawing/2014/main" id="{4FC6CE2F-31E5-80E2-615F-EDEAD5AA95A6}"/>
                      </a:ext>
                    </a:extLst>
                  </p:cNvPr>
                  <p:cNvSpPr/>
                  <p:nvPr/>
                </p:nvSpPr>
                <p:spPr>
                  <a:xfrm rot="16200000">
                    <a:off x="-253204" y="5379411"/>
                    <a:ext cx="856800" cy="385882"/>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grpSp>
        </p:grpSp>
        <p:sp>
          <p:nvSpPr>
            <p:cNvPr id="5" name="Rectangle 4">
              <a:extLst>
                <a:ext uri="{FF2B5EF4-FFF2-40B4-BE49-F238E27FC236}">
                  <a16:creationId xmlns:a16="http://schemas.microsoft.com/office/drawing/2014/main" id="{9F10D22C-8FAD-2555-104C-2BAA5B8429F9}"/>
                </a:ext>
              </a:extLst>
            </p:cNvPr>
            <p:cNvSpPr/>
            <p:nvPr/>
          </p:nvSpPr>
          <p:spPr>
            <a:xfrm rot="16200000">
              <a:off x="-228521" y="4542136"/>
              <a:ext cx="851724" cy="38655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Dettaglio degli equipaggiamenti</a:t>
              </a:r>
            </a:p>
          </p:txBody>
        </p:sp>
      </p:grpSp>
      <p:sp>
        <p:nvSpPr>
          <p:cNvPr id="22" name="Rectangle 21">
            <a:hlinkClick r:id="rId11" action="ppaction://hlinksldjump"/>
            <a:extLst>
              <a:ext uri="{FF2B5EF4-FFF2-40B4-BE49-F238E27FC236}">
                <a16:creationId xmlns:a16="http://schemas.microsoft.com/office/drawing/2014/main" id="{2E60E94B-5BBD-425B-B405-F78700A7C61B}"/>
              </a:ext>
            </a:extLst>
          </p:cNvPr>
          <p:cNvSpPr/>
          <p:nvPr/>
        </p:nvSpPr>
        <p:spPr>
          <a:xfrm rot="16200000">
            <a:off x="-240208" y="243792"/>
            <a:ext cx="865573" cy="377990"/>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3090963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E3C1F01-DCFA-4FF8-88EE-B6F9E4227B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67531" y="1406608"/>
            <a:ext cx="5377783" cy="2987358"/>
          </a:xfrm>
          <a:prstGeom prst="rect">
            <a:avLst/>
          </a:prstGeom>
        </p:spPr>
      </p:pic>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DETTAGLIO DEGLI EQUIPAGGIAMENTI</a:t>
            </a:r>
          </a:p>
        </p:txBody>
      </p:sp>
      <p:sp>
        <p:nvSpPr>
          <p:cNvPr id="22" name="Rectangle 21"/>
          <p:cNvSpPr/>
          <p:nvPr/>
        </p:nvSpPr>
        <p:spPr>
          <a:xfrm>
            <a:off x="3477305" y="4615986"/>
            <a:ext cx="5428397" cy="2035173"/>
          </a:xfrm>
          <a:prstGeom prst="rect">
            <a:avLst/>
          </a:prstGeom>
        </p:spPr>
        <p:txBody>
          <a:bodyPr wrap="square">
            <a:spAutoFit/>
          </a:bodyPr>
          <a:lstStyle/>
          <a:p>
            <a:pPr algn="just"/>
            <a:r>
              <a:rPr lang="fr-FR" sz="1200" dirty="0">
                <a:latin typeface="Peugeot New" panose="02000000000000000000" pitchFamily="2" charset="0"/>
              </a:rPr>
              <a:t>VEDERE DI NOTTE COME DI GIORNO </a:t>
            </a:r>
            <a:r>
              <a:rPr lang="fr-FR" sz="1200" baseline="30000" dirty="0">
                <a:solidFill>
                  <a:schemeClr val="bg1">
                    <a:lumMod val="50000"/>
                  </a:schemeClr>
                </a:solidFill>
                <a:latin typeface="Peugeot New" panose="02000000000000000000" pitchFamily="2" charset="0"/>
              </a:rPr>
              <a:t>(1)</a:t>
            </a:r>
          </a:p>
          <a:p>
            <a:endParaRPr lang="fr-FR" sz="1200" dirty="0">
              <a:latin typeface="Peugeot New" panose="02000000000000000000" pitchFamily="2" charset="0"/>
            </a:endParaRPr>
          </a:p>
          <a:p>
            <a:pPr algn="just">
              <a:lnSpc>
                <a:spcPct val="125000"/>
              </a:lnSpc>
            </a:pPr>
            <a:r>
              <a:rPr lang="it-IT" sz="800" dirty="0">
                <a:latin typeface="Peugeot New" panose="02000000000000000000" pitchFamily="2" charset="0"/>
              </a:rPr>
              <a:t>Per una risposta ottimale di notte o in condizioni di scarsa visibilità, la telecamera a infrarossi Night Vision</a:t>
            </a:r>
            <a:r>
              <a:rPr lang="it-IT" sz="800" baseline="30000" dirty="0">
                <a:latin typeface="Peugeot New" panose="02000000000000000000" pitchFamily="2" charset="0"/>
              </a:rPr>
              <a:t>(1) </a:t>
            </a:r>
            <a:r>
              <a:rPr lang="it-IT" sz="800" dirty="0">
                <a:latin typeface="Peugeot New" panose="02000000000000000000" pitchFamily="2" charset="0"/>
              </a:rPr>
              <a:t>rileva la presenza di pedoni o animali di altezza superiore a 50 cm a una distanza compresa tra 15 e 200 metri e avvisa il conducente fino a 100 metri prima di una collisione. L'immagine viene quindi visualizzata nel campo visivo dell'utente, sul ricevitore digitale, con un segnale di allarme.</a:t>
            </a:r>
          </a:p>
          <a:p>
            <a:pPr>
              <a:lnSpc>
                <a:spcPct val="125000"/>
              </a:lnSpc>
            </a:pPr>
            <a:endParaRPr lang="fr-FR" sz="800" dirty="0">
              <a:latin typeface="Peugeot New" panose="02000000000000000000" pitchFamily="2" charset="0"/>
            </a:endParaRPr>
          </a:p>
          <a:p>
            <a:pPr>
              <a:lnSpc>
                <a:spcPct val="125000"/>
              </a:lnSpc>
            </a:pPr>
            <a:endParaRPr lang="fr-FR" sz="800" dirty="0">
              <a:latin typeface="Peugeot New" panose="02000000000000000000" pitchFamily="2" charset="0"/>
            </a:endParaRPr>
          </a:p>
          <a:p>
            <a:pPr>
              <a:lnSpc>
                <a:spcPct val="125000"/>
              </a:lnSpc>
            </a:pPr>
            <a:endParaRPr lang="fr-FR" sz="800" dirty="0">
              <a:latin typeface="Peugeot New" panose="02000000000000000000" pitchFamily="2" charset="0"/>
            </a:endParaRPr>
          </a:p>
          <a:p>
            <a:pPr>
              <a:lnSpc>
                <a:spcPct val="125000"/>
              </a:lnSpc>
            </a:pPr>
            <a:endParaRPr lang="fr-FR" sz="500" dirty="0">
              <a:latin typeface="Peugeot New" panose="02000000000000000000" pitchFamily="2" charset="0"/>
            </a:endParaRPr>
          </a:p>
          <a:p>
            <a:pPr>
              <a:lnSpc>
                <a:spcPct val="125000"/>
              </a:lnSpc>
            </a:pPr>
            <a:endParaRPr lang="fr-FR" sz="800" dirty="0">
              <a:latin typeface="Peugeot New" panose="02000000000000000000" pitchFamily="2" charset="0"/>
            </a:endParaRPr>
          </a:p>
          <a:p>
            <a:pPr marL="228600" indent="-228600">
              <a:buFontTx/>
              <a:buAutoNum type="arabicParenBoth"/>
            </a:pPr>
            <a:r>
              <a:rPr lang="it-IT" sz="600" dirty="0">
                <a:latin typeface="Peugeot New Light" panose="02000000000000000000" pitchFamily="2" charset="0"/>
              </a:rPr>
              <a:t>Visione notturna, opzionale o non disponibile a seconda della versione</a:t>
            </a:r>
          </a:p>
        </p:txBody>
      </p:sp>
      <p:grpSp>
        <p:nvGrpSpPr>
          <p:cNvPr id="2" name="Groupe 26">
            <a:extLst>
              <a:ext uri="{FF2B5EF4-FFF2-40B4-BE49-F238E27FC236}">
                <a16:creationId xmlns:a16="http://schemas.microsoft.com/office/drawing/2014/main" id="{A7D2440A-6394-B725-70E8-67EEC209689C}"/>
              </a:ext>
            </a:extLst>
          </p:cNvPr>
          <p:cNvGrpSpPr/>
          <p:nvPr/>
        </p:nvGrpSpPr>
        <p:grpSpPr>
          <a:xfrm>
            <a:off x="-3746" y="865573"/>
            <a:ext cx="394365" cy="6000740"/>
            <a:chOff x="-3746" y="865573"/>
            <a:chExt cx="394365" cy="6000740"/>
          </a:xfrm>
        </p:grpSpPr>
        <p:grpSp>
          <p:nvGrpSpPr>
            <p:cNvPr id="3" name="Groupe 27">
              <a:extLst>
                <a:ext uri="{FF2B5EF4-FFF2-40B4-BE49-F238E27FC236}">
                  <a16:creationId xmlns:a16="http://schemas.microsoft.com/office/drawing/2014/main" id="{7F0D28D9-219F-AD66-505C-30C52C17F649}"/>
                </a:ext>
              </a:extLst>
            </p:cNvPr>
            <p:cNvGrpSpPr/>
            <p:nvPr/>
          </p:nvGrpSpPr>
          <p:grpSpPr>
            <a:xfrm>
              <a:off x="-3746" y="865573"/>
              <a:ext cx="386557" cy="6000740"/>
              <a:chOff x="-12059" y="865573"/>
              <a:chExt cx="386557" cy="6000740"/>
            </a:xfrm>
          </p:grpSpPr>
          <p:sp>
            <p:nvSpPr>
              <p:cNvPr id="5" name="Rectangle 4">
                <a:hlinkClick r:id="rId3" action="ppaction://hlinksldjump"/>
                <a:extLst>
                  <a:ext uri="{FF2B5EF4-FFF2-40B4-BE49-F238E27FC236}">
                    <a16:creationId xmlns:a16="http://schemas.microsoft.com/office/drawing/2014/main" id="{17511774-FB3B-4A8C-38C4-6CF832AB8B9F}"/>
                  </a:ext>
                </a:extLst>
              </p:cNvPr>
              <p:cNvSpPr/>
              <p:nvPr/>
            </p:nvSpPr>
            <p:spPr>
              <a:xfrm rot="16200000">
                <a:off x="-244072" y="3671134"/>
                <a:ext cx="857250" cy="37855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algn="ctr">
                  <a:defRPr/>
                </a:pPr>
                <a:r>
                  <a:rPr lang="it-IT" sz="650" b="1" kern="0" dirty="0">
                    <a:solidFill>
                      <a:srgbClr val="000000"/>
                    </a:solidFill>
                    <a:latin typeface="Peugeot New Light"/>
                  </a:rPr>
                  <a:t>accessori</a:t>
                </a:r>
              </a:p>
              <a:p>
                <a:pPr algn="ctr">
                  <a:defRPr/>
                </a:pPr>
                <a:r>
                  <a:rPr lang="it-IT" sz="650" b="1" kern="0" dirty="0">
                    <a:solidFill>
                      <a:srgbClr val="000000"/>
                    </a:solidFill>
                    <a:latin typeface="Peugeot New Light"/>
                  </a:rPr>
                  <a:t>servizi</a:t>
                </a:r>
              </a:p>
            </p:txBody>
          </p:sp>
          <p:grpSp>
            <p:nvGrpSpPr>
              <p:cNvPr id="6" name="Groupe 30">
                <a:extLst>
                  <a:ext uri="{FF2B5EF4-FFF2-40B4-BE49-F238E27FC236}">
                    <a16:creationId xmlns:a16="http://schemas.microsoft.com/office/drawing/2014/main" id="{D6E97F5C-F767-99F3-A133-44C0D009A4F3}"/>
                  </a:ext>
                </a:extLst>
              </p:cNvPr>
              <p:cNvGrpSpPr/>
              <p:nvPr/>
            </p:nvGrpSpPr>
            <p:grpSpPr>
              <a:xfrm>
                <a:off x="-12059" y="865573"/>
                <a:ext cx="386557" cy="6000740"/>
                <a:chOff x="-12059" y="865573"/>
                <a:chExt cx="386557" cy="6000740"/>
              </a:xfrm>
            </p:grpSpPr>
            <p:sp>
              <p:nvSpPr>
                <p:cNvPr id="7" name="Rectangle 6">
                  <a:hlinkClick r:id="rId4" action="ppaction://hlinksldjump"/>
                  <a:extLst>
                    <a:ext uri="{FF2B5EF4-FFF2-40B4-BE49-F238E27FC236}">
                      <a16:creationId xmlns:a16="http://schemas.microsoft.com/office/drawing/2014/main" id="{6BCFECEF-9F3E-A396-52A8-9A3E7DC9574A}"/>
                    </a:ext>
                  </a:extLst>
                </p:cNvPr>
                <p:cNvSpPr/>
                <p:nvPr/>
              </p:nvSpPr>
              <p:spPr>
                <a:xfrm rot="16200000">
                  <a:off x="-247735" y="1949043"/>
                  <a:ext cx="857250" cy="38588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nvGrpSpPr>
                <p:cNvPr id="9" name="Groupe 33">
                  <a:extLst>
                    <a:ext uri="{FF2B5EF4-FFF2-40B4-BE49-F238E27FC236}">
                      <a16:creationId xmlns:a16="http://schemas.microsoft.com/office/drawing/2014/main" id="{A6EBFD25-28F4-5D25-6B3B-1B6954860F76}"/>
                    </a:ext>
                  </a:extLst>
                </p:cNvPr>
                <p:cNvGrpSpPr/>
                <p:nvPr/>
              </p:nvGrpSpPr>
              <p:grpSpPr>
                <a:xfrm>
                  <a:off x="-12059" y="865573"/>
                  <a:ext cx="386557" cy="6000740"/>
                  <a:chOff x="-17745" y="857260"/>
                  <a:chExt cx="386557" cy="6000740"/>
                </a:xfrm>
                <a:solidFill>
                  <a:srgbClr val="FFFFFF">
                    <a:lumMod val="95000"/>
                  </a:srgbClr>
                </a:solidFill>
              </p:grpSpPr>
              <p:sp>
                <p:nvSpPr>
                  <p:cNvPr id="11" name="Rectangle 10">
                    <a:hlinkClick r:id="rId5" action="ppaction://hlinksldjump"/>
                    <a:extLst>
                      <a:ext uri="{FF2B5EF4-FFF2-40B4-BE49-F238E27FC236}">
                        <a16:creationId xmlns:a16="http://schemas.microsoft.com/office/drawing/2014/main" id="{EDD95948-427D-41BF-0C3B-3DED857CCA09}"/>
                      </a:ext>
                    </a:extLst>
                  </p:cNvPr>
                  <p:cNvSpPr/>
                  <p:nvPr/>
                </p:nvSpPr>
                <p:spPr>
                  <a:xfrm rot="16200000">
                    <a:off x="-253090" y="6236098"/>
                    <a:ext cx="857250" cy="386554"/>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12" name="Rectangle 11">
                    <a:hlinkClick r:id="rId6" action="ppaction://hlinksldjump"/>
                    <a:extLst>
                      <a:ext uri="{FF2B5EF4-FFF2-40B4-BE49-F238E27FC236}">
                        <a16:creationId xmlns:a16="http://schemas.microsoft.com/office/drawing/2014/main" id="{0A81C38C-B67F-C719-8B26-18AB467696EF}"/>
                      </a:ext>
                    </a:extLst>
                  </p:cNvPr>
                  <p:cNvSpPr/>
                  <p:nvPr/>
                </p:nvSpPr>
                <p:spPr>
                  <a:xfrm rot="16200000">
                    <a:off x="-253093" y="4521604"/>
                    <a:ext cx="857250" cy="386548"/>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rPr>
                      <a:t>Dettaglio degli equipaggiamenti</a:t>
                    </a:r>
                  </a:p>
                </p:txBody>
              </p:sp>
              <p:sp>
                <p:nvSpPr>
                  <p:cNvPr id="13" name="Rectangle 12">
                    <a:hlinkClick r:id="rId7" action="ppaction://hlinksldjump"/>
                    <a:extLst>
                      <a:ext uri="{FF2B5EF4-FFF2-40B4-BE49-F238E27FC236}">
                        <a16:creationId xmlns:a16="http://schemas.microsoft.com/office/drawing/2014/main" id="{28597314-A756-3E12-98FB-55985BBB445A}"/>
                      </a:ext>
                    </a:extLst>
                  </p:cNvPr>
                  <p:cNvSpPr/>
                  <p:nvPr/>
                </p:nvSpPr>
                <p:spPr>
                  <a:xfrm rot="16200000">
                    <a:off x="-253429" y="2792217"/>
                    <a:ext cx="857250" cy="384754"/>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14" name="Rectangle 13">
                    <a:hlinkClick r:id="rId8" action="ppaction://hlinksldjump"/>
                    <a:extLst>
                      <a:ext uri="{FF2B5EF4-FFF2-40B4-BE49-F238E27FC236}">
                        <a16:creationId xmlns:a16="http://schemas.microsoft.com/office/drawing/2014/main" id="{8C4E40E9-4A91-4FC5-DBB8-B5E89F161386}"/>
                      </a:ext>
                    </a:extLst>
                  </p:cNvPr>
                  <p:cNvSpPr/>
                  <p:nvPr/>
                </p:nvSpPr>
                <p:spPr>
                  <a:xfrm rot="16200000">
                    <a:off x="-252863" y="1093508"/>
                    <a:ext cx="857250" cy="38475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15" name="Rectangle 14">
                    <a:hlinkClick r:id="rId9" action="ppaction://hlinksldjump"/>
                    <a:extLst>
                      <a:ext uri="{FF2B5EF4-FFF2-40B4-BE49-F238E27FC236}">
                        <a16:creationId xmlns:a16="http://schemas.microsoft.com/office/drawing/2014/main" id="{9B4D0B49-01FC-CE05-2465-7C36578A1C8E}"/>
                      </a:ext>
                    </a:extLst>
                  </p:cNvPr>
                  <p:cNvSpPr/>
                  <p:nvPr/>
                </p:nvSpPr>
                <p:spPr>
                  <a:xfrm rot="16200000">
                    <a:off x="-253204" y="5379411"/>
                    <a:ext cx="856800" cy="385882"/>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grpSp>
        </p:grpSp>
        <p:sp>
          <p:nvSpPr>
            <p:cNvPr id="4" name="Rectangle 3">
              <a:extLst>
                <a:ext uri="{FF2B5EF4-FFF2-40B4-BE49-F238E27FC236}">
                  <a16:creationId xmlns:a16="http://schemas.microsoft.com/office/drawing/2014/main" id="{24227822-50F3-675F-D45D-C65FA9D80DD6}"/>
                </a:ext>
              </a:extLst>
            </p:cNvPr>
            <p:cNvSpPr/>
            <p:nvPr/>
          </p:nvSpPr>
          <p:spPr>
            <a:xfrm rot="16200000">
              <a:off x="-228521" y="4542136"/>
              <a:ext cx="851724" cy="38655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650" b="1" kern="0" dirty="0">
                  <a:solidFill>
                    <a:schemeClr val="bg1"/>
                  </a:solidFill>
                  <a:latin typeface="Peugeot New Light"/>
                </a:rPr>
                <a:t>Dettaglio degli equipaggiamenti</a:t>
              </a:r>
            </a:p>
          </p:txBody>
        </p:sp>
      </p:grpSp>
      <p:sp>
        <p:nvSpPr>
          <p:cNvPr id="21" name="Rectangle 20">
            <a:hlinkClick r:id="rId10" action="ppaction://hlinksldjump"/>
            <a:extLst>
              <a:ext uri="{FF2B5EF4-FFF2-40B4-BE49-F238E27FC236}">
                <a16:creationId xmlns:a16="http://schemas.microsoft.com/office/drawing/2014/main" id="{2E60E94B-5BBD-425B-B405-F78700A7C61B}"/>
              </a:ext>
            </a:extLst>
          </p:cNvPr>
          <p:cNvSpPr/>
          <p:nvPr/>
        </p:nvSpPr>
        <p:spPr>
          <a:xfrm rot="16200000">
            <a:off x="-240208" y="243792"/>
            <a:ext cx="865573" cy="377990"/>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1396903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6E83D3EA-2062-4106-B07F-B99D5E50DA6E}"/>
              </a:ext>
            </a:extLst>
          </p:cNvPr>
          <p:cNvSpPr txBox="1"/>
          <p:nvPr/>
        </p:nvSpPr>
        <p:spPr>
          <a:xfrm>
            <a:off x="620753" y="269109"/>
            <a:ext cx="5167958" cy="323165"/>
          </a:xfrm>
          <a:prstGeom prst="rect">
            <a:avLst/>
          </a:prstGeom>
          <a:noFill/>
        </p:spPr>
        <p:txBody>
          <a:bodyPr wrap="square" rtlCol="0">
            <a:spAutoFit/>
          </a:bodyPr>
          <a:lstStyle/>
          <a:p>
            <a:pPr lvl="0">
              <a:defRPr/>
            </a:pPr>
            <a:r>
              <a:rPr lang="fr-FR" sz="1500" b="1" dirty="0">
                <a:solidFill>
                  <a:srgbClr val="000000"/>
                </a:solidFill>
                <a:latin typeface="Peugeot New" panose="02000000000000000000" pitchFamily="50" charset="0"/>
              </a:rPr>
              <a:t>CARATTERISTICHE TECNICHE</a:t>
            </a:r>
          </a:p>
        </p:txBody>
      </p:sp>
      <p:sp>
        <p:nvSpPr>
          <p:cNvPr id="17" name="Rectangle 16"/>
          <p:cNvSpPr/>
          <p:nvPr/>
        </p:nvSpPr>
        <p:spPr>
          <a:xfrm>
            <a:off x="368799" y="5961631"/>
            <a:ext cx="11823201" cy="938719"/>
          </a:xfrm>
          <a:prstGeom prst="rect">
            <a:avLst/>
          </a:prstGeom>
        </p:spPr>
        <p:txBody>
          <a:bodyPr wrap="square">
            <a:spAutoFit/>
          </a:bodyPr>
          <a:lstStyle/>
          <a:p>
            <a:pPr algn="just" fontAlgn="ctr">
              <a:defRPr/>
            </a:pPr>
            <a:r>
              <a:rPr lang="it-IT" sz="500" dirty="0">
                <a:latin typeface="Peugeot New" panose="02000000000000000000" pitchFamily="2" charset="0"/>
              </a:rPr>
              <a:t>(1) Dati indicativi al momento - dati WLTP, in fase di omologazione. Emissioni di CO₂ WTLP sul motore. Le emissioni di CO₂ del veicolo dipendono dalla versione selezionata e dalle opzioni disponibili sul veicolo.</a:t>
            </a:r>
          </a:p>
          <a:p>
            <a:pPr algn="just" fontAlgn="ctr">
              <a:defRPr/>
            </a:pPr>
            <a:endParaRPr lang="it-IT" sz="500" dirty="0">
              <a:solidFill>
                <a:srgbClr val="373545"/>
              </a:solidFill>
              <a:latin typeface="Peugeot New" panose="02000000000000000000" pitchFamily="2" charset="0"/>
            </a:endParaRPr>
          </a:p>
          <a:p>
            <a:pPr algn="just" fontAlgn="ctr">
              <a:defRPr/>
            </a:pPr>
            <a:r>
              <a:rPr lang="it-IT" sz="500" dirty="0">
                <a:solidFill>
                  <a:srgbClr val="373545"/>
                </a:solidFill>
                <a:latin typeface="Peugeot New" panose="02000000000000000000" pitchFamily="2" charset="0"/>
              </a:rPr>
              <a:t>(2) Tempi di ricarica stimati: a una presa di corrente standard (6A) con il </a:t>
            </a:r>
            <a:r>
              <a:rPr lang="it-IT" sz="500" dirty="0" err="1">
                <a:solidFill>
                  <a:srgbClr val="373545"/>
                </a:solidFill>
                <a:latin typeface="Peugeot New" panose="02000000000000000000" pitchFamily="2" charset="0"/>
              </a:rPr>
              <a:t>caricabatterie</a:t>
            </a:r>
            <a:r>
              <a:rPr lang="it-IT" sz="500" dirty="0">
                <a:solidFill>
                  <a:srgbClr val="373545"/>
                </a:solidFill>
                <a:latin typeface="Peugeot New" panose="02000000000000000000" pitchFamily="2" charset="0"/>
              </a:rPr>
              <a:t> di bordo monofase (3,7 kW) / da una scatola a muro (32 A) 7,4 kW con il </a:t>
            </a:r>
            <a:r>
              <a:rPr lang="it-IT" sz="500" dirty="0" err="1">
                <a:solidFill>
                  <a:srgbClr val="373545"/>
                </a:solidFill>
                <a:latin typeface="Peugeot New" panose="02000000000000000000" pitchFamily="2" charset="0"/>
              </a:rPr>
              <a:t>caricabatterie</a:t>
            </a:r>
            <a:r>
              <a:rPr lang="it-IT" sz="500" dirty="0">
                <a:solidFill>
                  <a:srgbClr val="373545"/>
                </a:solidFill>
                <a:latin typeface="Peugeot New" panose="02000000000000000000" pitchFamily="2" charset="0"/>
              </a:rPr>
              <a:t> di bordo monofase (7,4 kW).</a:t>
            </a:r>
          </a:p>
          <a:p>
            <a:pPr algn="just" fontAlgn="ctr">
              <a:defRPr/>
            </a:pPr>
            <a:endParaRPr lang="it-IT" sz="500" dirty="0">
              <a:solidFill>
                <a:srgbClr val="373545"/>
              </a:solidFill>
              <a:latin typeface="Peugeot New" panose="02000000000000000000" pitchFamily="2" charset="0"/>
            </a:endParaRPr>
          </a:p>
          <a:p>
            <a:pPr algn="just" fontAlgn="ctr">
              <a:defRPr/>
            </a:pPr>
            <a:r>
              <a:rPr lang="it-IT" sz="500" dirty="0">
                <a:solidFill>
                  <a:srgbClr val="373545"/>
                </a:solidFill>
                <a:latin typeface="Peugeot New" panose="02000000000000000000" pitchFamily="2" charset="0"/>
              </a:rPr>
              <a:t>I dati relativi al consumo di carburante e alle emissioni di CO2 sono conformi all'omologazione WLTP (Regolamento UE 2017/948). A partire dal 1° settembre 2018, i nuovi veicoli saranno testati sulla base della procedura di prova per veicoli leggeri armonizzata a livello mondiale (WLTP), una nuova procedura di prova per veicoli leggeri armonizzata a livello mondiale.</a:t>
            </a:r>
          </a:p>
          <a:p>
            <a:pPr algn="just" fontAlgn="ctr">
              <a:defRPr/>
            </a:pPr>
            <a:r>
              <a:rPr lang="it-IT" sz="500" dirty="0">
                <a:solidFill>
                  <a:srgbClr val="373545"/>
                </a:solidFill>
                <a:latin typeface="Peugeot New" panose="02000000000000000000" pitchFamily="2" charset="0"/>
              </a:rPr>
              <a:t>e una procedura di prova più realistica per misurare il consumo di carburante e le emissioni di CO2. La procedura WLTP sostituisce completamente il Nuovo ciclo di guida europeo (NEDC), che era la procedura di prova precedente. Poiché le condizioni di prova sono più realistiche, il</a:t>
            </a:r>
          </a:p>
          <a:p>
            <a:pPr algn="just" fontAlgn="ctr">
              <a:defRPr/>
            </a:pPr>
            <a:r>
              <a:rPr lang="it-IT" sz="500" dirty="0">
                <a:solidFill>
                  <a:srgbClr val="373545"/>
                </a:solidFill>
                <a:latin typeface="Peugeot New" panose="02000000000000000000" pitchFamily="2" charset="0"/>
              </a:rPr>
              <a:t>Il consumo di carburante e le emissioni di CO2 misurati secondo la procedura WLTP sono in molti casi superiori a quelli misurati secondo la procedura NEDC. I valori di consumo di carburante e di emissioni di CO2 possono variare a seconda dell'equipaggiamento, degli optional e del tipo di pneumatici. Verificare con il proprio</a:t>
            </a:r>
          </a:p>
          <a:p>
            <a:pPr algn="just" fontAlgn="ctr">
              <a:defRPr/>
            </a:pPr>
            <a:r>
              <a:rPr lang="it-IT" sz="500" dirty="0">
                <a:solidFill>
                  <a:srgbClr val="373545"/>
                </a:solidFill>
                <a:latin typeface="Peugeot New" panose="02000000000000000000" pitchFamily="2" charset="0"/>
              </a:rPr>
              <a:t>Per ulteriori informazioni, rivolgersi al proprio rivenditore. Per maggiori informazioni, visitare il sito </a:t>
            </a:r>
            <a:r>
              <a:rPr lang="it-IT" sz="500" dirty="0">
                <a:solidFill>
                  <a:srgbClr val="373545"/>
                </a:solidFill>
                <a:latin typeface="Peugeot New" panose="02000000000000000000" pitchFamily="2" charset="0"/>
                <a:hlinkClick r:id="rId2"/>
              </a:rPr>
              <a:t>www.peugeot.ch</a:t>
            </a:r>
            <a:r>
              <a:rPr lang="it-IT" sz="500" dirty="0">
                <a:solidFill>
                  <a:srgbClr val="373545"/>
                </a:solidFill>
                <a:latin typeface="Peugeot New" panose="02000000000000000000" pitchFamily="2" charset="0"/>
              </a:rPr>
              <a:t>  </a:t>
            </a:r>
          </a:p>
          <a:p>
            <a:pPr algn="just" fontAlgn="ctr">
              <a:defRPr/>
            </a:pPr>
            <a:endParaRPr lang="it-IT" sz="500" dirty="0">
              <a:solidFill>
                <a:srgbClr val="373545"/>
              </a:solidFill>
              <a:latin typeface="Peugeot New" panose="02000000000000000000" pitchFamily="2" charset="0"/>
            </a:endParaRPr>
          </a:p>
        </p:txBody>
      </p:sp>
      <p:grpSp>
        <p:nvGrpSpPr>
          <p:cNvPr id="44" name="Groupe 14"/>
          <p:cNvGrpSpPr/>
          <p:nvPr/>
        </p:nvGrpSpPr>
        <p:grpSpPr>
          <a:xfrm>
            <a:off x="-27070" y="858878"/>
            <a:ext cx="377181" cy="6000739"/>
            <a:chOff x="-1927" y="855097"/>
            <a:chExt cx="377181" cy="6000739"/>
          </a:xfrm>
        </p:grpSpPr>
        <p:grpSp>
          <p:nvGrpSpPr>
            <p:cNvPr id="47" name="Groupe 27"/>
            <p:cNvGrpSpPr/>
            <p:nvPr/>
          </p:nvGrpSpPr>
          <p:grpSpPr>
            <a:xfrm>
              <a:off x="-1927" y="855097"/>
              <a:ext cx="377181" cy="6000739"/>
              <a:chOff x="0" y="857261"/>
              <a:chExt cx="377181" cy="6000739"/>
            </a:xfrm>
          </p:grpSpPr>
          <p:grpSp>
            <p:nvGrpSpPr>
              <p:cNvPr id="49" name="Groupe 29">
                <a:extLst>
                  <a:ext uri="{FF2B5EF4-FFF2-40B4-BE49-F238E27FC236}">
                    <a16:creationId xmlns:a16="http://schemas.microsoft.com/office/drawing/2014/main" id="{6557D7CD-E378-4FD7-BAEA-50FC58609F7D}"/>
                  </a:ext>
                </a:extLst>
              </p:cNvPr>
              <p:cNvGrpSpPr/>
              <p:nvPr/>
            </p:nvGrpSpPr>
            <p:grpSpPr>
              <a:xfrm>
                <a:off x="0" y="857261"/>
                <a:ext cx="377181" cy="6000739"/>
                <a:chOff x="-5693" y="857261"/>
                <a:chExt cx="377181" cy="6000739"/>
              </a:xfrm>
              <a:solidFill>
                <a:srgbClr val="FFFFFF">
                  <a:lumMod val="95000"/>
                </a:srgbClr>
              </a:solidFill>
            </p:grpSpPr>
            <p:sp>
              <p:nvSpPr>
                <p:cNvPr id="51" name="Rectangle 50">
                  <a:hlinkClick r:id="rId3" action="ppaction://hlinksldjump"/>
                  <a:extLst>
                    <a:ext uri="{FF2B5EF4-FFF2-40B4-BE49-F238E27FC236}">
                      <a16:creationId xmlns:a16="http://schemas.microsoft.com/office/drawing/2014/main" id="{9C75A409-DAB7-4DA0-822D-FFFA0E9D438C}"/>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52" name="Rectangle 51">
                  <a:hlinkClick r:id="rId4" action="ppaction://hlinksldjump"/>
                  <a:extLst>
                    <a:ext uri="{FF2B5EF4-FFF2-40B4-BE49-F238E27FC236}">
                      <a16:creationId xmlns:a16="http://schemas.microsoft.com/office/drawing/2014/main" id="{75A9B98C-6006-4722-8D6F-419FD7576968}"/>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Dettaglio degli equipaggiamenti</a:t>
                  </a:r>
                </a:p>
              </p:txBody>
            </p:sp>
            <p:sp>
              <p:nvSpPr>
                <p:cNvPr id="53" name="Rectangle 52">
                  <a:hlinkClick r:id="rId5" action="ppaction://hlinksldjump"/>
                  <a:extLst>
                    <a:ext uri="{FF2B5EF4-FFF2-40B4-BE49-F238E27FC236}">
                      <a16:creationId xmlns:a16="http://schemas.microsoft.com/office/drawing/2014/main" id="{07850D95-B320-4955-B85E-9ACC3FB9AA97}"/>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Opzioni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accessori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servizi</a:t>
                  </a:r>
                </a:p>
              </p:txBody>
            </p:sp>
            <p:sp>
              <p:nvSpPr>
                <p:cNvPr id="54" name="Rectangle 53">
                  <a:hlinkClick r:id="rId6" action="ppaction://hlinksldjump"/>
                  <a:extLst>
                    <a:ext uri="{FF2B5EF4-FFF2-40B4-BE49-F238E27FC236}">
                      <a16:creationId xmlns:a16="http://schemas.microsoft.com/office/drawing/2014/main" id="{6221931C-1639-4EE9-9A1C-8BF1FEF3A58C}"/>
                    </a:ext>
                  </a:extLst>
                </p:cNvPr>
                <p:cNvSpPr/>
                <p:nvPr/>
              </p:nvSpPr>
              <p:spPr>
                <a:xfrm rot="16200000">
                  <a:off x="-245728" y="28117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Tinte e interni</a:t>
                  </a:r>
                </a:p>
              </p:txBody>
            </p:sp>
            <p:sp>
              <p:nvSpPr>
                <p:cNvPr id="55" name="Rectangle 54">
                  <a:hlinkClick r:id="rId7" action="ppaction://hlinksldjump"/>
                  <a:extLst>
                    <a:ext uri="{FF2B5EF4-FFF2-40B4-BE49-F238E27FC236}">
                      <a16:creationId xmlns:a16="http://schemas.microsoft.com/office/drawing/2014/main" id="{2E60E94B-5BBD-425B-B405-F78700A7C61B}"/>
                    </a:ext>
                  </a:extLst>
                </p:cNvPr>
                <p:cNvSpPr/>
                <p:nvPr/>
              </p:nvSpPr>
              <p:spPr>
                <a:xfrm rot="16200000">
                  <a:off x="-220909" y="1072481"/>
                  <a:ext cx="807617"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Prezzi</a:t>
                  </a:r>
                </a:p>
              </p:txBody>
            </p:sp>
            <p:sp>
              <p:nvSpPr>
                <p:cNvPr id="56" name="Rectangle 55">
                  <a:hlinkClick r:id="rId8" action="ppaction://hlinksldjump"/>
                  <a:extLst>
                    <a:ext uri="{FF2B5EF4-FFF2-40B4-BE49-F238E27FC236}">
                      <a16:creationId xmlns:a16="http://schemas.microsoft.com/office/drawing/2014/main" id="{ABC7DB71-3330-4A69-903E-8DEECD01250D}"/>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Caratteristiche tecniche</a:t>
                  </a:r>
                </a:p>
              </p:txBody>
            </p:sp>
          </p:grpSp>
          <p:sp>
            <p:nvSpPr>
              <p:cNvPr id="50" name="Rectangle 49">
                <a:hlinkClick r:id="rId9" action="ppaction://hlinksldjump"/>
                <a:extLst>
                  <a:ext uri="{FF2B5EF4-FFF2-40B4-BE49-F238E27FC236}">
                    <a16:creationId xmlns:a16="http://schemas.microsoft.com/office/drawing/2014/main" id="{F746730C-DF12-48FE-B21C-B59587F36B91}"/>
                  </a:ext>
                </a:extLst>
              </p:cNvPr>
              <p:cNvSpPr/>
              <p:nvPr/>
            </p:nvSpPr>
            <p:spPr>
              <a:xfrm rot="16200000">
                <a:off x="-264840" y="1929719"/>
                <a:ext cx="905734"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 allestimenti</a:t>
                </a:r>
              </a:p>
            </p:txBody>
          </p:sp>
        </p:grpSp>
        <p:sp>
          <p:nvSpPr>
            <p:cNvPr id="46" name="Rectangle 45"/>
            <p:cNvSpPr/>
            <p:nvPr/>
          </p:nvSpPr>
          <p:spPr>
            <a:xfrm rot="16200000">
              <a:off x="-242525" y="5385673"/>
              <a:ext cx="857250" cy="368125"/>
            </a:xfrm>
            <a:prstGeom prst="rect">
              <a:avLst/>
            </a:prstGeom>
            <a:solidFill>
              <a:srgbClr val="000000">
                <a:lumMod val="65000"/>
                <a:lumOff val="35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700" b="1" i="0" u="none" strike="noStrike" kern="0" cap="none" spc="0" normalizeH="0" baseline="0" noProof="0" dirty="0">
                  <a:ln>
                    <a:noFill/>
                  </a:ln>
                  <a:solidFill>
                    <a:srgbClr val="FFFFFF"/>
                  </a:solidFill>
                  <a:effectLst/>
                  <a:uLnTx/>
                  <a:uFillTx/>
                  <a:latin typeface="Peugeot New Light"/>
                </a:rPr>
                <a:t>Caratteristiche tecniche</a:t>
              </a:r>
            </a:p>
          </p:txBody>
        </p:sp>
      </p:grpSp>
      <p:graphicFrame>
        <p:nvGraphicFramePr>
          <p:cNvPr id="19" name="Tableau 12"/>
          <p:cNvGraphicFramePr>
            <a:graphicFrameLocks noGrp="1"/>
          </p:cNvGraphicFramePr>
          <p:nvPr>
            <p:extLst>
              <p:ext uri="{D42A27DB-BD31-4B8C-83A1-F6EECF244321}">
                <p14:modId xmlns:p14="http://schemas.microsoft.com/office/powerpoint/2010/main" val="1713566185"/>
              </p:ext>
            </p:extLst>
          </p:nvPr>
        </p:nvGraphicFramePr>
        <p:xfrm>
          <a:off x="1300994" y="592274"/>
          <a:ext cx="9512865" cy="5115466"/>
        </p:xfrm>
        <a:graphic>
          <a:graphicData uri="http://schemas.openxmlformats.org/drawingml/2006/table">
            <a:tbl>
              <a:tblPr/>
              <a:tblGrid>
                <a:gridCol w="4093413">
                  <a:extLst>
                    <a:ext uri="{9D8B030D-6E8A-4147-A177-3AD203B41FA5}">
                      <a16:colId xmlns:a16="http://schemas.microsoft.com/office/drawing/2014/main" val="2281782770"/>
                    </a:ext>
                  </a:extLst>
                </a:gridCol>
                <a:gridCol w="2709726">
                  <a:extLst>
                    <a:ext uri="{9D8B030D-6E8A-4147-A177-3AD203B41FA5}">
                      <a16:colId xmlns:a16="http://schemas.microsoft.com/office/drawing/2014/main" val="242442962"/>
                    </a:ext>
                  </a:extLst>
                </a:gridCol>
                <a:gridCol w="2709726">
                  <a:extLst>
                    <a:ext uri="{9D8B030D-6E8A-4147-A177-3AD203B41FA5}">
                      <a16:colId xmlns:a16="http://schemas.microsoft.com/office/drawing/2014/main" val="3197116871"/>
                    </a:ext>
                  </a:extLst>
                </a:gridCol>
              </a:tblGrid>
              <a:tr h="228964">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1000" b="1" i="0" u="none" strike="noStrike" dirty="0">
                          <a:solidFill>
                            <a:schemeClr val="bg1"/>
                          </a:solidFill>
                          <a:effectLst/>
                          <a:latin typeface="Peugeot New" panose="02000000000000000000" pitchFamily="2" charset="0"/>
                        </a:rPr>
                        <a:t>PLUG-IN HYBRID BENZINA</a:t>
                      </a:r>
                    </a:p>
                  </a:txBody>
                  <a:tcPr marL="0" marR="0" marT="0" marB="0" anchor="ctr">
                    <a:lnL w="635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0B0F0"/>
                    </a:solidFill>
                  </a:tcPr>
                </a:tc>
                <a:tc hMerge="1">
                  <a:txBody>
                    <a:bodyPr/>
                    <a:lstStyle/>
                    <a:p>
                      <a:endParaRPr lang="fr-FR"/>
                    </a:p>
                  </a:txBody>
                  <a:tcPr/>
                </a:tc>
                <a:extLst>
                  <a:ext uri="{0D108BD9-81ED-4DB2-BD59-A6C34878D82A}">
                    <a16:rowId xmlns:a16="http://schemas.microsoft.com/office/drawing/2014/main" val="491439165"/>
                  </a:ext>
                </a:extLst>
              </a:tr>
              <a:tr h="26605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de-CH" sz="800" b="1" i="0" u="none" strike="noStrike" noProof="0" dirty="0">
                        <a:solidFill>
                          <a:srgbClr val="000000"/>
                        </a:solidFill>
                        <a:effectLst/>
                        <a:latin typeface="Peugeot New" panose="02000000000000000000" pitchFamily="2" charset="0"/>
                      </a:endParaRP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00" b="1" i="0" u="none" strike="noStrike" dirty="0">
                          <a:solidFill>
                            <a:schemeClr val="tx1"/>
                          </a:solidFill>
                          <a:effectLst/>
                          <a:latin typeface="Peugeot New" panose="02000000000000000000" pitchFamily="2" charset="0"/>
                        </a:rPr>
                        <a:t>HYBRID 180 e-EAT8</a:t>
                      </a:r>
                      <a:r>
                        <a:rPr lang="fr-FR" sz="1000" b="1" i="0" u="none" strike="noStrike" baseline="0" dirty="0">
                          <a:solidFill>
                            <a:schemeClr val="tx1"/>
                          </a:solidFill>
                          <a:effectLst/>
                          <a:latin typeface="Peugeot New" panose="02000000000000000000" pitchFamily="2" charset="0"/>
                        </a:rPr>
                        <a:t> </a:t>
                      </a:r>
                      <a:r>
                        <a:rPr lang="fr-FR" sz="1000" b="1" i="0" u="none" strike="noStrike" baseline="30000" dirty="0">
                          <a:solidFill>
                            <a:schemeClr val="tx1"/>
                          </a:solidFill>
                          <a:effectLst/>
                          <a:latin typeface="Peugeot New" panose="02000000000000000000" pitchFamily="2" charset="0"/>
                        </a:rPr>
                        <a:t>(1)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fr-FR" sz="1000" b="1" i="0" u="none" strike="noStrike" dirty="0">
                          <a:solidFill>
                            <a:schemeClr val="tx1"/>
                          </a:solidFill>
                          <a:effectLst/>
                          <a:latin typeface="Peugeot New" panose="02000000000000000000" pitchFamily="2" charset="0"/>
                        </a:rPr>
                        <a:t>HYBRID 225 e-EAT8</a:t>
                      </a:r>
                      <a:r>
                        <a:rPr lang="fr-FR" sz="1000" b="1" i="0" u="none" strike="noStrike" baseline="0" dirty="0">
                          <a:solidFill>
                            <a:schemeClr val="tx1"/>
                          </a:solidFill>
                          <a:effectLst/>
                          <a:latin typeface="Peugeot New" panose="02000000000000000000" pitchFamily="2" charset="0"/>
                        </a:rPr>
                        <a:t> </a:t>
                      </a:r>
                      <a:r>
                        <a:rPr lang="fr-FR" sz="1000" b="1" i="0" u="none" strike="noStrike" baseline="30000" dirty="0">
                          <a:solidFill>
                            <a:schemeClr val="tx1"/>
                          </a:solidFill>
                          <a:effectLst/>
                          <a:latin typeface="Peugeot New" panose="02000000000000000000" pitchFamily="2" charset="0"/>
                        </a:rPr>
                        <a:t>(1)</a:t>
                      </a:r>
                      <a:endParaRPr lang="fr-FR" sz="1000" b="1"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535600"/>
                  </a:ext>
                </a:extLst>
              </a:tr>
              <a:tr h="14781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CH" sz="1000" b="1" i="0" u="none" strike="noStrike" kern="1200" noProof="0" dirty="0">
                          <a:solidFill>
                            <a:srgbClr val="404040"/>
                          </a:solidFill>
                          <a:effectLst/>
                          <a:latin typeface="Peugeot New" panose="02000000000000000000" pitchFamily="2" charset="0"/>
                          <a:ea typeface="+mn-ea"/>
                          <a:cs typeface="+mn-cs"/>
                        </a:rPr>
                        <a:t>MOTORE PURETECH</a:t>
                      </a:r>
                    </a:p>
                  </a:txBody>
                  <a:tcPr marL="0" marR="0" marT="0" marB="0" anchor="b">
                    <a:lnL>
                      <a:noFill/>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a:noFill/>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000" b="1" i="0" u="none" strike="noStrike" baseline="3000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algn="ctr" fontAlgn="ctr"/>
                      <a:endParaRPr lang="fr-FR" sz="1000" b="1"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221685835"/>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Cilindrata (cm3)</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1 598</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537186601"/>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Numero cilindri / Disposizione</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de-CH" sz="800" b="0" i="0" u="none" strike="noStrike" noProof="0" dirty="0">
                          <a:solidFill>
                            <a:srgbClr val="3A3838"/>
                          </a:solidFill>
                          <a:effectLst/>
                          <a:latin typeface="Peugeot New" panose="02000000000000000000" pitchFamily="2" charset="0"/>
                        </a:rPr>
                        <a:t>4 in </a:t>
                      </a:r>
                      <a:r>
                        <a:rPr lang="de-CH" sz="800" b="0" i="0" u="none" strike="noStrike" noProof="0" dirty="0" err="1">
                          <a:solidFill>
                            <a:srgbClr val="3A3838"/>
                          </a:solidFill>
                          <a:effectLst/>
                          <a:latin typeface="Peugeot New" panose="02000000000000000000" pitchFamily="2" charset="0"/>
                        </a:rPr>
                        <a:t>linea</a:t>
                      </a:r>
                      <a:endParaRPr lang="de-CH" sz="800" b="0" i="0" u="none" strike="noStrike" noProof="0" dirty="0">
                        <a:solidFill>
                          <a:srgbClr val="3A3838"/>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962711875"/>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Numero di valvole per cilindro</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4</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3111952595"/>
                  </a:ext>
                </a:extLst>
              </a:tr>
              <a:tr h="132982">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Potenza massima (kW CEE/CV CEE a giri/</a:t>
                      </a:r>
                      <a:r>
                        <a:rPr lang="it-IT" sz="800" b="0" i="0" u="none" strike="noStrike" kern="1200" noProof="0" dirty="0" err="1">
                          <a:solidFill>
                            <a:srgbClr val="404040"/>
                          </a:solidFill>
                          <a:effectLst/>
                          <a:latin typeface="Peugeot New" panose="02000000000000000000" pitchFamily="2" charset="0"/>
                          <a:ea typeface="+mn-ea"/>
                          <a:cs typeface="+mn-cs"/>
                        </a:rPr>
                        <a:t>min</a:t>
                      </a:r>
                      <a:r>
                        <a:rPr lang="it-IT" sz="800" b="0" i="0" u="none" strike="noStrike" kern="1200" noProof="0" dirty="0">
                          <a:solidFill>
                            <a:srgbClr val="404040"/>
                          </a:solidFill>
                          <a:effectLst/>
                          <a:latin typeface="Peugeot New" panose="02000000000000000000" pitchFamily="2" charset="0"/>
                          <a:ea typeface="+mn-ea"/>
                          <a:cs typeface="+mn-cs"/>
                        </a:rPr>
                        <a:t>)</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110/150 a</a:t>
                      </a:r>
                      <a:r>
                        <a:rPr lang="fr-FR" sz="800" b="0" i="0" u="none" strike="noStrike" baseline="0" dirty="0">
                          <a:solidFill>
                            <a:srgbClr val="404040"/>
                          </a:solidFill>
                          <a:effectLst/>
                          <a:latin typeface="Peugeot New" panose="02000000000000000000" pitchFamily="2" charset="0"/>
                        </a:rPr>
                        <a:t> </a:t>
                      </a:r>
                      <a:r>
                        <a:rPr lang="fr-FR" sz="800" b="0" i="0" u="none" strike="noStrike" dirty="0">
                          <a:solidFill>
                            <a:srgbClr val="404040"/>
                          </a:solidFill>
                          <a:effectLst/>
                          <a:latin typeface="Peugeot New" panose="02000000000000000000" pitchFamily="2" charset="0"/>
                        </a:rPr>
                        <a:t>4 250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132/180 a 6 000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772435"/>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Coppia massima (Nm CEE a giri/</a:t>
                      </a:r>
                      <a:r>
                        <a:rPr lang="it-IT" sz="800" b="0" i="0" u="none" strike="noStrike" kern="1200" noProof="0" dirty="0" err="1">
                          <a:solidFill>
                            <a:srgbClr val="404040"/>
                          </a:solidFill>
                          <a:effectLst/>
                          <a:latin typeface="Peugeot New" panose="02000000000000000000" pitchFamily="2" charset="0"/>
                          <a:ea typeface="+mn-ea"/>
                          <a:cs typeface="+mn-cs"/>
                        </a:rPr>
                        <a:t>min</a:t>
                      </a:r>
                      <a:r>
                        <a:rPr lang="it-IT" sz="800" b="0" i="0" u="none" strike="noStrike" kern="1200" noProof="0" dirty="0">
                          <a:solidFill>
                            <a:srgbClr val="404040"/>
                          </a:solidFill>
                          <a:effectLst/>
                          <a:latin typeface="Peugeot New" panose="02000000000000000000" pitchFamily="2" charset="0"/>
                          <a:ea typeface="+mn-ea"/>
                          <a:cs typeface="+mn-cs"/>
                        </a:rPr>
                        <a:t>)</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250 a 1 750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3516042063"/>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Start &amp; Stop</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No</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1931013897"/>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Norma antinquinamento</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EURO 6</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832481019"/>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Tipo di iniezione</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fr-FR" sz="800" b="0" i="0" u="none" strike="noStrike" dirty="0" err="1">
                          <a:solidFill>
                            <a:srgbClr val="404040"/>
                          </a:solidFill>
                          <a:effectLst/>
                          <a:latin typeface="Peugeot New" panose="02000000000000000000" pitchFamily="2" charset="0"/>
                        </a:rPr>
                        <a:t>Diretta</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2472196302"/>
                  </a:ext>
                </a:extLst>
              </a:tr>
              <a:tr h="118248">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59331570"/>
                  </a:ext>
                </a:extLst>
              </a:tr>
              <a:tr h="1988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CH" sz="1000" b="1" i="0" u="none" strike="noStrike" kern="1200" noProof="0" dirty="0">
                          <a:solidFill>
                            <a:srgbClr val="404040"/>
                          </a:solidFill>
                          <a:effectLst/>
                          <a:latin typeface="Peugeot New" panose="02000000000000000000" pitchFamily="2" charset="0"/>
                          <a:ea typeface="+mn-ea"/>
                          <a:cs typeface="+mn-cs"/>
                        </a:rPr>
                        <a:t>MOTORE ELETTRICO</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0333874"/>
                  </a:ext>
                </a:extLst>
              </a:tr>
              <a:tr h="174447">
                <a:tc>
                  <a:txBody>
                    <a:bodyPr/>
                    <a:lstStyle/>
                    <a:p>
                      <a:pPr algn="l" fontAlgn="ctr"/>
                      <a:r>
                        <a:rPr lang="it-IT" sz="800" b="0" i="0" u="none" strike="noStrike" dirty="0">
                          <a:solidFill>
                            <a:srgbClr val="404040"/>
                          </a:solidFill>
                          <a:effectLst/>
                          <a:latin typeface="Peugeot New" panose="02000000000000000000" pitchFamily="2" charset="0"/>
                        </a:rPr>
                        <a:t>Motore elettrico (integrato nel cambio eEAT8)</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1 </a:t>
                      </a:r>
                      <a:r>
                        <a:rPr lang="fr-FR" sz="800" b="0" i="0" u="none" strike="noStrike" dirty="0" err="1">
                          <a:solidFill>
                            <a:srgbClr val="404040"/>
                          </a:solidFill>
                          <a:effectLst/>
                          <a:latin typeface="Peugeot New" panose="02000000000000000000" pitchFamily="2" charset="0"/>
                        </a:rPr>
                        <a:t>nella</a:t>
                      </a:r>
                      <a:r>
                        <a:rPr lang="fr-FR" sz="800" b="0" i="0" u="none" strike="noStrike" dirty="0">
                          <a:solidFill>
                            <a:srgbClr val="404040"/>
                          </a:solidFill>
                          <a:effectLst/>
                          <a:latin typeface="Peugeot New" panose="02000000000000000000" pitchFamily="2" charset="0"/>
                        </a:rPr>
                        <a:t> parte </a:t>
                      </a:r>
                      <a:r>
                        <a:rPr lang="fr-FR" sz="800" b="0" i="0" u="none" strike="noStrike" dirty="0" err="1">
                          <a:solidFill>
                            <a:srgbClr val="404040"/>
                          </a:solidFill>
                          <a:effectLst/>
                          <a:latin typeface="Peugeot New" panose="02000000000000000000" pitchFamily="2" charset="0"/>
                        </a:rPr>
                        <a:t>anteriore</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135002"/>
                  </a:ext>
                </a:extLst>
              </a:tr>
              <a:tr h="226781">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Potenza massima (kW CEE/CV CEE a giri/</a:t>
                      </a:r>
                      <a:r>
                        <a:rPr lang="it-IT" sz="800" b="0" i="0" u="none" strike="noStrike" kern="1200" noProof="0" dirty="0" err="1">
                          <a:solidFill>
                            <a:srgbClr val="404040"/>
                          </a:solidFill>
                          <a:effectLst/>
                          <a:latin typeface="Peugeot New" panose="02000000000000000000" pitchFamily="2" charset="0"/>
                          <a:ea typeface="+mn-ea"/>
                          <a:cs typeface="+mn-cs"/>
                        </a:rPr>
                        <a:t>min</a:t>
                      </a:r>
                      <a:r>
                        <a:rPr lang="it-IT" sz="800" b="0" i="0" u="none" strike="noStrike" kern="1200" noProof="0" dirty="0">
                          <a:solidFill>
                            <a:srgbClr val="404040"/>
                          </a:solidFill>
                          <a:effectLst/>
                          <a:latin typeface="Peugeot New" panose="02000000000000000000" pitchFamily="2" charset="0"/>
                          <a:ea typeface="+mn-ea"/>
                          <a:cs typeface="+mn-cs"/>
                        </a:rPr>
                        <a:t>)</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81/110 a 2 500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81/110 a 2 500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8092797"/>
                  </a:ext>
                </a:extLst>
              </a:tr>
              <a:tr h="226781">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Coppia massima (Nm CEE a giri/</a:t>
                      </a:r>
                      <a:r>
                        <a:rPr lang="it-IT" sz="800" b="0" i="0" u="none" strike="noStrike" kern="1200" noProof="0" dirty="0" err="1">
                          <a:solidFill>
                            <a:srgbClr val="404040"/>
                          </a:solidFill>
                          <a:effectLst/>
                          <a:latin typeface="Peugeot New" panose="02000000000000000000" pitchFamily="2" charset="0"/>
                          <a:ea typeface="+mn-ea"/>
                          <a:cs typeface="+mn-cs"/>
                        </a:rPr>
                        <a:t>min</a:t>
                      </a:r>
                      <a:r>
                        <a:rPr lang="it-IT" sz="800" b="0" i="0" u="none" strike="noStrike" kern="1200" noProof="0" dirty="0">
                          <a:solidFill>
                            <a:srgbClr val="404040"/>
                          </a:solidFill>
                          <a:effectLst/>
                          <a:latin typeface="Peugeot New" panose="02000000000000000000" pitchFamily="2" charset="0"/>
                          <a:ea typeface="+mn-ea"/>
                          <a:cs typeface="+mn-cs"/>
                        </a:rPr>
                        <a:t>)</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320 </a:t>
                      </a:r>
                      <a:r>
                        <a:rPr lang="fr-FR" sz="800" b="0" i="0" u="none" strike="noStrike" dirty="0" err="1">
                          <a:solidFill>
                            <a:srgbClr val="404040"/>
                          </a:solidFill>
                          <a:effectLst/>
                          <a:latin typeface="Peugeot New" panose="02000000000000000000" pitchFamily="2" charset="0"/>
                        </a:rPr>
                        <a:t>tra</a:t>
                      </a:r>
                      <a:r>
                        <a:rPr lang="fr-FR" sz="800" b="0" i="0" u="none" strike="noStrike" dirty="0">
                          <a:solidFill>
                            <a:srgbClr val="404040"/>
                          </a:solidFill>
                          <a:effectLst/>
                          <a:latin typeface="Peugeot New" panose="02000000000000000000" pitchFamily="2" charset="0"/>
                        </a:rPr>
                        <a:t> 500 e 2 500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320 </a:t>
                      </a:r>
                      <a:r>
                        <a:rPr lang="fr-FR" sz="800" b="0" i="0" u="none" strike="noStrike" dirty="0" err="1">
                          <a:solidFill>
                            <a:srgbClr val="404040"/>
                          </a:solidFill>
                          <a:effectLst/>
                          <a:latin typeface="Peugeot New" panose="02000000000000000000" pitchFamily="2" charset="0"/>
                        </a:rPr>
                        <a:t>tra</a:t>
                      </a:r>
                      <a:r>
                        <a:rPr lang="fr-FR" sz="800" b="0" i="0" u="none" strike="noStrike" dirty="0">
                          <a:solidFill>
                            <a:srgbClr val="404040"/>
                          </a:solidFill>
                          <a:effectLst/>
                          <a:latin typeface="Peugeot New" panose="02000000000000000000" pitchFamily="2" charset="0"/>
                        </a:rPr>
                        <a:t> 500 e 2 500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1273100"/>
                  </a:ext>
                </a:extLst>
              </a:tr>
              <a:tr h="174447">
                <a:tc>
                  <a:txBody>
                    <a:bodyPr/>
                    <a:lstStyle/>
                    <a:p>
                      <a:pPr algn="l" fontAlgn="ctr"/>
                      <a:r>
                        <a:rPr lang="fr-FR" sz="800" b="0" i="0" u="none" strike="noStrike" kern="1200" dirty="0" err="1">
                          <a:solidFill>
                            <a:srgbClr val="404040"/>
                          </a:solidFill>
                          <a:effectLst/>
                          <a:latin typeface="Peugeot New" panose="02000000000000000000" pitchFamily="2" charset="0"/>
                          <a:ea typeface="+mn-ea"/>
                          <a:cs typeface="+mn-cs"/>
                        </a:rPr>
                        <a:t>Tipo</a:t>
                      </a:r>
                      <a:r>
                        <a:rPr lang="fr-FR" sz="800" b="0" i="0" u="none" strike="noStrike" kern="1200" dirty="0">
                          <a:solidFill>
                            <a:srgbClr val="404040"/>
                          </a:solidFill>
                          <a:effectLst/>
                          <a:latin typeface="Peugeot New" panose="02000000000000000000" pitchFamily="2" charset="0"/>
                          <a:ea typeface="+mn-ea"/>
                          <a:cs typeface="+mn-cs"/>
                        </a:rPr>
                        <a:t> </a:t>
                      </a:r>
                      <a:r>
                        <a:rPr lang="fr-FR" sz="800" b="0" i="0" u="none" strike="noStrike" kern="1200" dirty="0" err="1">
                          <a:solidFill>
                            <a:srgbClr val="404040"/>
                          </a:solidFill>
                          <a:effectLst/>
                          <a:latin typeface="Peugeot New" panose="02000000000000000000" pitchFamily="2" charset="0"/>
                          <a:ea typeface="+mn-ea"/>
                          <a:cs typeface="+mn-cs"/>
                        </a:rPr>
                        <a:t>Batteria</a:t>
                      </a:r>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Li-Ion</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1319906265"/>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Capacità totale (kWh) / Potenza della batteria (kW)</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12,44 / 100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2058464289"/>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Autonomia elettrica mista (</a:t>
                      </a:r>
                      <a:r>
                        <a:rPr lang="it-IT" sz="800" b="0" i="0" u="none" strike="noStrike" kern="1200" noProof="0" dirty="0" err="1">
                          <a:solidFill>
                            <a:srgbClr val="404040"/>
                          </a:solidFill>
                          <a:effectLst/>
                          <a:latin typeface="Peugeot New" panose="02000000000000000000" pitchFamily="2" charset="0"/>
                          <a:ea typeface="+mn-ea"/>
                          <a:cs typeface="+mn-cs"/>
                        </a:rPr>
                        <a:t>max</a:t>
                      </a:r>
                      <a:r>
                        <a:rPr lang="it-IT" sz="800" b="0" i="0" u="none" strike="noStrike" kern="1200" noProof="0" dirty="0">
                          <a:solidFill>
                            <a:srgbClr val="404040"/>
                          </a:solidFill>
                          <a:effectLst/>
                          <a:latin typeface="Peugeot New" panose="02000000000000000000" pitchFamily="2" charset="0"/>
                          <a:ea typeface="+mn-ea"/>
                          <a:cs typeface="+mn-cs"/>
                        </a:rPr>
                        <a:t> km WLTP)</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kern="1200" dirty="0">
                          <a:solidFill>
                            <a:srgbClr val="404040"/>
                          </a:solidFill>
                          <a:effectLst/>
                          <a:latin typeface="Peugeot New" panose="02000000000000000000" pitchFamily="2" charset="0"/>
                          <a:ea typeface="+mn-ea"/>
                          <a:cs typeface="+mn-cs"/>
                        </a:rPr>
                        <a:t>53-56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55-56</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8999464"/>
                  </a:ext>
                </a:extLst>
              </a:tr>
              <a:tr h="1744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800" b="0" i="0" u="none" strike="noStrike" kern="1200" noProof="0" dirty="0">
                          <a:solidFill>
                            <a:srgbClr val="404040"/>
                          </a:solidFill>
                          <a:effectLst/>
                          <a:latin typeface="Peugeot New" panose="02000000000000000000" pitchFamily="2" charset="0"/>
                          <a:ea typeface="+mn-ea"/>
                          <a:cs typeface="+mn-cs"/>
                        </a:rPr>
                        <a:t>Tempi di ricarica (da 0 a 100%)</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kern="1200" dirty="0">
                          <a:solidFill>
                            <a:srgbClr val="404040"/>
                          </a:solidFill>
                          <a:effectLst/>
                          <a:latin typeface="Peugeot New" panose="02000000000000000000" pitchFamily="2" charset="0"/>
                          <a:ea typeface="+mn-ea"/>
                          <a:cs typeface="+mn-cs"/>
                        </a:rPr>
                        <a:t>9h30 / 1h40 </a:t>
                      </a:r>
                      <a:r>
                        <a:rPr lang="fr-FR" sz="800" b="0" i="0" u="none" strike="noStrike" baseline="30000" dirty="0">
                          <a:solidFill>
                            <a:schemeClr val="tx1"/>
                          </a:solidFill>
                          <a:effectLst/>
                          <a:latin typeface="Peugeot New" panose="02000000000000000000" pitchFamily="2" charset="0"/>
                        </a:rPr>
                        <a:t>(2)</a:t>
                      </a:r>
                      <a:endParaRPr lang="fr-FR"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457272866"/>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Caricatore OBC (On Board </a:t>
                      </a:r>
                      <a:r>
                        <a:rPr lang="it-IT" sz="800" b="0" i="0" u="none" strike="noStrike" kern="1200" noProof="0" dirty="0" err="1">
                          <a:solidFill>
                            <a:srgbClr val="404040"/>
                          </a:solidFill>
                          <a:effectLst/>
                          <a:latin typeface="Peugeot New" panose="02000000000000000000" pitchFamily="2" charset="0"/>
                          <a:ea typeface="+mn-ea"/>
                          <a:cs typeface="+mn-cs"/>
                        </a:rPr>
                        <a:t>Charger</a:t>
                      </a:r>
                      <a:r>
                        <a:rPr lang="it-IT" sz="800" b="0" i="0" u="none" strike="noStrike" kern="1200" noProof="0" dirty="0">
                          <a:solidFill>
                            <a:srgbClr val="404040"/>
                          </a:solidFill>
                          <a:effectLst/>
                          <a:latin typeface="Peugeot New" panose="02000000000000000000" pitchFamily="2" charset="0"/>
                          <a:ea typeface="+mn-ea"/>
                          <a:cs typeface="+mn-cs"/>
                        </a:rPr>
                        <a:t>) kW</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de-CH" sz="800" b="0" i="0" u="none" strike="noStrike" noProof="0" dirty="0">
                          <a:solidFill>
                            <a:srgbClr val="404040"/>
                          </a:solidFill>
                          <a:effectLst/>
                          <a:latin typeface="Peugeot New" panose="02000000000000000000" pitchFamily="2" charset="0"/>
                        </a:rPr>
                        <a:t>3,7 (di</a:t>
                      </a:r>
                      <a:r>
                        <a:rPr lang="de-CH" sz="800" b="0" i="0" u="none" strike="noStrike" baseline="0" noProof="0" dirty="0">
                          <a:solidFill>
                            <a:srgbClr val="404040"/>
                          </a:solidFill>
                          <a:effectLst/>
                          <a:latin typeface="Peugeot New" panose="02000000000000000000" pitchFamily="2" charset="0"/>
                        </a:rPr>
                        <a:t> </a:t>
                      </a:r>
                      <a:r>
                        <a:rPr lang="de-CH" sz="800" b="0" i="0" u="none" strike="noStrike" baseline="0" noProof="0" dirty="0" err="1">
                          <a:solidFill>
                            <a:srgbClr val="404040"/>
                          </a:solidFill>
                          <a:effectLst/>
                          <a:latin typeface="Peugeot New" panose="02000000000000000000" pitchFamily="2" charset="0"/>
                        </a:rPr>
                        <a:t>serie</a:t>
                      </a:r>
                      <a:r>
                        <a:rPr lang="de-CH" sz="800" b="0" i="0" u="none" strike="noStrike" noProof="0" dirty="0">
                          <a:solidFill>
                            <a:srgbClr val="404040"/>
                          </a:solidFill>
                          <a:effectLst/>
                          <a:latin typeface="Peugeot New" panose="02000000000000000000" pitchFamily="2" charset="0"/>
                        </a:rPr>
                        <a:t>)  / 7,4 (</a:t>
                      </a:r>
                      <a:r>
                        <a:rPr lang="de-CH" sz="800" b="0" i="0" u="none" strike="noStrike" noProof="0" dirty="0" err="1">
                          <a:solidFill>
                            <a:srgbClr val="404040"/>
                          </a:solidFill>
                          <a:effectLst/>
                          <a:latin typeface="Peugeot New" panose="02000000000000000000" pitchFamily="2" charset="0"/>
                        </a:rPr>
                        <a:t>opzionale</a:t>
                      </a:r>
                      <a:r>
                        <a:rPr lang="de-CH" sz="800" b="0" i="0" u="none" strike="noStrike" noProof="0" dirty="0">
                          <a:solidFill>
                            <a:srgbClr val="404040"/>
                          </a:solidFill>
                          <a:effectLst/>
                          <a:latin typeface="Peugeot New" panose="02000000000000000000" pitchFamily="2" charset="0"/>
                        </a:rPr>
                        <a:t>)</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674767714"/>
                  </a:ext>
                </a:extLst>
              </a:tr>
              <a:tr h="118248">
                <a:tc>
                  <a:txBody>
                    <a:bodyPr/>
                    <a:lstStyle/>
                    <a:p>
                      <a:pPr algn="l" fontAlgn="ctr"/>
                      <a:endParaRPr lang="fr-FR" sz="1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fr-FR" sz="800" b="0" i="0" u="none" strike="noStrike">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83838536"/>
                  </a:ext>
                </a:extLst>
              </a:tr>
              <a:tr h="198870">
                <a:tc>
                  <a:txBody>
                    <a:bodyPr/>
                    <a:lstStyle/>
                    <a:p>
                      <a:pPr algn="l" fontAlgn="ctr"/>
                      <a:r>
                        <a:rPr lang="fr-FR" sz="1000" b="1" i="0" u="none" strike="noStrike" kern="1200" dirty="0">
                          <a:solidFill>
                            <a:srgbClr val="404040"/>
                          </a:solidFill>
                          <a:effectLst/>
                          <a:latin typeface="Peugeot New" panose="02000000000000000000" pitchFamily="2" charset="0"/>
                          <a:ea typeface="+mn-ea"/>
                          <a:cs typeface="+mn-cs"/>
                        </a:rPr>
                        <a:t>PRESTAZIONI MOTORE HYBRIDO</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2304924427"/>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Potenza massima (kW CEE/CV CEE a giri/</a:t>
                      </a:r>
                      <a:r>
                        <a:rPr lang="it-IT" sz="800" b="0" i="0" u="none" strike="noStrike" kern="1200" noProof="0" dirty="0" err="1">
                          <a:solidFill>
                            <a:srgbClr val="404040"/>
                          </a:solidFill>
                          <a:effectLst/>
                          <a:latin typeface="Peugeot New" panose="02000000000000000000" pitchFamily="2" charset="0"/>
                          <a:ea typeface="+mn-ea"/>
                          <a:cs typeface="+mn-cs"/>
                        </a:rPr>
                        <a:t>min</a:t>
                      </a:r>
                      <a:r>
                        <a:rPr lang="it-IT" sz="800" b="0" i="0" u="none" strike="noStrike" kern="1200" noProof="0" dirty="0">
                          <a:solidFill>
                            <a:srgbClr val="404040"/>
                          </a:solidFill>
                          <a:effectLst/>
                          <a:latin typeface="Peugeot New" panose="02000000000000000000" pitchFamily="2" charset="0"/>
                          <a:ea typeface="+mn-ea"/>
                          <a:cs typeface="+mn-cs"/>
                        </a:rPr>
                        <a:t>)</a:t>
                      </a:r>
                    </a:p>
                  </a:txBody>
                  <a:tcPr marL="7515" marR="7515" marT="751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133/180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165/225</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621035"/>
                  </a:ext>
                </a:extLst>
              </a:tr>
              <a:tr h="174447">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Coppia massima (Nm CEE)</a:t>
                      </a:r>
                    </a:p>
                  </a:txBody>
                  <a:tcPr marL="7515" marR="7515" marT="751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360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360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2565378"/>
                  </a:ext>
                </a:extLst>
              </a:tr>
              <a:tr h="118248">
                <a:tc>
                  <a:txBody>
                    <a:bodyPr/>
                    <a:lstStyle/>
                    <a:p>
                      <a:pPr algn="l"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fr-FR" sz="800" b="0" i="0" u="none" strike="noStrike">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06365903"/>
                  </a:ext>
                </a:extLst>
              </a:tr>
              <a:tr h="148280">
                <a:tc>
                  <a:txBody>
                    <a:bodyPr/>
                    <a:lstStyle/>
                    <a:p>
                      <a:pPr marL="0" algn="l" defTabSz="914400" rtl="0" eaLnBrk="1" fontAlgn="ctr" latinLnBrk="0" hangingPunct="1"/>
                      <a:r>
                        <a:rPr lang="de-CH" sz="1000" b="1" i="0" u="none" strike="noStrike" kern="1200" noProof="0" dirty="0">
                          <a:solidFill>
                            <a:srgbClr val="404040"/>
                          </a:solidFill>
                          <a:effectLst/>
                          <a:latin typeface="Peugeot New" panose="02000000000000000000" pitchFamily="2" charset="0"/>
                          <a:ea typeface="+mn-ea"/>
                          <a:cs typeface="+mn-cs"/>
                        </a:rPr>
                        <a:t>TRASMISSIONE</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743966124"/>
                  </a:ext>
                </a:extLst>
              </a:tr>
              <a:tr h="174447">
                <a:tc>
                  <a:txBody>
                    <a:bodyPr/>
                    <a:lstStyle/>
                    <a:p>
                      <a:pPr algn="l" fontAlgn="ctr"/>
                      <a:r>
                        <a:rPr lang="fr-FR" sz="800" b="0" i="0" u="none" strike="noStrike" kern="1200" dirty="0" err="1">
                          <a:solidFill>
                            <a:srgbClr val="404040"/>
                          </a:solidFill>
                          <a:effectLst/>
                          <a:latin typeface="Peugeot New" panose="02000000000000000000" pitchFamily="2" charset="0"/>
                          <a:ea typeface="+mn-ea"/>
                          <a:cs typeface="+mn-cs"/>
                        </a:rPr>
                        <a:t>Tipo</a:t>
                      </a:r>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Automatico / 2 </a:t>
                      </a:r>
                      <a:r>
                        <a:rPr lang="fr-FR" sz="800" b="0" i="0" u="none" strike="noStrike" dirty="0" err="1">
                          <a:solidFill>
                            <a:srgbClr val="404040"/>
                          </a:solidFill>
                          <a:effectLst/>
                          <a:latin typeface="Peugeot New" panose="02000000000000000000" pitchFamily="2" charset="0"/>
                        </a:rPr>
                        <a:t>ruote</a:t>
                      </a:r>
                      <a:r>
                        <a:rPr lang="fr-FR" sz="800" b="0" i="0" u="none" strike="noStrike" dirty="0">
                          <a:solidFill>
                            <a:srgbClr val="404040"/>
                          </a:solidFill>
                          <a:effectLst/>
                          <a:latin typeface="Peugeot New" panose="02000000000000000000" pitchFamily="2" charset="0"/>
                        </a:rPr>
                        <a:t> </a:t>
                      </a:r>
                      <a:r>
                        <a:rPr lang="fr-FR" sz="800" b="0" i="0" u="none" strike="noStrike" dirty="0" err="1">
                          <a:solidFill>
                            <a:srgbClr val="404040"/>
                          </a:solidFill>
                          <a:effectLst/>
                          <a:latin typeface="Peugeot New" panose="02000000000000000000" pitchFamily="2" charset="0"/>
                        </a:rPr>
                        <a:t>motrici</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Automatico / 2 </a:t>
                      </a:r>
                      <a:r>
                        <a:rPr lang="fr-FR" sz="800" b="0" i="0" u="none" strike="noStrike" dirty="0" err="1">
                          <a:solidFill>
                            <a:srgbClr val="404040"/>
                          </a:solidFill>
                          <a:effectLst/>
                          <a:latin typeface="Peugeot New" panose="02000000000000000000" pitchFamily="2" charset="0"/>
                        </a:rPr>
                        <a:t>ruote</a:t>
                      </a:r>
                      <a:r>
                        <a:rPr lang="fr-FR" sz="800" b="0" i="0" u="none" strike="noStrike" dirty="0">
                          <a:solidFill>
                            <a:srgbClr val="404040"/>
                          </a:solidFill>
                          <a:effectLst/>
                          <a:latin typeface="Peugeot New" panose="02000000000000000000" pitchFamily="2" charset="0"/>
                        </a:rPr>
                        <a:t> </a:t>
                      </a:r>
                      <a:r>
                        <a:rPr lang="fr-FR" sz="800" b="0" i="0" u="none" strike="noStrike" dirty="0" err="1">
                          <a:solidFill>
                            <a:srgbClr val="404040"/>
                          </a:solidFill>
                          <a:effectLst/>
                          <a:latin typeface="Peugeot New" panose="02000000000000000000" pitchFamily="2" charset="0"/>
                        </a:rPr>
                        <a:t>motrici</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68549629"/>
                  </a:ext>
                </a:extLst>
              </a:tr>
              <a:tr h="174447">
                <a:tc>
                  <a:txBody>
                    <a:bodyPr/>
                    <a:lstStyle/>
                    <a:p>
                      <a:pPr algn="l" fontAlgn="ctr"/>
                      <a:r>
                        <a:rPr lang="fr-FR" sz="800" b="0" i="0" u="none" strike="noStrike" kern="1200" dirty="0" err="1">
                          <a:solidFill>
                            <a:srgbClr val="404040"/>
                          </a:solidFill>
                          <a:effectLst/>
                          <a:latin typeface="Peugeot New" panose="02000000000000000000" pitchFamily="2" charset="0"/>
                          <a:ea typeface="+mn-ea"/>
                          <a:cs typeface="+mn-cs"/>
                        </a:rPr>
                        <a:t>Numero</a:t>
                      </a:r>
                      <a:r>
                        <a:rPr lang="fr-FR" sz="800" b="0" i="0" u="none" strike="noStrike" kern="1200" dirty="0">
                          <a:solidFill>
                            <a:srgbClr val="404040"/>
                          </a:solidFill>
                          <a:effectLst/>
                          <a:latin typeface="Peugeot New" panose="02000000000000000000" pitchFamily="2" charset="0"/>
                          <a:ea typeface="+mn-ea"/>
                          <a:cs typeface="+mn-cs"/>
                        </a:rPr>
                        <a:t> di </a:t>
                      </a:r>
                      <a:r>
                        <a:rPr lang="fr-FR" sz="800" b="0" i="0" u="none" strike="noStrike" kern="1200" dirty="0" err="1">
                          <a:solidFill>
                            <a:srgbClr val="404040"/>
                          </a:solidFill>
                          <a:effectLst/>
                          <a:latin typeface="Peugeot New" panose="02000000000000000000" pitchFamily="2" charset="0"/>
                          <a:ea typeface="+mn-ea"/>
                          <a:cs typeface="+mn-cs"/>
                        </a:rPr>
                        <a:t>rapporti</a:t>
                      </a:r>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de-CH" sz="800" b="0" i="0" u="none" strike="noStrike" noProof="0" dirty="0">
                          <a:solidFill>
                            <a:srgbClr val="404040"/>
                          </a:solidFill>
                          <a:effectLst/>
                          <a:latin typeface="Peugeot New" panose="02000000000000000000" pitchFamily="2" charset="0"/>
                        </a:rPr>
                        <a:t>8</a:t>
                      </a:r>
                    </a:p>
                  </a:txBody>
                  <a:tcPr marL="6232" marR="6232" marT="623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8</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11310731"/>
                  </a:ext>
                </a:extLst>
              </a:tr>
            </a:tbl>
          </a:graphicData>
        </a:graphic>
      </p:graphicFrame>
      <p:sp>
        <p:nvSpPr>
          <p:cNvPr id="18" name="Rectangle 17">
            <a:hlinkClick r:id="rId10" action="ppaction://hlinksldjump"/>
            <a:extLst>
              <a:ext uri="{FF2B5EF4-FFF2-40B4-BE49-F238E27FC236}">
                <a16:creationId xmlns:a16="http://schemas.microsoft.com/office/drawing/2014/main" id="{2E60E94B-5BBD-425B-B405-F78700A7C61B}"/>
              </a:ext>
            </a:extLst>
          </p:cNvPr>
          <p:cNvSpPr/>
          <p:nvPr/>
        </p:nvSpPr>
        <p:spPr>
          <a:xfrm rot="16200000">
            <a:off x="-273810" y="246740"/>
            <a:ext cx="865573" cy="372092"/>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89909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920B029E-F23D-4ED1-811D-D1668BBD4F42}"/>
              </a:ext>
            </a:extLst>
          </p:cNvPr>
          <p:cNvSpPr txBox="1"/>
          <p:nvPr/>
        </p:nvSpPr>
        <p:spPr>
          <a:xfrm>
            <a:off x="658076" y="327356"/>
            <a:ext cx="5167958" cy="323165"/>
          </a:xfrm>
          <a:prstGeom prst="rect">
            <a:avLst/>
          </a:prstGeom>
          <a:noFill/>
        </p:spPr>
        <p:txBody>
          <a:bodyPr wrap="square" rtlCol="0">
            <a:spAutoFit/>
          </a:bodyPr>
          <a:lstStyle/>
          <a:p>
            <a:pPr lvl="0">
              <a:defRPr/>
            </a:pPr>
            <a:r>
              <a:rPr lang="fr-FR" sz="1500" b="1" dirty="0">
                <a:solidFill>
                  <a:srgbClr val="000000"/>
                </a:solidFill>
                <a:latin typeface="Peugeot New" panose="02000000000000000000" pitchFamily="50" charset="0"/>
              </a:rPr>
              <a:t>CARATTERISTICHE TECNICHE</a:t>
            </a:r>
          </a:p>
        </p:txBody>
      </p:sp>
      <p:sp>
        <p:nvSpPr>
          <p:cNvPr id="18" name="Rectangle 17"/>
          <p:cNvSpPr/>
          <p:nvPr/>
        </p:nvSpPr>
        <p:spPr>
          <a:xfrm>
            <a:off x="748145" y="6047780"/>
            <a:ext cx="10964488" cy="630942"/>
          </a:xfrm>
          <a:prstGeom prst="rect">
            <a:avLst/>
          </a:prstGeom>
        </p:spPr>
        <p:txBody>
          <a:bodyPr wrap="square">
            <a:spAutoFit/>
          </a:bodyPr>
          <a:lstStyle/>
          <a:p>
            <a:pPr algn="just" fontAlgn="ctr">
              <a:defRPr/>
            </a:pPr>
            <a:r>
              <a:rPr lang="it-IT" sz="500" dirty="0">
                <a:solidFill>
                  <a:srgbClr val="373545"/>
                </a:solidFill>
                <a:latin typeface="Peugeot New" panose="02000000000000000000" pitchFamily="2" charset="0"/>
              </a:rPr>
              <a:t>Valore obiettivo provvisorio secondo il nuovo ciclo di prova del WLTP : 118 g CO2/km</a:t>
            </a:r>
          </a:p>
          <a:p>
            <a:pPr algn="just" fontAlgn="ctr">
              <a:defRPr/>
            </a:pPr>
            <a:r>
              <a:rPr lang="it-IT" sz="500" dirty="0">
                <a:solidFill>
                  <a:srgbClr val="373545"/>
                </a:solidFill>
                <a:latin typeface="Peugeot New" panose="02000000000000000000" pitchFamily="2" charset="0"/>
              </a:rPr>
              <a:t>Media di tutte le auto nuove commercializzate: 122 g CO2/km. Categoria energetica valida per la registrazione entro il 31 dicembre dell'anno in corso.</a:t>
            </a:r>
          </a:p>
          <a:p>
            <a:pPr algn="just" fontAlgn="ctr">
              <a:defRPr/>
            </a:pPr>
            <a:endParaRPr lang="fr-FR" sz="500" dirty="0">
              <a:solidFill>
                <a:srgbClr val="373545"/>
              </a:solidFill>
              <a:latin typeface="Peugeot New" panose="02000000000000000000" pitchFamily="2" charset="0"/>
            </a:endParaRPr>
          </a:p>
          <a:p>
            <a:pPr algn="just" fontAlgn="ctr">
              <a:defRPr/>
            </a:pPr>
            <a:r>
              <a:rPr lang="fr-FR" sz="500" dirty="0">
                <a:solidFill>
                  <a:srgbClr val="373545"/>
                </a:solidFill>
                <a:latin typeface="Peugeot New" panose="02000000000000000000" pitchFamily="2" charset="0"/>
              </a:rPr>
              <a:t>(1) </a:t>
            </a:r>
            <a:r>
              <a:rPr lang="it-IT" sz="500" dirty="0">
                <a:solidFill>
                  <a:srgbClr val="373545"/>
                </a:solidFill>
                <a:latin typeface="Peugeot New" panose="02000000000000000000" pitchFamily="2" charset="0"/>
              </a:rPr>
              <a:t>I valori di consumo di carburante e di emissioni di CO2 indicati sono conformi all’omologazione WLTP (Regolamento UE 2017/948). A partire dal 1° settembre 2018, i veicoli nuovi sono testati sulla base della procedura di prova armonizzata a livello mondiale per i veicoli leggeri (WLTP), che è una nuova procedura più realistica che permette di misurare il consumo di carburante e le emissioni di CO2. La procedura WLTP sostituisce completamente il nuovo ciclo europeo di guida (NEDC), che era la procedura di prova utilizzata precedentemente. Dal momento che le condizioni di prova sono più realistiche, i consumi di carburante e le emissioni di CO2 misurate secondo la procedura WLTP sono, in numerosi casi, più elevati rispetto a quelli misurati secondo la procedura NEDC. I valori di consumo di carburante e di emissione di CO2 possono variare in funzione degli equipaggiamenti, delle opzioni e della tipologia di pneumatici. Il vostro concessionario è a vostra disposizione per maggiori chiarimenti. Maggiori informazioni sul sito </a:t>
            </a:r>
            <a:r>
              <a:rPr lang="fr-FR" sz="500" dirty="0">
                <a:solidFill>
                  <a:srgbClr val="373545"/>
                </a:solidFill>
                <a:latin typeface="Peugeot New" panose="02000000000000000000" pitchFamily="2" charset="0"/>
                <a:hlinkClick r:id="rId2"/>
              </a:rPr>
              <a:t>www.peugeot.ch</a:t>
            </a:r>
            <a:endParaRPr lang="fr-FR" sz="500" dirty="0">
              <a:solidFill>
                <a:srgbClr val="373545"/>
              </a:solidFill>
              <a:latin typeface="Peugeot New" panose="02000000000000000000" pitchFamily="2" charset="0"/>
            </a:endParaRPr>
          </a:p>
        </p:txBody>
      </p:sp>
      <p:graphicFrame>
        <p:nvGraphicFramePr>
          <p:cNvPr id="31" name="Tableau 12"/>
          <p:cNvGraphicFramePr>
            <a:graphicFrameLocks noGrp="1"/>
          </p:cNvGraphicFramePr>
          <p:nvPr>
            <p:extLst>
              <p:ext uri="{D42A27DB-BD31-4B8C-83A1-F6EECF244321}">
                <p14:modId xmlns:p14="http://schemas.microsoft.com/office/powerpoint/2010/main" val="324922404"/>
              </p:ext>
            </p:extLst>
          </p:nvPr>
        </p:nvGraphicFramePr>
        <p:xfrm>
          <a:off x="748144" y="646039"/>
          <a:ext cx="10964489" cy="5303989"/>
        </p:xfrm>
        <a:graphic>
          <a:graphicData uri="http://schemas.openxmlformats.org/drawingml/2006/table">
            <a:tbl>
              <a:tblPr/>
              <a:tblGrid>
                <a:gridCol w="4256568">
                  <a:extLst>
                    <a:ext uri="{9D8B030D-6E8A-4147-A177-3AD203B41FA5}">
                      <a16:colId xmlns:a16="http://schemas.microsoft.com/office/drawing/2014/main" val="3515563446"/>
                    </a:ext>
                  </a:extLst>
                </a:gridCol>
                <a:gridCol w="3348176">
                  <a:extLst>
                    <a:ext uri="{9D8B030D-6E8A-4147-A177-3AD203B41FA5}">
                      <a16:colId xmlns:a16="http://schemas.microsoft.com/office/drawing/2014/main" val="2714126761"/>
                    </a:ext>
                  </a:extLst>
                </a:gridCol>
                <a:gridCol w="236526">
                  <a:extLst>
                    <a:ext uri="{9D8B030D-6E8A-4147-A177-3AD203B41FA5}">
                      <a16:colId xmlns:a16="http://schemas.microsoft.com/office/drawing/2014/main" val="841732397"/>
                    </a:ext>
                  </a:extLst>
                </a:gridCol>
                <a:gridCol w="3123219">
                  <a:extLst>
                    <a:ext uri="{9D8B030D-6E8A-4147-A177-3AD203B41FA5}">
                      <a16:colId xmlns:a16="http://schemas.microsoft.com/office/drawing/2014/main" val="1249697340"/>
                    </a:ext>
                  </a:extLst>
                </a:gridCol>
              </a:tblGrid>
              <a:tr h="143903">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3">
                  <a:txBody>
                    <a:bodyPr/>
                    <a:lstStyle/>
                    <a:p>
                      <a:pPr algn="ctr" fontAlgn="ctr"/>
                      <a:r>
                        <a:rPr lang="fr-FR" sz="1000" b="1" i="0" u="none" strike="noStrike" dirty="0">
                          <a:solidFill>
                            <a:schemeClr val="bg1"/>
                          </a:solidFill>
                          <a:effectLst/>
                          <a:latin typeface="Peugeot New" panose="02000000000000000000" pitchFamily="2" charset="0"/>
                        </a:rPr>
                        <a:t>PLUG-IN HYBRID BENZINA</a:t>
                      </a:r>
                    </a:p>
                  </a:txBody>
                  <a:tcPr marL="0" marR="0" marT="0" marB="0" anchor="ctr">
                    <a:lnL w="635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0B0F0"/>
                    </a:solidFill>
                  </a:tcPr>
                </a:tc>
                <a:tc hMerge="1">
                  <a:txBody>
                    <a:bodyPr/>
                    <a:lstStyle/>
                    <a:p>
                      <a:endParaRPr lang="de-CH"/>
                    </a:p>
                  </a:txBody>
                  <a:tcPr/>
                </a:tc>
                <a:tc hMerge="1">
                  <a:txBody>
                    <a:bodyPr/>
                    <a:lstStyle/>
                    <a:p>
                      <a:endParaRPr lang="fr-FR"/>
                    </a:p>
                  </a:txBody>
                  <a:tcPr/>
                </a:tc>
                <a:extLst>
                  <a:ext uri="{0D108BD9-81ED-4DB2-BD59-A6C34878D82A}">
                    <a16:rowId xmlns:a16="http://schemas.microsoft.com/office/drawing/2014/main" val="820789629"/>
                  </a:ext>
                </a:extLst>
              </a:tr>
              <a:tr h="143903">
                <a:tc rowSpan="2">
                  <a:txBody>
                    <a:bodyPr/>
                    <a:lstStyle/>
                    <a:p>
                      <a:pPr algn="l" fontAlgn="b"/>
                      <a:r>
                        <a:rPr lang="fr-FR" sz="1000" b="1" i="0" u="none" strike="noStrike" kern="1200" dirty="0">
                          <a:solidFill>
                            <a:srgbClr val="404040"/>
                          </a:solidFill>
                          <a:effectLst/>
                          <a:latin typeface="Peugeot New" panose="02000000000000000000" pitchFamily="2" charset="0"/>
                          <a:ea typeface="+mn-ea"/>
                          <a:cs typeface="+mn-cs"/>
                        </a:rPr>
                        <a:t>MASSE E CARICHI </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00" b="1" i="0" u="none" strike="noStrike" dirty="0">
                          <a:solidFill>
                            <a:schemeClr val="tx1"/>
                          </a:solidFill>
                          <a:effectLst/>
                          <a:latin typeface="Peugeot New" panose="02000000000000000000" pitchFamily="2" charset="0"/>
                        </a:rPr>
                        <a:t>HYBRID 180 e-EAT8</a:t>
                      </a:r>
                      <a:endParaRPr lang="fr-FR" sz="1000" b="1" i="0" u="none" strike="noStrike" baseline="3000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95000"/>
                      </a:schemeClr>
                    </a:solidFill>
                  </a:tcPr>
                </a:tc>
                <a:tc gridSpan="2">
                  <a:txBody>
                    <a:bodyPr/>
                    <a:lstStyle/>
                    <a:p>
                      <a:pPr algn="ctr" fontAlgn="ctr"/>
                      <a:r>
                        <a:rPr lang="fr-FR" sz="1000" b="1" i="0" u="none" strike="noStrike" dirty="0">
                          <a:solidFill>
                            <a:schemeClr val="tx1"/>
                          </a:solidFill>
                          <a:effectLst/>
                          <a:latin typeface="Peugeot New" panose="02000000000000000000" pitchFamily="2" charset="0"/>
                        </a:rPr>
                        <a:t>HYBRID 225 e-EAT8</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chemeClr val="bg1">
                        <a:lumMod val="95000"/>
                      </a:schemeClr>
                    </a:solidFill>
                  </a:tcPr>
                </a:tc>
                <a:tc hMerge="1">
                  <a:txBody>
                    <a:bodyPr/>
                    <a:lstStyle/>
                    <a:p>
                      <a:pPr algn="ctr" fontAlgn="ctr"/>
                      <a:endParaRPr lang="fr-FR" sz="1000" b="1"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3550642691"/>
                  </a:ext>
                </a:extLst>
              </a:tr>
              <a:tr h="259025">
                <a:tc vMerge="1">
                  <a:txBody>
                    <a:bodyPr/>
                    <a:lstStyle/>
                    <a:p>
                      <a:endParaRPr lang="fr-FR"/>
                    </a:p>
                  </a:txBody>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gridSpan="2">
                  <a:txBody>
                    <a:bodyPr/>
                    <a:lstStyle/>
                    <a:p>
                      <a:endParaRPr lang="de-CH"/>
                    </a:p>
                  </a:txBody>
                  <a:tcPr marL="0" marR="0" marT="0" marB="0" anchor="ctr">
                    <a:lnL>
                      <a:noFill/>
                    </a:lnL>
                    <a:lnR>
                      <a:noFill/>
                    </a:lnR>
                    <a:lnT>
                      <a:noFill/>
                    </a:lnT>
                    <a:lnB>
                      <a:noFill/>
                    </a:lnB>
                  </a:tcPr>
                </a:tc>
                <a:tc hMerge="1">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4041537504"/>
                  </a:ext>
                </a:extLst>
              </a:tr>
              <a:tr h="171379">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Massa a vuoto (kg)</a:t>
                      </a:r>
                    </a:p>
                  </a:txBody>
                  <a:tcPr marL="6232" marR="6232" marT="6232"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1 771 - 1 862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1 781 - 1 869</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9154447"/>
                  </a:ext>
                </a:extLst>
              </a:tr>
              <a:tr h="149489">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Massa complessiva autorizzata a pieno carico (kg)</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2 220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2 220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75012815"/>
                  </a:ext>
                </a:extLst>
              </a:tr>
              <a:tr h="182880">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Massa massima rimorchiabile frenata - pendenza del 12%  (kg)</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1 400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1 400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88588674"/>
                  </a:ext>
                </a:extLst>
              </a:tr>
              <a:tr h="186377">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Peso totale a terra autorizzato (kg)</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3 620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3 620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42351692"/>
                  </a:ext>
                </a:extLst>
              </a:tr>
              <a:tr h="157978">
                <a:tc>
                  <a:txBody>
                    <a:bodyPr/>
                    <a:lstStyle/>
                    <a:p>
                      <a:pPr algn="l" fontAlgn="b"/>
                      <a:r>
                        <a:rPr lang="fr-FR" sz="800" b="1" i="0" u="none" strike="noStrike" dirty="0">
                          <a:solidFill>
                            <a:srgbClr val="404040"/>
                          </a:solidFill>
                          <a:effectLst/>
                          <a:latin typeface="Peugeot New" panose="02000000000000000000" pitchFamily="2" charset="0"/>
                        </a:rPr>
                        <a:t> </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a:noFill/>
                    </a:lnB>
                  </a:tcPr>
                </a:tc>
                <a:tc gridSpan="2">
                  <a:txBody>
                    <a:bodyPr/>
                    <a:lstStyle/>
                    <a:p>
                      <a:endParaRPr lang="de-CH" sz="300" dirty="0"/>
                    </a:p>
                  </a:txBody>
                  <a:tcPr marL="0" marR="0" marT="0" marB="0" anchor="ctr">
                    <a:lnL>
                      <a:noFill/>
                    </a:lnL>
                    <a:lnR>
                      <a:noFill/>
                    </a:lnR>
                    <a:lnT w="6350" cap="flat" cmpd="sng" algn="ctr">
                      <a:solidFill>
                        <a:schemeClr val="tx1"/>
                      </a:solidFill>
                      <a:prstDash val="solid"/>
                      <a:round/>
                      <a:headEnd type="none" w="med" len="med"/>
                      <a:tailEnd type="none" w="med" len="med"/>
                    </a:lnT>
                    <a:lnB>
                      <a:noFill/>
                    </a:lnB>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298363631"/>
                  </a:ext>
                </a:extLst>
              </a:tr>
              <a:tr h="11641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000" b="1" i="0" u="none" strike="noStrike" kern="1200" dirty="0">
                          <a:solidFill>
                            <a:srgbClr val="404040"/>
                          </a:solidFill>
                          <a:effectLst/>
                          <a:latin typeface="Peugeot New" panose="02000000000000000000" pitchFamily="2" charset="0"/>
                          <a:ea typeface="+mn-ea"/>
                          <a:cs typeface="+mn-cs"/>
                        </a:rPr>
                        <a:t>PRESTAZIONI * </a:t>
                      </a:r>
                      <a:r>
                        <a:rPr lang="fr-FR" sz="800" i="1" dirty="0" err="1">
                          <a:solidFill>
                            <a:schemeClr val="tx1"/>
                          </a:solidFill>
                        </a:rPr>
                        <a:t>Valori</a:t>
                      </a:r>
                      <a:r>
                        <a:rPr lang="fr-FR" sz="800" i="1" baseline="0" dirty="0">
                          <a:solidFill>
                            <a:schemeClr val="tx1"/>
                          </a:solidFill>
                        </a:rPr>
                        <a:t> con 1 </a:t>
                      </a:r>
                      <a:r>
                        <a:rPr lang="fr-FR" sz="800" i="1" baseline="0" dirty="0" err="1">
                          <a:solidFill>
                            <a:schemeClr val="tx1"/>
                          </a:solidFill>
                        </a:rPr>
                        <a:t>conducente</a:t>
                      </a:r>
                      <a:endParaRPr lang="fr-FR" sz="800" i="1" dirty="0">
                        <a:solidFill>
                          <a:schemeClr val="tx1"/>
                        </a:solidFill>
                      </a:endParaRP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endParaRPr lang="fr-FR" sz="5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gridSpan="2">
                  <a:txBody>
                    <a:bodyPr/>
                    <a:lstStyle/>
                    <a:p>
                      <a:endParaRPr lang="de-CH" sz="400" dirty="0"/>
                    </a:p>
                  </a:txBody>
                  <a:tcPr marL="0" marR="0" marT="0" marB="0" anchor="ctr">
                    <a:lnL>
                      <a:noFill/>
                    </a:lnL>
                    <a:lnR>
                      <a:noFill/>
                    </a:lnR>
                    <a:lnT>
                      <a:noFill/>
                    </a:lnT>
                    <a:lnB>
                      <a:noFill/>
                    </a:lnB>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a:noFill/>
                    </a:lnT>
                    <a:lnB>
                      <a:noFill/>
                    </a:lnB>
                  </a:tcPr>
                </a:tc>
                <a:extLst>
                  <a:ext uri="{0D108BD9-81ED-4DB2-BD59-A6C34878D82A}">
                    <a16:rowId xmlns:a16="http://schemas.microsoft.com/office/drawing/2014/main" val="4052344518"/>
                  </a:ext>
                </a:extLst>
              </a:tr>
              <a:tr h="182916">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Velocità massima (km/h) (modalità normale / ZEV)</a:t>
                      </a:r>
                    </a:p>
                  </a:txBody>
                  <a:tcPr marL="6232" marR="6232" marT="6232"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225 / 135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a:solidFill>
                            <a:srgbClr val="404040"/>
                          </a:solidFill>
                          <a:effectLst/>
                          <a:latin typeface="Peugeot New" panose="02000000000000000000" pitchFamily="2" charset="0"/>
                          <a:ea typeface="+mn-ea"/>
                          <a:cs typeface="+mn-cs"/>
                        </a:rPr>
                        <a:t>233 / 135</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67753437"/>
                  </a:ext>
                </a:extLst>
              </a:tr>
              <a:tr h="162830">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0-100 km/h (s)</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8,1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7,8</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0234809"/>
                  </a:ext>
                </a:extLst>
              </a:tr>
              <a:tr h="15936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1 000 m da ferma (s)</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28,5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27,6</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05154964"/>
                  </a:ext>
                </a:extLst>
              </a:tr>
              <a:tr h="164220">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80 - 120 km/h in Drive (modalità </a:t>
                      </a:r>
                      <a:r>
                        <a:rPr lang="it-IT" sz="800" b="0" i="0" u="none" strike="noStrike" kern="1200" noProof="0" dirty="0" err="1">
                          <a:solidFill>
                            <a:srgbClr val="404040"/>
                          </a:solidFill>
                          <a:effectLst/>
                          <a:latin typeface="Peugeot New" panose="02000000000000000000" pitchFamily="2" charset="0"/>
                          <a:ea typeface="+mn-ea"/>
                          <a:cs typeface="+mn-cs"/>
                        </a:rPr>
                        <a:t>Hybrid</a:t>
                      </a:r>
                      <a:r>
                        <a:rPr lang="it-IT" sz="800" b="0" i="0" u="none" strike="noStrike" kern="1200" noProof="0" dirty="0">
                          <a:solidFill>
                            <a:srgbClr val="404040"/>
                          </a:solidFill>
                          <a:effectLst/>
                          <a:latin typeface="Peugeot New" panose="02000000000000000000" pitchFamily="2" charset="0"/>
                          <a:ea typeface="+mn-ea"/>
                          <a:cs typeface="+mn-cs"/>
                        </a:rPr>
                        <a:t>)</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5,1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4,5</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40918394"/>
                  </a:ext>
                </a:extLst>
              </a:tr>
              <a:tr h="125916">
                <a:tc row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000" b="1" i="0" u="none" strike="noStrike" kern="1200" noProof="0" dirty="0">
                          <a:solidFill>
                            <a:srgbClr val="404040"/>
                          </a:solidFill>
                          <a:effectLst/>
                          <a:latin typeface="Peugeot New" panose="02000000000000000000" pitchFamily="2" charset="0"/>
                          <a:ea typeface="+mn-ea"/>
                          <a:cs typeface="+mn-cs"/>
                        </a:rPr>
                        <a:t>CONSUMI ED EMISSIONI WLTP</a:t>
                      </a:r>
                      <a:r>
                        <a:rPr lang="fr-FR" sz="800" b="0" i="0" u="none" strike="noStrike" baseline="30000" dirty="0">
                          <a:solidFill>
                            <a:srgbClr val="404040"/>
                          </a:solidFill>
                          <a:effectLst/>
                          <a:latin typeface="Peugeot New" panose="02000000000000000000" pitchFamily="2" charset="0"/>
                        </a:rPr>
                        <a:t>(1)</a:t>
                      </a:r>
                      <a:endParaRPr lang="fr-FR" sz="800" b="1" i="0" u="none" strike="noStrike" baseline="30000" dirty="0">
                        <a:solidFill>
                          <a:srgbClr val="404040"/>
                        </a:solidFill>
                        <a:effectLst/>
                        <a:latin typeface="Peugeot New" panose="02000000000000000000" pitchFamily="2" charset="0"/>
                      </a:endParaRPr>
                    </a:p>
                  </a:txBody>
                  <a:tcPr marL="0" marR="0" marT="0" marB="0" anchor="b">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19163024"/>
                  </a:ext>
                </a:extLst>
              </a:tr>
              <a:tr h="174567">
                <a:tc vMerge="1">
                  <a:txBody>
                    <a:bodyPr/>
                    <a:lstStyle/>
                    <a:p>
                      <a:endParaRPr lang="fr-FR"/>
                    </a:p>
                  </a:txBody>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gridSpan="2">
                  <a:txBody>
                    <a:bodyPr/>
                    <a:lstStyle/>
                    <a:p>
                      <a:endParaRPr lang="de-CH" sz="400" dirty="0"/>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628351065"/>
                  </a:ext>
                </a:extLst>
              </a:tr>
              <a:tr h="169786">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Numero dell’omologazione</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1PL446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1PL448</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87460818"/>
                  </a:ext>
                </a:extLst>
              </a:tr>
              <a:tr h="159295">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Consumo combinato (l + kWh/100 km)</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1,6</a:t>
                      </a:r>
                      <a:r>
                        <a:rPr lang="fr-FR" sz="800" b="0" i="0" u="none" strike="noStrike" kern="1200" baseline="0" dirty="0">
                          <a:solidFill>
                            <a:srgbClr val="404040"/>
                          </a:solidFill>
                          <a:effectLst/>
                          <a:latin typeface="Peugeot New" panose="02000000000000000000" pitchFamily="2" charset="0"/>
                          <a:ea typeface="+mn-ea"/>
                          <a:cs typeface="+mn-cs"/>
                        </a:rPr>
                        <a:t> + 17,4</a:t>
                      </a:r>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1,6 + 16,9</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15394419"/>
                  </a:ext>
                </a:extLst>
              </a:tr>
              <a:tr h="184380">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Equivalente benzina (l/100 km) </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kern="1200" dirty="0">
                          <a:solidFill>
                            <a:srgbClr val="404040"/>
                          </a:solidFill>
                          <a:effectLst/>
                          <a:latin typeface="Peugeot New" panose="02000000000000000000" pitchFamily="2" charset="0"/>
                          <a:ea typeface="+mn-ea"/>
                          <a:cs typeface="+mn-cs"/>
                        </a:rPr>
                        <a:t>3,51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3,46</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17331870"/>
                  </a:ext>
                </a:extLst>
              </a:tr>
              <a:tr h="156250">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Emissioni di CO2  miste (g/km) </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37</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6703441"/>
                  </a:ext>
                </a:extLst>
              </a:tr>
              <a:tr h="151704">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CO2 carburante (g/km)</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27</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26366323"/>
                  </a:ext>
                </a:extLst>
              </a:tr>
              <a:tr h="14814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Categoria di efficienza energetica</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C</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C</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948417"/>
                  </a:ext>
                </a:extLst>
              </a:tr>
              <a:tr h="146162">
                <a:tc>
                  <a:txBody>
                    <a:bodyPr/>
                    <a:lstStyle/>
                    <a:p>
                      <a:pPr algn="l" fontAlgn="ctr"/>
                      <a:endParaRPr lang="fr-FR" sz="800" b="0" i="0" u="none" strike="noStrike">
                        <a:solidFill>
                          <a:srgbClr val="404040"/>
                        </a:solidFill>
                        <a:effectLst/>
                        <a:latin typeface="Peugeot New" panose="02000000000000000000" pitchFamily="2" charset="0"/>
                      </a:endParaRPr>
                    </a:p>
                  </a:txBody>
                  <a:tcPr marL="0" marR="0" marT="0" marB="0" anchor="ctr">
                    <a:lnL>
                      <a:noFill/>
                    </a:lnL>
                    <a:lnR>
                      <a:noFill/>
                    </a:lnR>
                    <a:lnT w="6350" cap="flat" cmpd="sng" algn="ctr">
                      <a:solidFill>
                        <a:schemeClr val="tx1"/>
                      </a:solid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r>
                        <a:rPr lang="fr-FR" sz="800" b="0" i="0" u="none" strike="noStrike" kern="1200">
                          <a:solidFill>
                            <a:srgbClr val="404040"/>
                          </a:solidFill>
                          <a:effectLst/>
                          <a:latin typeface="Peugeot New" panose="02000000000000000000" pitchFamily="2" charset="0"/>
                          <a:ea typeface="+mn-ea"/>
                          <a:cs typeface="+mn-cs"/>
                        </a:rPr>
                        <a:t> </a:t>
                      </a: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84600182"/>
                  </a:ext>
                </a:extLst>
              </a:tr>
              <a:tr h="143903">
                <a:tc>
                  <a:txBody>
                    <a:bodyPr/>
                    <a:lstStyle/>
                    <a:p>
                      <a:pPr algn="l" fontAlgn="b"/>
                      <a:r>
                        <a:rPr lang="de-CH" sz="1000" b="1" i="0" u="none" strike="noStrike" kern="1200" noProof="0" dirty="0">
                          <a:solidFill>
                            <a:srgbClr val="404040"/>
                          </a:solidFill>
                          <a:effectLst/>
                          <a:latin typeface="Peugeot New" panose="02000000000000000000" pitchFamily="2" charset="0"/>
                          <a:ea typeface="+mn-ea"/>
                          <a:cs typeface="+mn-cs"/>
                        </a:rPr>
                        <a:t>RUOTE</a:t>
                      </a:r>
                    </a:p>
                  </a:txBody>
                  <a:tcPr marL="0" marR="0" marT="0" marB="0" anchor="ctr">
                    <a:lnL>
                      <a:noFill/>
                    </a:lnL>
                    <a:lnR>
                      <a:noFill/>
                    </a:lnR>
                    <a:lnT>
                      <a:noFill/>
                    </a:lnT>
                    <a:lnB>
                      <a:noFill/>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067711015"/>
                  </a:ext>
                </a:extLst>
              </a:tr>
              <a:tr h="192932">
                <a:tc rowSpan="2">
                  <a:txBody>
                    <a:bodyPr/>
                    <a:lstStyle/>
                    <a:p>
                      <a:pPr algn="l" fontAlgn="ctr"/>
                      <a:r>
                        <a:rPr lang="fr-FR" sz="800" b="0" i="0" u="none" strike="noStrike" dirty="0" err="1">
                          <a:solidFill>
                            <a:srgbClr val="404040"/>
                          </a:solidFill>
                          <a:effectLst/>
                          <a:latin typeface="Peugeot New" panose="02000000000000000000" pitchFamily="2" charset="0"/>
                        </a:rPr>
                        <a:t>Tipo</a:t>
                      </a:r>
                      <a:r>
                        <a:rPr lang="fr-FR" sz="800" b="0" i="0" u="none" strike="noStrike" baseline="0" dirty="0">
                          <a:solidFill>
                            <a:srgbClr val="404040"/>
                          </a:solidFill>
                          <a:effectLst/>
                          <a:latin typeface="Peugeot New" panose="02000000000000000000" pitchFamily="2" charset="0"/>
                        </a:rPr>
                        <a:t> di </a:t>
                      </a:r>
                      <a:r>
                        <a:rPr lang="fr-FR" sz="800" b="0" i="0" u="none" strike="noStrike" baseline="0" dirty="0" err="1">
                          <a:solidFill>
                            <a:srgbClr val="404040"/>
                          </a:solidFill>
                          <a:effectLst/>
                          <a:latin typeface="Peugeot New" panose="02000000000000000000" pitchFamily="2" charset="0"/>
                        </a:rPr>
                        <a:t>pneumatici</a:t>
                      </a:r>
                      <a:r>
                        <a:rPr lang="fr-FR" sz="800" b="0" i="0" u="none" strike="noStrike" dirty="0">
                          <a:solidFill>
                            <a:srgbClr val="404040"/>
                          </a:solidFill>
                          <a:effectLst/>
                          <a:latin typeface="Peugeot New" panose="02000000000000000000" pitchFamily="2" charset="0"/>
                        </a:rPr>
                        <a:t/>
                      </a:r>
                      <a:br>
                        <a:rPr lang="fr-FR" sz="800" b="0" i="0" u="none" strike="noStrike" dirty="0">
                          <a:solidFill>
                            <a:srgbClr val="404040"/>
                          </a:solidFill>
                          <a:effectLst/>
                          <a:latin typeface="Peugeot New" panose="02000000000000000000" pitchFamily="2" charset="0"/>
                        </a:rPr>
                      </a:br>
                      <a:r>
                        <a:rPr lang="it-IT" sz="800" b="0" i="0" u="none" strike="noStrike" noProof="0" dirty="0">
                          <a:solidFill>
                            <a:srgbClr val="3A3838"/>
                          </a:solidFill>
                          <a:effectLst/>
                          <a:latin typeface="Peugeot New" panose="02000000000000000000" pitchFamily="2" charset="0"/>
                        </a:rPr>
                        <a:t>(di serie o su richiesta a seconda delle versioni)</a:t>
                      </a:r>
                      <a:endParaRPr lang="fr-FR" sz="800" b="0" i="0" u="none" strike="noStrike" dirty="0">
                        <a:solidFill>
                          <a:srgbClr val="404040"/>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215/65R17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endParaRPr lang="de-CH"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40577728"/>
                  </a:ext>
                </a:extLst>
              </a:tr>
              <a:tr h="186345">
                <a:tc vMerge="1">
                  <a:txBody>
                    <a:bodyPr/>
                    <a:lstStyle/>
                    <a:p>
                      <a:endParaRPr lang="fr-FR"/>
                    </a:p>
                  </a:txBody>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205/55R19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205/55R19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31937944"/>
                  </a:ext>
                </a:extLst>
              </a:tr>
              <a:tr h="174001">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245/40R20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245/40R20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50122733"/>
                  </a:ext>
                </a:extLst>
              </a:tr>
              <a:tr h="14053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800" b="0" i="0" u="none" strike="noStrike" dirty="0" err="1">
                          <a:solidFill>
                            <a:srgbClr val="404040"/>
                          </a:solidFill>
                          <a:effectLst/>
                          <a:latin typeface="Peugeot New" panose="02000000000000000000" pitchFamily="2" charset="0"/>
                        </a:rPr>
                        <a:t>Ruota</a:t>
                      </a:r>
                      <a:r>
                        <a:rPr lang="fr-FR" sz="800" b="0" i="0" u="none" strike="noStrike" dirty="0">
                          <a:solidFill>
                            <a:srgbClr val="404040"/>
                          </a:solidFill>
                          <a:effectLst/>
                          <a:latin typeface="Peugeot New" panose="02000000000000000000" pitchFamily="2" charset="0"/>
                        </a:rPr>
                        <a:t> di </a:t>
                      </a:r>
                      <a:r>
                        <a:rPr lang="fr-FR" sz="800" b="0" i="0" u="none" strike="noStrike" dirty="0" err="1">
                          <a:solidFill>
                            <a:srgbClr val="404040"/>
                          </a:solidFill>
                          <a:effectLst/>
                          <a:latin typeface="Peugeot New" panose="02000000000000000000" pitchFamily="2" charset="0"/>
                        </a:rPr>
                        <a:t>scorta</a:t>
                      </a:r>
                      <a:endParaRPr lang="fr-FR" sz="800" b="0" i="0" u="none" strike="noStrike" dirty="0">
                        <a:solidFill>
                          <a:srgbClr val="404040"/>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3">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Non </a:t>
                      </a:r>
                      <a:r>
                        <a:rPr lang="fr-FR" sz="800" b="0" i="0" u="none" strike="noStrike" kern="1200" dirty="0" err="1">
                          <a:solidFill>
                            <a:srgbClr val="404040"/>
                          </a:solidFill>
                          <a:effectLst/>
                          <a:latin typeface="Peugeot New" panose="02000000000000000000" pitchFamily="2" charset="0"/>
                          <a:ea typeface="+mn-ea"/>
                          <a:cs typeface="+mn-cs"/>
                        </a:rPr>
                        <a:t>disponibile</a:t>
                      </a:r>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de-CH"/>
                    </a:p>
                  </a:txBody>
                  <a:tcPr/>
                </a:tc>
                <a:tc hMerge="1">
                  <a:txBody>
                    <a:bodyPr/>
                    <a:lstStyle/>
                    <a:p>
                      <a:endParaRPr lang="fr-FR"/>
                    </a:p>
                  </a:txBody>
                  <a:tcPr/>
                </a:tc>
                <a:extLst>
                  <a:ext uri="{0D108BD9-81ED-4DB2-BD59-A6C34878D82A}">
                    <a16:rowId xmlns:a16="http://schemas.microsoft.com/office/drawing/2014/main" val="4247800055"/>
                  </a:ext>
                </a:extLst>
              </a:tr>
              <a:tr h="115122">
                <a:tc>
                  <a:txBody>
                    <a:bodyPr/>
                    <a:lstStyle/>
                    <a:p>
                      <a:pPr algn="l" fontAlgn="ctr"/>
                      <a:endParaRPr lang="fr-FR" sz="800" b="0" i="0" u="none" strike="noStrike">
                        <a:solidFill>
                          <a:srgbClr val="404040"/>
                        </a:solidFill>
                        <a:effectLst/>
                        <a:latin typeface="Peugeot New" panose="02000000000000000000" pitchFamily="2" charset="0"/>
                      </a:endParaRPr>
                    </a:p>
                  </a:txBody>
                  <a:tcPr marL="0" marR="0" marT="0" marB="0" anchor="ctr">
                    <a:lnL>
                      <a:noFill/>
                    </a:lnL>
                    <a:lnR>
                      <a:noFill/>
                    </a:lnR>
                    <a:lnT w="6350" cap="flat" cmpd="sng" algn="ctr">
                      <a:solidFill>
                        <a:schemeClr val="tx1"/>
                      </a:solidFill>
                      <a:prstDash val="solid"/>
                      <a:round/>
                      <a:headEnd type="none" w="med" len="med"/>
                      <a:tailEnd type="none" w="med" len="med"/>
                    </a:lnT>
                    <a:lnB>
                      <a:noFill/>
                    </a:lnB>
                    <a:solidFill>
                      <a:schemeClr val="bg1"/>
                    </a:solidFill>
                  </a:tcPr>
                </a:tc>
                <a:tc gridSpan="2">
                  <a:txBody>
                    <a:bodyPr/>
                    <a:lstStyle/>
                    <a:p>
                      <a:pPr algn="l" fontAlgn="ctr"/>
                      <a:r>
                        <a:rPr lang="fr-FR" sz="800" b="0" i="0" u="none" strike="noStrike">
                          <a:solidFill>
                            <a:srgbClr val="404040"/>
                          </a:solidFill>
                          <a:effectLst/>
                          <a:latin typeface="Peugeot New" panose="02000000000000000000" pitchFamily="2" charset="0"/>
                        </a:rPr>
                        <a:t> </a:t>
                      </a: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endParaRPr lang="de-CH"/>
                    </a:p>
                  </a:txBody>
                  <a:tcPr/>
                </a:tc>
                <a:tc>
                  <a:txBody>
                    <a:bodyPr/>
                    <a:lstStyle/>
                    <a:p>
                      <a:pPr algn="l"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283294610"/>
                  </a:ext>
                </a:extLst>
              </a:tr>
              <a:tr h="149787">
                <a:tc>
                  <a:txBody>
                    <a:bodyPr/>
                    <a:lstStyle/>
                    <a:p>
                      <a:pPr algn="l" fontAlgn="b"/>
                      <a:r>
                        <a:rPr lang="it-IT" sz="1000" b="1" i="0" u="none" strike="noStrike" kern="1200" noProof="0" dirty="0">
                          <a:solidFill>
                            <a:srgbClr val="404040"/>
                          </a:solidFill>
                          <a:effectLst/>
                          <a:latin typeface="Peugeot New" panose="02000000000000000000" pitchFamily="2" charset="0"/>
                          <a:ea typeface="+mn-ea"/>
                          <a:cs typeface="+mn-cs"/>
                        </a:rPr>
                        <a:t>FRENI &amp; SOSPENSIONI</a:t>
                      </a:r>
                    </a:p>
                  </a:txBody>
                  <a:tcPr marL="6232" marR="6232" marT="6232" marB="0" anchor="b">
                    <a:lnL>
                      <a:noFill/>
                    </a:lnL>
                    <a:lnR>
                      <a:noFill/>
                    </a:lnR>
                    <a:lnT>
                      <a:noFill/>
                    </a:lnT>
                    <a:lnB>
                      <a:noFill/>
                    </a:lnB>
                    <a:solidFill>
                      <a:schemeClr val="bg1"/>
                    </a:solidFill>
                  </a:tcPr>
                </a:tc>
                <a:tc gridSpan="2">
                  <a:txBody>
                    <a:bodyPr/>
                    <a:lstStyle/>
                    <a:p>
                      <a:pPr algn="l" fontAlgn="ctr"/>
                      <a:r>
                        <a:rPr lang="fr-FR" sz="800" b="1" i="0" u="none" strike="noStrike">
                          <a:solidFill>
                            <a:srgbClr val="404040"/>
                          </a:solidFill>
                          <a:effectLst/>
                          <a:latin typeface="Peugeot New" panose="02000000000000000000" pitchFamily="2"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hMerge="1">
                  <a:txBody>
                    <a:bodyPr/>
                    <a:lstStyle/>
                    <a:p>
                      <a:endParaRPr lang="de-CH"/>
                    </a:p>
                  </a:txBody>
                  <a:tcPr/>
                </a:tc>
                <a:tc>
                  <a:txBody>
                    <a:bodyPr/>
                    <a:lstStyle/>
                    <a:p>
                      <a:pPr algn="l" fontAlgn="ctr"/>
                      <a:r>
                        <a:rPr lang="fr-FR" sz="800" b="1" i="0" u="none" strike="noStrike" dirty="0">
                          <a:solidFill>
                            <a:srgbClr val="404040"/>
                          </a:solidFill>
                          <a:effectLst/>
                          <a:latin typeface="Peugeot New" panose="02000000000000000000" pitchFamily="2"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98588971"/>
                  </a:ext>
                </a:extLst>
              </a:tr>
              <a:tr h="171400">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Tipo di freni anteriori / posteriori</a:t>
                      </a:r>
                    </a:p>
                  </a:txBody>
                  <a:tcPr marL="6232" marR="6232" marT="6232"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3">
                  <a:txBody>
                    <a:bodyPr/>
                    <a:lstStyle/>
                    <a:p>
                      <a:pPr algn="ctr" fontAlgn="ctr"/>
                      <a:r>
                        <a:rPr lang="it-IT" sz="700" b="0" i="0" u="none" strike="noStrike" kern="1200" dirty="0">
                          <a:solidFill>
                            <a:srgbClr val="404040"/>
                          </a:solidFill>
                          <a:effectLst/>
                          <a:latin typeface="Peugeot New" panose="02000000000000000000" pitchFamily="2" charset="0"/>
                          <a:ea typeface="+mn-ea"/>
                          <a:cs typeface="+mn-cs"/>
                        </a:rPr>
                        <a:t>Dischi ventilati a pinza flottante e regolazione automatica dell’usura / Dischi a pinza flottante</a:t>
                      </a:r>
                      <a:endParaRPr lang="it-IT" sz="700" b="0" i="0" u="none" strike="noStrike" kern="1200" noProof="0" dirty="0">
                        <a:solidFill>
                          <a:srgbClr val="404040"/>
                        </a:solidFill>
                        <a:effectLst/>
                        <a:latin typeface="Peugeot New" panose="02000000000000000000" pitchFamily="2" charset="0"/>
                        <a:ea typeface="+mn-ea"/>
                        <a:cs typeface="+mn-cs"/>
                      </a:endParaRPr>
                    </a:p>
                  </a:txBody>
                  <a:tcPr marL="6232" marR="6232" marT="6232"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de-CH"/>
                    </a:p>
                  </a:txBody>
                  <a:tcPr/>
                </a:tc>
                <a:tc hMerge="1">
                  <a:txBody>
                    <a:bodyPr/>
                    <a:lstStyle/>
                    <a:p>
                      <a:endParaRPr lang="fr-FR"/>
                    </a:p>
                  </a:txBody>
                  <a:tcPr/>
                </a:tc>
                <a:extLst>
                  <a:ext uri="{0D108BD9-81ED-4DB2-BD59-A6C34878D82A}">
                    <a16:rowId xmlns:a16="http://schemas.microsoft.com/office/drawing/2014/main" val="2683660103"/>
                  </a:ext>
                </a:extLst>
              </a:tr>
              <a:tr h="179268">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Tipo de sospensione anteriore</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3">
                  <a:txBody>
                    <a:bodyPr/>
                    <a:lstStyle/>
                    <a:p>
                      <a:pPr algn="ctr" fontAlgn="ctr"/>
                      <a:r>
                        <a:rPr lang="it-IT" sz="700" b="0" i="0" u="none" strike="noStrike" kern="1200" dirty="0">
                          <a:solidFill>
                            <a:srgbClr val="404040"/>
                          </a:solidFill>
                          <a:effectLst/>
                          <a:latin typeface="Peugeot New" panose="02000000000000000000" pitchFamily="2" charset="0"/>
                          <a:ea typeface="+mn-ea"/>
                          <a:cs typeface="+mn-cs"/>
                        </a:rPr>
                        <a:t>Ruote indipendenti – Asse tipo Pseudo-Mac </a:t>
                      </a:r>
                      <a:r>
                        <a:rPr lang="it-IT" sz="700" b="0" i="0" u="none" strike="noStrike" kern="1200" dirty="0" err="1">
                          <a:solidFill>
                            <a:srgbClr val="404040"/>
                          </a:solidFill>
                          <a:effectLst/>
                          <a:latin typeface="Peugeot New" panose="02000000000000000000" pitchFamily="2" charset="0"/>
                          <a:ea typeface="+mn-ea"/>
                          <a:cs typeface="+mn-cs"/>
                        </a:rPr>
                        <a:t>Pherson</a:t>
                      </a:r>
                      <a:r>
                        <a:rPr lang="it-IT" sz="700" b="0" i="0" u="none" strike="noStrike" kern="1200" dirty="0">
                          <a:solidFill>
                            <a:srgbClr val="404040"/>
                          </a:solidFill>
                          <a:effectLst/>
                          <a:latin typeface="Peugeot New" panose="02000000000000000000" pitchFamily="2" charset="0"/>
                          <a:ea typeface="+mn-ea"/>
                          <a:cs typeface="+mn-cs"/>
                        </a:rPr>
                        <a:t>, molle elicoidali e ammortizzatori idraulici integrati, pressurizzati</a:t>
                      </a:r>
                      <a:endParaRPr lang="it-IT" sz="700" b="0" i="0" u="none" strike="noStrike" kern="1200" noProof="0" dirty="0">
                        <a:solidFill>
                          <a:srgbClr val="404040"/>
                        </a:solidFill>
                        <a:effectLst/>
                        <a:latin typeface="Peugeot New" panose="02000000000000000000" pitchFamily="2" charset="0"/>
                        <a:ea typeface="+mn-ea"/>
                        <a:cs typeface="+mn-cs"/>
                      </a:endParaRPr>
                    </a:p>
                  </a:txBody>
                  <a:tcPr marL="6232" marR="6232" marT="623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de-CH"/>
                    </a:p>
                  </a:txBody>
                  <a:tcPr/>
                </a:tc>
                <a:tc hMerge="1">
                  <a:txBody>
                    <a:bodyPr/>
                    <a:lstStyle/>
                    <a:p>
                      <a:endParaRPr lang="fr-FR"/>
                    </a:p>
                  </a:txBody>
                  <a:tcPr/>
                </a:tc>
                <a:extLst>
                  <a:ext uri="{0D108BD9-81ED-4DB2-BD59-A6C34878D82A}">
                    <a16:rowId xmlns:a16="http://schemas.microsoft.com/office/drawing/2014/main" val="3440297192"/>
                  </a:ext>
                </a:extLst>
              </a:tr>
              <a:tr h="161385">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Tipo de sospensione posteriore</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it-IT" sz="700" b="0" i="0" u="none" strike="noStrike" kern="1200" noProof="0" dirty="0">
                          <a:solidFill>
                            <a:srgbClr val="404040"/>
                          </a:solidFill>
                          <a:effectLst/>
                          <a:latin typeface="Peugeot New" panose="02000000000000000000" pitchFamily="2" charset="0"/>
                          <a:ea typeface="+mn-ea"/>
                          <a:cs typeface="+mn-cs"/>
                        </a:rPr>
                        <a:t>Ruote semi-indipendenti - Asse </a:t>
                      </a:r>
                      <a:r>
                        <a:rPr lang="it-IT" sz="700" b="0" i="0" u="none" strike="noStrike" kern="1200" noProof="0" dirty="0" err="1">
                          <a:solidFill>
                            <a:srgbClr val="404040"/>
                          </a:solidFill>
                          <a:effectLst/>
                          <a:latin typeface="Peugeot New" panose="02000000000000000000" pitchFamily="2" charset="0"/>
                          <a:ea typeface="+mn-ea"/>
                          <a:cs typeface="+mn-cs"/>
                        </a:rPr>
                        <a:t>multilink</a:t>
                      </a:r>
                      <a:r>
                        <a:rPr lang="it-IT" sz="700" b="0" i="0" u="none" strike="noStrike" kern="1200" noProof="0" dirty="0">
                          <a:solidFill>
                            <a:srgbClr val="404040"/>
                          </a:solidFill>
                          <a:effectLst/>
                          <a:latin typeface="Peugeot New" panose="02000000000000000000" pitchFamily="2" charset="0"/>
                          <a:ea typeface="+mn-ea"/>
                          <a:cs typeface="+mn-cs"/>
                        </a:rPr>
                        <a:t>, </a:t>
                      </a:r>
                      <a:r>
                        <a:rPr lang="it-IT" sz="700" b="0" i="0" u="none" strike="noStrike" kern="1200" dirty="0">
                          <a:solidFill>
                            <a:srgbClr val="404040"/>
                          </a:solidFill>
                          <a:effectLst/>
                          <a:latin typeface="Peugeot New" panose="02000000000000000000" pitchFamily="2" charset="0"/>
                          <a:ea typeface="+mn-ea"/>
                          <a:cs typeface="+mn-cs"/>
                        </a:rPr>
                        <a:t>ammortizzatori idraulici, pressurizzati</a:t>
                      </a:r>
                      <a:endParaRPr lang="it-IT" sz="700" b="0" i="0" u="none" strike="noStrike" kern="1200" noProof="0" dirty="0">
                        <a:solidFill>
                          <a:srgbClr val="404040"/>
                        </a:solidFill>
                        <a:effectLst/>
                        <a:latin typeface="Peugeot New" panose="02000000000000000000" pitchFamily="2" charset="0"/>
                        <a:ea typeface="+mn-ea"/>
                        <a:cs typeface="+mn-cs"/>
                      </a:endParaRPr>
                    </a:p>
                  </a:txBody>
                  <a:tcPr marL="6232" marR="6232" marT="623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de-CH"/>
                    </a:p>
                  </a:txBody>
                  <a:tcPr/>
                </a:tc>
                <a:tc hMerge="1">
                  <a:txBody>
                    <a:bodyPr/>
                    <a:lstStyle/>
                    <a:p>
                      <a:endParaRPr lang="fr-FR"/>
                    </a:p>
                  </a:txBody>
                  <a:tcPr/>
                </a:tc>
                <a:extLst>
                  <a:ext uri="{0D108BD9-81ED-4DB2-BD59-A6C34878D82A}">
                    <a16:rowId xmlns:a16="http://schemas.microsoft.com/office/drawing/2014/main" val="2866928960"/>
                  </a:ext>
                </a:extLst>
              </a:tr>
            </a:tbl>
          </a:graphicData>
        </a:graphic>
      </p:graphicFrame>
      <p:grpSp>
        <p:nvGrpSpPr>
          <p:cNvPr id="2" name="Groupe 14">
            <a:extLst>
              <a:ext uri="{FF2B5EF4-FFF2-40B4-BE49-F238E27FC236}">
                <a16:creationId xmlns:a16="http://schemas.microsoft.com/office/drawing/2014/main" id="{0716D40B-A79E-93AE-919D-D156C769EC88}"/>
              </a:ext>
            </a:extLst>
          </p:cNvPr>
          <p:cNvGrpSpPr/>
          <p:nvPr/>
        </p:nvGrpSpPr>
        <p:grpSpPr>
          <a:xfrm>
            <a:off x="-27070" y="858878"/>
            <a:ext cx="377181" cy="6000739"/>
            <a:chOff x="-1927" y="855097"/>
            <a:chExt cx="377181" cy="6000739"/>
          </a:xfrm>
        </p:grpSpPr>
        <p:grpSp>
          <p:nvGrpSpPr>
            <p:cNvPr id="5" name="Groupe 27">
              <a:extLst>
                <a:ext uri="{FF2B5EF4-FFF2-40B4-BE49-F238E27FC236}">
                  <a16:creationId xmlns:a16="http://schemas.microsoft.com/office/drawing/2014/main" id="{A740FD11-6CF4-7FB6-5009-1220547BCD61}"/>
                </a:ext>
              </a:extLst>
            </p:cNvPr>
            <p:cNvGrpSpPr/>
            <p:nvPr/>
          </p:nvGrpSpPr>
          <p:grpSpPr>
            <a:xfrm>
              <a:off x="-1927" y="855097"/>
              <a:ext cx="377181" cy="6000739"/>
              <a:chOff x="0" y="857261"/>
              <a:chExt cx="377181" cy="6000739"/>
            </a:xfrm>
          </p:grpSpPr>
          <p:grpSp>
            <p:nvGrpSpPr>
              <p:cNvPr id="7" name="Groupe 29">
                <a:extLst>
                  <a:ext uri="{FF2B5EF4-FFF2-40B4-BE49-F238E27FC236}">
                    <a16:creationId xmlns:a16="http://schemas.microsoft.com/office/drawing/2014/main" id="{8ED3DAC7-729A-FB79-5B2F-0A07DD583588}"/>
                  </a:ext>
                </a:extLst>
              </p:cNvPr>
              <p:cNvGrpSpPr/>
              <p:nvPr/>
            </p:nvGrpSpPr>
            <p:grpSpPr>
              <a:xfrm>
                <a:off x="0" y="857261"/>
                <a:ext cx="377181" cy="6000739"/>
                <a:chOff x="-5693" y="857261"/>
                <a:chExt cx="377181" cy="6000739"/>
              </a:xfrm>
              <a:solidFill>
                <a:srgbClr val="FFFFFF">
                  <a:lumMod val="95000"/>
                </a:srgbClr>
              </a:solidFill>
            </p:grpSpPr>
            <p:sp>
              <p:nvSpPr>
                <p:cNvPr id="9" name="Rectangle 8">
                  <a:hlinkClick r:id="rId3" action="ppaction://hlinksldjump"/>
                  <a:extLst>
                    <a:ext uri="{FF2B5EF4-FFF2-40B4-BE49-F238E27FC236}">
                      <a16:creationId xmlns:a16="http://schemas.microsoft.com/office/drawing/2014/main" id="{E2A2AC80-55DF-ED4D-2961-0B0D924D6EEF}"/>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10" name="Rectangle 9">
                  <a:hlinkClick r:id="rId4" action="ppaction://hlinksldjump"/>
                  <a:extLst>
                    <a:ext uri="{FF2B5EF4-FFF2-40B4-BE49-F238E27FC236}">
                      <a16:creationId xmlns:a16="http://schemas.microsoft.com/office/drawing/2014/main" id="{8C3513AF-0CB7-B147-EBDB-A0BEFE307C9E}"/>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Dettaglio degli equipaggiamenti</a:t>
                  </a:r>
                </a:p>
              </p:txBody>
            </p:sp>
            <p:sp>
              <p:nvSpPr>
                <p:cNvPr id="11" name="Rectangle 10">
                  <a:hlinkClick r:id="rId5" action="ppaction://hlinksldjump"/>
                  <a:extLst>
                    <a:ext uri="{FF2B5EF4-FFF2-40B4-BE49-F238E27FC236}">
                      <a16:creationId xmlns:a16="http://schemas.microsoft.com/office/drawing/2014/main" id="{8177E711-2D6B-8259-252C-1DD42FBD3BAB}"/>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Opzioni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accessori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servizi</a:t>
                  </a:r>
                </a:p>
              </p:txBody>
            </p:sp>
            <p:sp>
              <p:nvSpPr>
                <p:cNvPr id="12" name="Rectangle 11">
                  <a:hlinkClick r:id="rId6" action="ppaction://hlinksldjump"/>
                  <a:extLst>
                    <a:ext uri="{FF2B5EF4-FFF2-40B4-BE49-F238E27FC236}">
                      <a16:creationId xmlns:a16="http://schemas.microsoft.com/office/drawing/2014/main" id="{BB11DCB0-62BD-2C7B-EC74-E8A48789EB2D}"/>
                    </a:ext>
                  </a:extLst>
                </p:cNvPr>
                <p:cNvSpPr/>
                <p:nvPr/>
              </p:nvSpPr>
              <p:spPr>
                <a:xfrm rot="16200000">
                  <a:off x="-245728" y="28117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Tinte e interni</a:t>
                  </a:r>
                </a:p>
              </p:txBody>
            </p:sp>
            <p:sp>
              <p:nvSpPr>
                <p:cNvPr id="13" name="Rectangle 12">
                  <a:hlinkClick r:id="rId7" action="ppaction://hlinksldjump"/>
                  <a:extLst>
                    <a:ext uri="{FF2B5EF4-FFF2-40B4-BE49-F238E27FC236}">
                      <a16:creationId xmlns:a16="http://schemas.microsoft.com/office/drawing/2014/main" id="{01F0B72B-6D42-23B1-460F-E2E9E546CCC9}"/>
                    </a:ext>
                  </a:extLst>
                </p:cNvPr>
                <p:cNvSpPr/>
                <p:nvPr/>
              </p:nvSpPr>
              <p:spPr>
                <a:xfrm rot="16200000">
                  <a:off x="-220909" y="1072481"/>
                  <a:ext cx="807617"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Prezzi</a:t>
                  </a:r>
                </a:p>
              </p:txBody>
            </p:sp>
            <p:sp>
              <p:nvSpPr>
                <p:cNvPr id="14" name="Rectangle 13">
                  <a:hlinkClick r:id="rId8" action="ppaction://hlinksldjump"/>
                  <a:extLst>
                    <a:ext uri="{FF2B5EF4-FFF2-40B4-BE49-F238E27FC236}">
                      <a16:creationId xmlns:a16="http://schemas.microsoft.com/office/drawing/2014/main" id="{3C62A0B1-B45D-3EA2-74D0-C36B27A1A873}"/>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Caratteristiche tecniche</a:t>
                  </a:r>
                </a:p>
              </p:txBody>
            </p:sp>
          </p:grpSp>
          <p:sp>
            <p:nvSpPr>
              <p:cNvPr id="8" name="Rectangle 7">
                <a:hlinkClick r:id="rId9" action="ppaction://hlinksldjump"/>
                <a:extLst>
                  <a:ext uri="{FF2B5EF4-FFF2-40B4-BE49-F238E27FC236}">
                    <a16:creationId xmlns:a16="http://schemas.microsoft.com/office/drawing/2014/main" id="{F36C7467-4BBC-E380-3404-8C61320CDF95}"/>
                  </a:ext>
                </a:extLst>
              </p:cNvPr>
              <p:cNvSpPr/>
              <p:nvPr/>
            </p:nvSpPr>
            <p:spPr>
              <a:xfrm rot="16200000">
                <a:off x="-264840" y="1929719"/>
                <a:ext cx="905734"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 allestimenti</a:t>
                </a:r>
              </a:p>
            </p:txBody>
          </p:sp>
        </p:grpSp>
        <p:sp>
          <p:nvSpPr>
            <p:cNvPr id="4" name="Rectangle 3">
              <a:extLst>
                <a:ext uri="{FF2B5EF4-FFF2-40B4-BE49-F238E27FC236}">
                  <a16:creationId xmlns:a16="http://schemas.microsoft.com/office/drawing/2014/main" id="{92F464FC-F2BF-DA01-2C0F-53192F7DEDCA}"/>
                </a:ext>
              </a:extLst>
            </p:cNvPr>
            <p:cNvSpPr/>
            <p:nvPr/>
          </p:nvSpPr>
          <p:spPr>
            <a:xfrm rot="16200000">
              <a:off x="-242525" y="5385673"/>
              <a:ext cx="857250" cy="368125"/>
            </a:xfrm>
            <a:prstGeom prst="rect">
              <a:avLst/>
            </a:prstGeom>
            <a:solidFill>
              <a:srgbClr val="000000">
                <a:lumMod val="65000"/>
                <a:lumOff val="35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700" b="1" i="0" u="none" strike="noStrike" kern="0" cap="none" spc="0" normalizeH="0" baseline="0" noProof="0" dirty="0">
                  <a:ln>
                    <a:noFill/>
                  </a:ln>
                  <a:solidFill>
                    <a:srgbClr val="FFFFFF"/>
                  </a:solidFill>
                  <a:effectLst/>
                  <a:uLnTx/>
                  <a:uFillTx/>
                  <a:latin typeface="Peugeot New Light"/>
                </a:rPr>
                <a:t>Caratteristiche tecniche</a:t>
              </a:r>
            </a:p>
          </p:txBody>
        </p:sp>
      </p:grpSp>
      <p:sp>
        <p:nvSpPr>
          <p:cNvPr id="20" name="Rectangle 19">
            <a:hlinkClick r:id="rId10" action="ppaction://hlinksldjump"/>
            <a:extLst>
              <a:ext uri="{FF2B5EF4-FFF2-40B4-BE49-F238E27FC236}">
                <a16:creationId xmlns:a16="http://schemas.microsoft.com/office/drawing/2014/main" id="{2E60E94B-5BBD-425B-B405-F78700A7C61B}"/>
              </a:ext>
            </a:extLst>
          </p:cNvPr>
          <p:cNvSpPr/>
          <p:nvPr/>
        </p:nvSpPr>
        <p:spPr>
          <a:xfrm rot="16200000">
            <a:off x="-273810" y="246740"/>
            <a:ext cx="865573" cy="372092"/>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2695717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F9730A94-6F65-484C-AED2-9CD8CE785C42}"/>
              </a:ext>
            </a:extLst>
          </p:cNvPr>
          <p:cNvSpPr txBox="1"/>
          <p:nvPr/>
        </p:nvSpPr>
        <p:spPr>
          <a:xfrm>
            <a:off x="658076" y="327356"/>
            <a:ext cx="5167958" cy="323165"/>
          </a:xfrm>
          <a:prstGeom prst="rect">
            <a:avLst/>
          </a:prstGeom>
          <a:noFill/>
        </p:spPr>
        <p:txBody>
          <a:bodyPr wrap="square" rtlCol="0">
            <a:spAutoFit/>
          </a:bodyPr>
          <a:lstStyle/>
          <a:p>
            <a:pPr lvl="0">
              <a:defRPr/>
            </a:pPr>
            <a:r>
              <a:rPr lang="fr-FR" sz="1500" b="1" dirty="0">
                <a:solidFill>
                  <a:srgbClr val="000000"/>
                </a:solidFill>
                <a:latin typeface="Peugeot New" panose="02000000000000000000" pitchFamily="50" charset="0"/>
              </a:rPr>
              <a:t>CARATTERISTICHE TECNICHE</a:t>
            </a:r>
          </a:p>
        </p:txBody>
      </p:sp>
      <p:graphicFrame>
        <p:nvGraphicFramePr>
          <p:cNvPr id="17" name="Tableau 11"/>
          <p:cNvGraphicFramePr>
            <a:graphicFrameLocks noGrp="1"/>
          </p:cNvGraphicFramePr>
          <p:nvPr>
            <p:extLst>
              <p:ext uri="{D42A27DB-BD31-4B8C-83A1-F6EECF244321}">
                <p14:modId xmlns:p14="http://schemas.microsoft.com/office/powerpoint/2010/main" val="1285468551"/>
              </p:ext>
            </p:extLst>
          </p:nvPr>
        </p:nvGraphicFramePr>
        <p:xfrm>
          <a:off x="756458" y="787436"/>
          <a:ext cx="10486929" cy="5200784"/>
        </p:xfrm>
        <a:graphic>
          <a:graphicData uri="http://schemas.openxmlformats.org/drawingml/2006/table">
            <a:tbl>
              <a:tblPr/>
              <a:tblGrid>
                <a:gridCol w="3502863">
                  <a:extLst>
                    <a:ext uri="{9D8B030D-6E8A-4147-A177-3AD203B41FA5}">
                      <a16:colId xmlns:a16="http://schemas.microsoft.com/office/drawing/2014/main" val="3129756882"/>
                    </a:ext>
                  </a:extLst>
                </a:gridCol>
                <a:gridCol w="3492033">
                  <a:extLst>
                    <a:ext uri="{9D8B030D-6E8A-4147-A177-3AD203B41FA5}">
                      <a16:colId xmlns:a16="http://schemas.microsoft.com/office/drawing/2014/main" val="1264324648"/>
                    </a:ext>
                  </a:extLst>
                </a:gridCol>
                <a:gridCol w="3492033">
                  <a:extLst>
                    <a:ext uri="{9D8B030D-6E8A-4147-A177-3AD203B41FA5}">
                      <a16:colId xmlns:a16="http://schemas.microsoft.com/office/drawing/2014/main" val="501100765"/>
                    </a:ext>
                  </a:extLst>
                </a:gridCol>
              </a:tblGrid>
              <a:tr h="278524">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1050" b="1" i="0" u="none" strike="noStrike" dirty="0">
                          <a:solidFill>
                            <a:schemeClr val="bg1"/>
                          </a:solidFill>
                          <a:effectLst/>
                          <a:latin typeface="Peugeot New" panose="02000000000000000000" pitchFamily="2" charset="0"/>
                        </a:rPr>
                        <a:t>BENZINA</a:t>
                      </a:r>
                      <a:endParaRPr lang="fr-FR" sz="800" b="1" i="0" u="none" strike="noStrike" dirty="0">
                        <a:solidFill>
                          <a:schemeClr val="bg1"/>
                        </a:solidFill>
                        <a:effectLst/>
                        <a:latin typeface="Peugeot New" panose="02000000000000000000" pitchFamily="2" charset="0"/>
                      </a:endParaRPr>
                    </a:p>
                  </a:txBody>
                  <a:tcPr marL="0" marR="0" marT="0" marB="0" anchor="ctr">
                    <a:lnL>
                      <a:noFill/>
                    </a:lnL>
                    <a:lnR w="12700" cap="flat" cmpd="sng" algn="ctr">
                      <a:solidFill>
                        <a:schemeClr val="bg1"/>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fontAlgn="ctr"/>
                      <a:r>
                        <a:rPr lang="fr-FR" sz="1050" b="1" i="0" u="none" strike="noStrike" dirty="0">
                          <a:solidFill>
                            <a:schemeClr val="bg1"/>
                          </a:solidFill>
                          <a:effectLst/>
                          <a:latin typeface="Peugeot New" panose="02000000000000000000" pitchFamily="2" charset="0"/>
                        </a:rPr>
                        <a:t>HYBRID</a:t>
                      </a:r>
                      <a:endParaRPr lang="fr-FR" sz="800" b="1" i="0" u="none" strike="noStrike" dirty="0">
                        <a:solidFill>
                          <a:schemeClr val="bg1"/>
                        </a:solidFill>
                        <a:effectLst/>
                        <a:latin typeface="Peugeot New" panose="02000000000000000000" pitchFamily="2" charset="0"/>
                      </a:endParaRPr>
                    </a:p>
                  </a:txBody>
                  <a:tcPr marL="0" marR="0" marT="0" marB="0" anchor="ctr">
                    <a:lnL w="12700" cap="flat" cmpd="sng" algn="ctr">
                      <a:solidFill>
                        <a:schemeClr val="bg1"/>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4027227916"/>
                  </a:ext>
                </a:extLst>
              </a:tr>
              <a:tr h="347862">
                <a:tc rowSpan="2">
                  <a:txBody>
                    <a:bodyPr/>
                    <a:lstStyle/>
                    <a:p>
                      <a:pPr algn="l" fontAlgn="b"/>
                      <a:r>
                        <a:rPr lang="fr-FR" sz="1000" b="1" i="0" u="none" strike="noStrike" dirty="0">
                          <a:solidFill>
                            <a:srgbClr val="404040"/>
                          </a:solidFill>
                          <a:effectLst/>
                          <a:latin typeface="Peugeot New" panose="02000000000000000000" pitchFamily="2" charset="0"/>
                        </a:rPr>
                        <a:t>MOTORI</a:t>
                      </a:r>
                    </a:p>
                  </a:txBody>
                  <a:tcPr marL="0" marR="0" marT="0" marB="0" anchor="b">
                    <a:lnL>
                      <a:noFill/>
                    </a:lnL>
                    <a:lnR>
                      <a:noFill/>
                    </a:lnR>
                    <a:lnT w="6350" cap="flat" cmpd="sng" algn="ctr">
                      <a:solidFill>
                        <a:srgbClr val="FFFFFF"/>
                      </a:solidFill>
                      <a:prstDash val="solid"/>
                      <a:round/>
                      <a:headEnd type="none" w="med" len="med"/>
                      <a:tailEnd type="none" w="med" len="med"/>
                    </a:lnT>
                    <a:lnB>
                      <a:noFill/>
                    </a:lnB>
                    <a:solidFill>
                      <a:schemeClr val="bg1"/>
                    </a:solidFill>
                  </a:tcPr>
                </a:tc>
                <a:tc>
                  <a:txBody>
                    <a:bodyPr/>
                    <a:lstStyle/>
                    <a:p>
                      <a:pPr algn="ctr" fontAlgn="ctr"/>
                      <a:r>
                        <a:rPr lang="fr-FR" sz="1000" b="1" i="0" u="none" strike="noStrike" dirty="0" err="1">
                          <a:solidFill>
                            <a:srgbClr val="404040"/>
                          </a:solidFill>
                          <a:effectLst/>
                          <a:latin typeface="Peugeot New" panose="02000000000000000000" pitchFamily="2" charset="0"/>
                        </a:rPr>
                        <a:t>PureTech</a:t>
                      </a:r>
                      <a:r>
                        <a:rPr lang="fr-FR" sz="1000" b="1" i="0" u="none" strike="noStrike" baseline="0" dirty="0">
                          <a:solidFill>
                            <a:srgbClr val="404040"/>
                          </a:solidFill>
                          <a:effectLst/>
                          <a:latin typeface="Peugeot New" panose="02000000000000000000" pitchFamily="2" charset="0"/>
                        </a:rPr>
                        <a:t> </a:t>
                      </a:r>
                      <a:r>
                        <a:rPr lang="fr-FR" sz="1000" b="1" i="0" u="none" strike="noStrike" dirty="0">
                          <a:solidFill>
                            <a:srgbClr val="404040"/>
                          </a:solidFill>
                          <a:effectLst/>
                          <a:latin typeface="Peugeot New" panose="02000000000000000000" pitchFamily="2" charset="0"/>
                        </a:rPr>
                        <a:t>130 S&amp;S EAT8</a:t>
                      </a:r>
                    </a:p>
                  </a:txBody>
                  <a:tcPr marL="0" marR="0" marT="0" marB="0" anchor="ctr">
                    <a:lnL>
                      <a:noFill/>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fontAlgn="ctr"/>
                      <a:r>
                        <a:rPr lang="fr-FR" sz="1000" b="1" i="0" u="none" strike="noStrike" dirty="0" err="1">
                          <a:solidFill>
                            <a:srgbClr val="404040"/>
                          </a:solidFill>
                          <a:effectLst/>
                          <a:latin typeface="Peugeot New" panose="02000000000000000000" pitchFamily="2" charset="0"/>
                        </a:rPr>
                        <a:t>Hybrid</a:t>
                      </a:r>
                      <a:r>
                        <a:rPr lang="fr-FR" sz="1000" b="1" i="0" u="none" strike="noStrike" dirty="0">
                          <a:solidFill>
                            <a:srgbClr val="404040"/>
                          </a:solidFill>
                          <a:effectLst/>
                          <a:latin typeface="Peugeot New" panose="02000000000000000000" pitchFamily="2" charset="0"/>
                        </a:rPr>
                        <a:t> 136 e-DCS6</a:t>
                      </a:r>
                    </a:p>
                  </a:txBody>
                  <a:tcPr marL="0" marR="0" marT="0" marB="0" anchor="ctr">
                    <a:lnL w="1270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2306348895"/>
                  </a:ext>
                </a:extLst>
              </a:tr>
              <a:tr h="140883">
                <a:tc vMerge="1">
                  <a:txBody>
                    <a:bodyPr/>
                    <a:lstStyle/>
                    <a:p>
                      <a:endParaRPr lang="fr-FR"/>
                    </a:p>
                  </a:txBody>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469806139"/>
                  </a:ext>
                </a:extLst>
              </a:tr>
              <a:tr h="19877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800" b="0" i="0" u="none" strike="noStrike" kern="1200" noProof="0" dirty="0">
                          <a:solidFill>
                            <a:srgbClr val="404040"/>
                          </a:solidFill>
                          <a:effectLst/>
                          <a:latin typeface="Peugeot New" panose="02000000000000000000" pitchFamily="2" charset="0"/>
                          <a:ea typeface="+mn-ea"/>
                          <a:cs typeface="+mn-cs"/>
                        </a:rPr>
                        <a:t>Cilindrata (</a:t>
                      </a:r>
                      <a:r>
                        <a:rPr lang="fr-FR" sz="800" b="0" i="0" u="none" strike="noStrike" dirty="0">
                          <a:solidFill>
                            <a:srgbClr val="404040"/>
                          </a:solidFill>
                          <a:effectLst/>
                          <a:latin typeface="Peugeot New" panose="02000000000000000000" pitchFamily="2" charset="0"/>
                        </a:rPr>
                        <a:t>cm</a:t>
                      </a:r>
                      <a:r>
                        <a:rPr lang="fr-FR" sz="800" b="0" i="0" u="none" strike="noStrike" baseline="30000" dirty="0">
                          <a:solidFill>
                            <a:srgbClr val="404040"/>
                          </a:solidFill>
                          <a:effectLst/>
                          <a:latin typeface="Peugeot New" panose="02000000000000000000" pitchFamily="2" charset="0"/>
                        </a:rPr>
                        <a:t>3</a:t>
                      </a:r>
                      <a:r>
                        <a:rPr lang="fr-FR" sz="800" b="0" i="0" u="none" strike="noStrike" dirty="0">
                          <a:solidFill>
                            <a:srgbClr val="404040"/>
                          </a:solidFill>
                          <a:effectLst/>
                          <a:latin typeface="Peugeot New" panose="02000000000000000000" pitchFamily="2" charset="0"/>
                        </a:rPr>
                        <a:t>)</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1 199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38512783"/>
                  </a:ext>
                </a:extLst>
              </a:tr>
              <a:tr h="19877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Numero di cilindrati / Disposizione</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3 in </a:t>
                      </a:r>
                      <a:r>
                        <a:rPr lang="fr-FR" sz="800" b="0" i="0" u="none" strike="noStrike" dirty="0" err="1">
                          <a:solidFill>
                            <a:srgbClr val="404040"/>
                          </a:solidFill>
                          <a:effectLst/>
                          <a:latin typeface="Peugeot New" panose="02000000000000000000" pitchFamily="2" charset="0"/>
                        </a:rPr>
                        <a:t>linea</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27762542"/>
                  </a:ext>
                </a:extLst>
              </a:tr>
              <a:tr h="19877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Numero di valvole per cilindro</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909384"/>
                  </a:ext>
                </a:extLst>
              </a:tr>
              <a:tr h="19877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Potenza massima (kW CEE/CV CEE a giri/</a:t>
                      </a:r>
                      <a:r>
                        <a:rPr lang="it-IT" sz="800" b="0" i="0" u="none" strike="noStrike" kern="1200" noProof="0" dirty="0" err="1">
                          <a:solidFill>
                            <a:srgbClr val="404040"/>
                          </a:solidFill>
                          <a:effectLst/>
                          <a:latin typeface="Peugeot New" panose="02000000000000000000" pitchFamily="2" charset="0"/>
                          <a:ea typeface="+mn-ea"/>
                          <a:cs typeface="+mn-cs"/>
                        </a:rPr>
                        <a:t>min</a:t>
                      </a:r>
                      <a:r>
                        <a:rPr lang="it-IT" sz="800" b="0" i="0" u="none" strike="noStrike" kern="1200" noProof="0" dirty="0">
                          <a:solidFill>
                            <a:srgbClr val="404040"/>
                          </a:solidFill>
                          <a:effectLst/>
                          <a:latin typeface="Peugeot New" panose="02000000000000000000" pitchFamily="2" charset="0"/>
                          <a:ea typeface="+mn-ea"/>
                          <a:cs typeface="+mn-cs"/>
                        </a:rPr>
                        <a:t>)</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96/130 a 5 500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96/130 a 5 500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5764531"/>
                  </a:ext>
                </a:extLst>
              </a:tr>
              <a:tr h="19877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Coppia massima (Nm CEE a giri/</a:t>
                      </a:r>
                      <a:r>
                        <a:rPr lang="it-IT" sz="800" b="0" i="0" u="none" strike="noStrike" kern="1200" noProof="0" dirty="0" err="1">
                          <a:solidFill>
                            <a:srgbClr val="404040"/>
                          </a:solidFill>
                          <a:effectLst/>
                          <a:latin typeface="Peugeot New" panose="02000000000000000000" pitchFamily="2" charset="0"/>
                          <a:ea typeface="+mn-ea"/>
                          <a:cs typeface="+mn-cs"/>
                        </a:rPr>
                        <a:t>min</a:t>
                      </a:r>
                      <a:r>
                        <a:rPr lang="it-IT" sz="800" b="0" i="0" u="none" strike="noStrike" kern="1200" noProof="0" dirty="0">
                          <a:solidFill>
                            <a:srgbClr val="404040"/>
                          </a:solidFill>
                          <a:effectLst/>
                          <a:latin typeface="Peugeot New" panose="02000000000000000000" pitchFamily="2" charset="0"/>
                          <a:ea typeface="+mn-ea"/>
                          <a:cs typeface="+mn-cs"/>
                        </a:rPr>
                        <a:t>)</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230 a</a:t>
                      </a:r>
                      <a:r>
                        <a:rPr lang="fr-FR" sz="800" b="0" i="0" u="none" strike="noStrike" baseline="0" dirty="0">
                          <a:solidFill>
                            <a:srgbClr val="404040"/>
                          </a:solidFill>
                          <a:effectLst/>
                          <a:latin typeface="Peugeot New" panose="02000000000000000000" pitchFamily="2" charset="0"/>
                        </a:rPr>
                        <a:t> </a:t>
                      </a:r>
                      <a:r>
                        <a:rPr lang="fr-FR" sz="800" b="0" i="0" u="none" strike="noStrike" dirty="0">
                          <a:solidFill>
                            <a:srgbClr val="404040"/>
                          </a:solidFill>
                          <a:effectLst/>
                          <a:latin typeface="Peugeot New" panose="02000000000000000000" pitchFamily="2" charset="0"/>
                        </a:rPr>
                        <a:t>1 750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230 a</a:t>
                      </a:r>
                      <a:r>
                        <a:rPr lang="fr-FR" sz="800" b="0" i="0" u="none" strike="noStrike" baseline="0" dirty="0">
                          <a:solidFill>
                            <a:srgbClr val="404040"/>
                          </a:solidFill>
                          <a:effectLst/>
                          <a:latin typeface="Peugeot New" panose="02000000000000000000" pitchFamily="2" charset="0"/>
                        </a:rPr>
                        <a:t> </a:t>
                      </a:r>
                      <a:r>
                        <a:rPr lang="fr-FR" sz="800" b="0" i="0" u="none" strike="noStrike" dirty="0">
                          <a:solidFill>
                            <a:srgbClr val="404040"/>
                          </a:solidFill>
                          <a:effectLst/>
                          <a:latin typeface="Peugeot New" panose="02000000000000000000" pitchFamily="2" charset="0"/>
                        </a:rPr>
                        <a:t>1 750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917128"/>
                  </a:ext>
                </a:extLst>
              </a:tr>
              <a:tr h="19877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Start &amp; Stop</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Si</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No</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19780457"/>
                  </a:ext>
                </a:extLst>
              </a:tr>
              <a:tr h="19877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Norma antinquinamento</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EURO 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0461409"/>
                  </a:ext>
                </a:extLst>
              </a:tr>
              <a:tr h="199273">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Tipo di iniezione</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fr-FR" sz="800" b="0" i="0" u="none" strike="noStrike" dirty="0" err="1">
                          <a:solidFill>
                            <a:srgbClr val="404040"/>
                          </a:solidFill>
                          <a:effectLst/>
                          <a:latin typeface="Peugeot New" panose="02000000000000000000" pitchFamily="2" charset="0"/>
                        </a:rPr>
                        <a:t>Diretta</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6248259"/>
                  </a:ext>
                </a:extLst>
              </a:tr>
              <a:tr h="74019">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177781984"/>
                  </a:ext>
                </a:extLst>
              </a:tr>
              <a:tr h="226608">
                <a:tc>
                  <a:txBody>
                    <a:bodyPr/>
                    <a:lstStyle/>
                    <a:p>
                      <a:pPr algn="l" fontAlgn="ctr"/>
                      <a:r>
                        <a:rPr lang="fr-FR" sz="1000" b="1" i="0" u="none" strike="noStrike" dirty="0">
                          <a:solidFill>
                            <a:srgbClr val="404040"/>
                          </a:solidFill>
                          <a:effectLst/>
                          <a:latin typeface="Peugeot New" panose="02000000000000000000" pitchFamily="2" charset="0"/>
                        </a:rPr>
                        <a:t>TRASMISSIONE</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050113975"/>
                  </a:ext>
                </a:extLst>
              </a:tr>
              <a:tr h="198779">
                <a:tc>
                  <a:txBody>
                    <a:bodyPr/>
                    <a:lstStyle/>
                    <a:p>
                      <a:pPr algn="l" fontAlgn="ctr"/>
                      <a:r>
                        <a:rPr lang="fr-FR" sz="800" b="0" i="0" u="none" strike="noStrike" dirty="0" err="1">
                          <a:solidFill>
                            <a:srgbClr val="404040"/>
                          </a:solidFill>
                          <a:effectLst/>
                          <a:latin typeface="Peugeot New" panose="02000000000000000000" pitchFamily="2" charset="0"/>
                        </a:rPr>
                        <a:t>Tipologia</a:t>
                      </a:r>
                      <a:endParaRPr lang="fr-FR" sz="800" b="0" i="0" u="none" strike="noStrike" dirty="0">
                        <a:solidFill>
                          <a:srgbClr val="404040"/>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err="1">
                          <a:solidFill>
                            <a:srgbClr val="404040"/>
                          </a:solidFill>
                          <a:effectLst/>
                          <a:latin typeface="Peugeot New" panose="02000000000000000000" pitchFamily="2" charset="0"/>
                        </a:rPr>
                        <a:t>Automatica</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46776326"/>
                  </a:ext>
                </a:extLst>
              </a:tr>
              <a:tr h="198779">
                <a:tc>
                  <a:txBody>
                    <a:bodyPr/>
                    <a:lstStyle/>
                    <a:p>
                      <a:pPr algn="l" fontAlgn="ctr"/>
                      <a:r>
                        <a:rPr lang="fr-FR" sz="800" b="0" i="0" u="none" strike="noStrike" dirty="0" err="1">
                          <a:solidFill>
                            <a:srgbClr val="404040"/>
                          </a:solidFill>
                          <a:effectLst/>
                          <a:latin typeface="Peugeot New" panose="02000000000000000000" pitchFamily="2" charset="0"/>
                        </a:rPr>
                        <a:t>Numero</a:t>
                      </a:r>
                      <a:r>
                        <a:rPr lang="fr-FR" sz="800" b="0" i="0" u="none" strike="noStrike" baseline="0" dirty="0">
                          <a:solidFill>
                            <a:srgbClr val="404040"/>
                          </a:solidFill>
                          <a:effectLst/>
                          <a:latin typeface="Peugeot New" panose="02000000000000000000" pitchFamily="2" charset="0"/>
                        </a:rPr>
                        <a:t> </a:t>
                      </a:r>
                      <a:r>
                        <a:rPr lang="fr-FR" sz="800" b="0" i="0" u="none" strike="noStrike" dirty="0">
                          <a:solidFill>
                            <a:srgbClr val="404040"/>
                          </a:solidFill>
                          <a:effectLst/>
                          <a:latin typeface="Peugeot New" panose="02000000000000000000" pitchFamily="2" charset="0"/>
                        </a:rPr>
                        <a:t>di</a:t>
                      </a:r>
                      <a:r>
                        <a:rPr lang="fr-FR" sz="800" b="0" i="0" u="none" strike="noStrike" baseline="0" dirty="0">
                          <a:solidFill>
                            <a:srgbClr val="404040"/>
                          </a:solidFill>
                          <a:effectLst/>
                          <a:latin typeface="Peugeot New" panose="02000000000000000000" pitchFamily="2" charset="0"/>
                        </a:rPr>
                        <a:t> </a:t>
                      </a:r>
                      <a:r>
                        <a:rPr lang="fr-FR" sz="800" b="0" i="0" u="none" strike="noStrike" dirty="0" err="1">
                          <a:solidFill>
                            <a:srgbClr val="404040"/>
                          </a:solidFill>
                          <a:effectLst/>
                          <a:latin typeface="Peugeot New" panose="02000000000000000000" pitchFamily="2" charset="0"/>
                        </a:rPr>
                        <a:t>rapporti</a:t>
                      </a:r>
                      <a:endParaRPr lang="fr-FR" sz="800" b="0" i="0" u="none" strike="noStrike" dirty="0">
                        <a:solidFill>
                          <a:srgbClr val="404040"/>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09158739"/>
                  </a:ext>
                </a:extLst>
              </a:tr>
              <a:tr h="0">
                <a:tc>
                  <a:txBody>
                    <a:bodyPr/>
                    <a:lstStyle/>
                    <a:p>
                      <a:pPr algn="l" fontAlgn="ctr"/>
                      <a:endParaRPr lang="fr-FR" sz="800" b="0" i="0" u="none" strike="noStrike">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456821476"/>
                  </a:ext>
                </a:extLst>
              </a:tr>
              <a:tr h="226608">
                <a:tc>
                  <a:txBody>
                    <a:bodyPr/>
                    <a:lstStyle/>
                    <a:p>
                      <a:pPr algn="l" fontAlgn="ctr"/>
                      <a:r>
                        <a:rPr lang="fr-FR" sz="1000" b="1" i="0" u="none" strike="noStrike" dirty="0">
                          <a:solidFill>
                            <a:srgbClr val="404040"/>
                          </a:solidFill>
                          <a:effectLst/>
                          <a:latin typeface="Peugeot New" panose="02000000000000000000" pitchFamily="2" charset="0"/>
                        </a:rPr>
                        <a:t>MASSE E CARICHI</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65169642"/>
                  </a:ext>
                </a:extLst>
              </a:tr>
              <a:tr h="198779">
                <a:tc>
                  <a:txBody>
                    <a:bodyPr/>
                    <a:lstStyle/>
                    <a:p>
                      <a:pPr algn="l" fontAlgn="ctr"/>
                      <a:r>
                        <a:rPr lang="it-IT" sz="800" b="0" i="0" u="none" strike="noStrike" kern="1200" noProof="0" dirty="0">
                          <a:solidFill>
                            <a:srgbClr val="404040"/>
                          </a:solidFill>
                          <a:effectLst/>
                          <a:latin typeface="Peugeot New" panose="02000000000000000000" pitchFamily="2" charset="0"/>
                          <a:ea typeface="+mn-ea"/>
                          <a:cs typeface="+mn-cs"/>
                        </a:rPr>
                        <a:t>Massa a vuoto (kg)</a:t>
                      </a:r>
                    </a:p>
                  </a:txBody>
                  <a:tcPr marL="9084" marR="9084" marT="9084"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1 558 – 1582 (con AQ05)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1 544 – 1 631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2587090"/>
                  </a:ext>
                </a:extLst>
              </a:tr>
              <a:tr h="198779">
                <a:tc>
                  <a:txBody>
                    <a:bodyPr/>
                    <a:lstStyle/>
                    <a:p>
                      <a:pPr algn="l" fontAlgn="ctr"/>
                      <a:r>
                        <a:rPr lang="it-IT" sz="800" b="0" i="0" u="none" strike="noStrike" kern="1200" dirty="0">
                          <a:solidFill>
                            <a:srgbClr val="404040"/>
                          </a:solidFill>
                          <a:effectLst/>
                          <a:latin typeface="Peugeot New" panose="02000000000000000000" pitchFamily="2" charset="0"/>
                          <a:ea typeface="+mn-ea"/>
                          <a:cs typeface="+mn-cs"/>
                        </a:rPr>
                        <a:t>Massa complessiva autorizzata a pieno carico </a:t>
                      </a:r>
                      <a:r>
                        <a:rPr lang="it-IT" sz="800" b="0" i="0" u="none" strike="noStrike" kern="1200" noProof="0" dirty="0">
                          <a:solidFill>
                            <a:srgbClr val="404040"/>
                          </a:solidFill>
                          <a:effectLst/>
                          <a:latin typeface="Peugeot New" panose="02000000000000000000" pitchFamily="2" charset="0"/>
                          <a:ea typeface="+mn-ea"/>
                          <a:cs typeface="+mn-cs"/>
                        </a:rPr>
                        <a:t>(kg)</a:t>
                      </a: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1 950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2 000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69621255"/>
                  </a:ext>
                </a:extLst>
              </a:tr>
              <a:tr h="198779">
                <a:tc>
                  <a:txBody>
                    <a:bodyPr/>
                    <a:lstStyle/>
                    <a:p>
                      <a:r>
                        <a:rPr lang="it-IT" sz="800" b="0" i="0" u="none" strike="noStrike" kern="1200" dirty="0">
                          <a:solidFill>
                            <a:srgbClr val="404040"/>
                          </a:solidFill>
                          <a:effectLst/>
                          <a:latin typeface="Peugeot New" panose="02000000000000000000" pitchFamily="2" charset="0"/>
                          <a:ea typeface="+mn-ea"/>
                          <a:cs typeface="+mn-cs"/>
                        </a:rPr>
                        <a:t>Massa massima rimorchiabile frenata - pendenza del 12% </a:t>
                      </a:r>
                      <a:r>
                        <a:rPr lang="fr-CH" sz="800" b="0" i="0" u="none" strike="noStrike" kern="1200" dirty="0">
                          <a:solidFill>
                            <a:srgbClr val="404040"/>
                          </a:solidFill>
                          <a:effectLst/>
                          <a:latin typeface="Peugeot New" panose="02000000000000000000" pitchFamily="2" charset="0"/>
                          <a:ea typeface="+mn-ea"/>
                          <a:cs typeface="+mn-cs"/>
                        </a:rPr>
                        <a:t>(kg)</a:t>
                      </a:r>
                      <a:endParaRPr lang="it-IT" sz="800" b="0" i="0" u="none" strike="noStrike" kern="1200" noProof="0" dirty="0">
                        <a:solidFill>
                          <a:srgbClr val="404040"/>
                        </a:solidFill>
                        <a:effectLst/>
                        <a:latin typeface="Peugeot New" panose="02000000000000000000" pitchFamily="2" charset="0"/>
                        <a:ea typeface="+mn-ea"/>
                        <a:cs typeface="+mn-cs"/>
                      </a:endParaRP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1 350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1 300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09580988"/>
                  </a:ext>
                </a:extLst>
              </a:tr>
              <a:tr h="207106">
                <a:tc>
                  <a:txBody>
                    <a:bodyPr/>
                    <a:lstStyle/>
                    <a:p>
                      <a:pPr algn="l" fontAlgn="ctr"/>
                      <a:r>
                        <a:rPr lang="it-IT" sz="800" b="0" i="0" u="none" strike="noStrike" kern="1200" dirty="0">
                          <a:solidFill>
                            <a:srgbClr val="404040"/>
                          </a:solidFill>
                          <a:effectLst/>
                          <a:latin typeface="Peugeot New" panose="02000000000000000000" pitchFamily="2" charset="0"/>
                          <a:ea typeface="+mn-ea"/>
                          <a:cs typeface="+mn-cs"/>
                        </a:rPr>
                        <a:t>Peso totale a terra autorizzato (kg)</a:t>
                      </a:r>
                      <a:endParaRPr lang="it-IT" sz="800" b="0" i="0" u="none" strike="noStrike" kern="1200" noProof="0" dirty="0">
                        <a:solidFill>
                          <a:srgbClr val="404040"/>
                        </a:solidFill>
                        <a:effectLst/>
                        <a:latin typeface="Peugeot New" panose="02000000000000000000" pitchFamily="2" charset="0"/>
                        <a:ea typeface="+mn-ea"/>
                        <a:cs typeface="+mn-cs"/>
                      </a:endParaRPr>
                    </a:p>
                  </a:txBody>
                  <a:tcPr marL="9084" marR="9084" marT="908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3300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0883617"/>
                  </a:ext>
                </a:extLst>
              </a:tr>
              <a:tr h="0">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744618082"/>
                  </a:ext>
                </a:extLst>
              </a:tr>
              <a:tr h="174122">
                <a:tc>
                  <a:txBody>
                    <a:bodyPr/>
                    <a:lstStyle/>
                    <a:p>
                      <a:pPr algn="l" fontAlgn="ctr"/>
                      <a:r>
                        <a:rPr lang="fr-FR" sz="1000" b="1" i="0" u="none" strike="noStrike" kern="1200" dirty="0">
                          <a:solidFill>
                            <a:srgbClr val="404040"/>
                          </a:solidFill>
                          <a:effectLst/>
                          <a:latin typeface="Peugeot New" panose="02000000000000000000" pitchFamily="2" charset="0"/>
                          <a:ea typeface="+mn-ea"/>
                          <a:cs typeface="+mn-cs"/>
                        </a:rPr>
                        <a:t>BATTERIA</a:t>
                      </a:r>
                    </a:p>
                  </a:txBody>
                  <a:tcPr marL="0" marR="0" marT="0" marB="0" anchor="ctr">
                    <a:lnL>
                      <a:noFill/>
                    </a:lnL>
                    <a:lnR>
                      <a:noFill/>
                    </a:lnR>
                    <a:lnT w="12700" cap="flat" cmpd="sng" algn="ctr">
                      <a:no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12700" cap="flat" cmpd="sng" algn="ctr">
                      <a:noFill/>
                      <a:prstDash val="solid"/>
                      <a:round/>
                      <a:headEnd type="none" w="med" len="med"/>
                      <a:tailEnd type="none" w="med" len="med"/>
                    </a:lnT>
                    <a:lnB>
                      <a:noFill/>
                    </a:lnB>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4120814636"/>
                  </a:ext>
                </a:extLst>
              </a:tr>
              <a:tr h="193297">
                <a:tc>
                  <a:txBody>
                    <a:bodyPr/>
                    <a:lstStyle/>
                    <a:p>
                      <a:pPr algn="l" fontAlgn="ctr"/>
                      <a:r>
                        <a:rPr lang="fr-FR" sz="800" b="0" i="0" u="none" strike="noStrike" dirty="0" err="1">
                          <a:solidFill>
                            <a:srgbClr val="404040"/>
                          </a:solidFill>
                          <a:effectLst/>
                          <a:latin typeface="Peugeot New" panose="02000000000000000000" pitchFamily="2" charset="0"/>
                        </a:rPr>
                        <a:t>Tecnologia</a:t>
                      </a: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no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a:t>
                      </a:r>
                    </a:p>
                  </a:txBody>
                  <a:tcPr marL="0" marR="0" marT="0" marB="0" anchor="ctr">
                    <a:lnL>
                      <a:noFill/>
                    </a:lnL>
                    <a:lnR>
                      <a:noFill/>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Lithium-ion</a:t>
                      </a:r>
                    </a:p>
                  </a:txBody>
                  <a:tcPr marL="0" marR="0" marT="0" marB="0" anchor="ctr">
                    <a:lnL>
                      <a:noFill/>
                    </a:lnL>
                    <a:lnR>
                      <a:noFill/>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36954313"/>
                  </a:ext>
                </a:extLst>
              </a:tr>
              <a:tr h="219075">
                <a:tc>
                  <a:txBody>
                    <a:bodyPr/>
                    <a:lstStyle/>
                    <a:p>
                      <a:pPr algn="l" fontAlgn="ctr"/>
                      <a:r>
                        <a:rPr lang="fr-FR" sz="800" b="0" i="0" u="none" strike="noStrike" dirty="0" err="1">
                          <a:solidFill>
                            <a:srgbClr val="404040"/>
                          </a:solidFill>
                          <a:effectLst/>
                          <a:latin typeface="Peugeot New" panose="02000000000000000000" pitchFamily="2" charset="0"/>
                        </a:rPr>
                        <a:t>Capacità</a:t>
                      </a:r>
                      <a:r>
                        <a:rPr lang="fr-FR" sz="800" b="0" i="0" u="none" strike="noStrike" baseline="0" dirty="0">
                          <a:solidFill>
                            <a:srgbClr val="404040"/>
                          </a:solidFill>
                          <a:effectLst/>
                          <a:latin typeface="Peugeot New" panose="02000000000000000000" pitchFamily="2" charset="0"/>
                        </a:rPr>
                        <a:t> utile / </a:t>
                      </a:r>
                      <a:r>
                        <a:rPr lang="fr-FR" sz="800" b="0" i="0" u="none" strike="noStrike" baseline="0" dirty="0" err="1">
                          <a:solidFill>
                            <a:srgbClr val="404040"/>
                          </a:solidFill>
                          <a:effectLst/>
                          <a:latin typeface="Peugeot New" panose="02000000000000000000" pitchFamily="2" charset="0"/>
                        </a:rPr>
                        <a:t>Capacità</a:t>
                      </a:r>
                      <a:r>
                        <a:rPr lang="fr-FR" sz="800" b="0" i="0" u="none" strike="noStrike" baseline="0" dirty="0">
                          <a:solidFill>
                            <a:srgbClr val="404040"/>
                          </a:solidFill>
                          <a:effectLst/>
                          <a:latin typeface="Peugeot New" panose="02000000000000000000" pitchFamily="2" charset="0"/>
                        </a:rPr>
                        <a:t> </a:t>
                      </a:r>
                      <a:r>
                        <a:rPr lang="fr-FR" sz="800" b="0" i="0" u="none" strike="noStrike" baseline="0" dirty="0" err="1">
                          <a:solidFill>
                            <a:srgbClr val="404040"/>
                          </a:solidFill>
                          <a:effectLst/>
                          <a:latin typeface="Peugeot New" panose="02000000000000000000" pitchFamily="2" charset="0"/>
                        </a:rPr>
                        <a:t>lorda</a:t>
                      </a:r>
                      <a:r>
                        <a:rPr lang="fr-FR" sz="800" b="0" i="0" u="none" strike="noStrike" baseline="0" dirty="0">
                          <a:solidFill>
                            <a:srgbClr val="404040"/>
                          </a:solidFill>
                          <a:effectLst/>
                          <a:latin typeface="Peugeot New" panose="02000000000000000000" pitchFamily="2" charset="0"/>
                        </a:rPr>
                        <a:t> (kWh)</a:t>
                      </a: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no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a:t>
                      </a:r>
                    </a:p>
                  </a:txBody>
                  <a:tcPr marL="0" marR="0" marT="0" marB="0" anchor="ctr">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0,432 / 0,890</a:t>
                      </a:r>
                    </a:p>
                  </a:txBody>
                  <a:tcPr marL="0" marR="0" marT="0" marB="0" anchor="ctr">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79167065"/>
                  </a:ext>
                </a:extLst>
              </a:tr>
              <a:tr h="182173">
                <a:tc>
                  <a:txBody>
                    <a:bodyPr/>
                    <a:lstStyle/>
                    <a:p>
                      <a:pPr algn="l" fontAlgn="ctr"/>
                      <a:r>
                        <a:rPr lang="fr-FR" sz="800" b="0" i="0" u="none" strike="noStrike" dirty="0" err="1">
                          <a:solidFill>
                            <a:srgbClr val="404040"/>
                          </a:solidFill>
                          <a:effectLst/>
                          <a:latin typeface="Peugeot New" panose="02000000000000000000" pitchFamily="2" charset="0"/>
                        </a:rPr>
                        <a:t>Tensione</a:t>
                      </a:r>
                      <a:r>
                        <a:rPr lang="fr-FR" sz="800" b="0" i="0" u="none" strike="noStrike" dirty="0">
                          <a:solidFill>
                            <a:srgbClr val="404040"/>
                          </a:solidFill>
                          <a:effectLst/>
                          <a:latin typeface="Peugeot New" panose="02000000000000000000" pitchFamily="2" charset="0"/>
                        </a:rPr>
                        <a:t> totale (V)</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a:t>
                      </a:r>
                    </a:p>
                  </a:txBody>
                  <a:tcPr marL="0" marR="0" marT="0" marB="0" anchor="ctr">
                    <a:lnL>
                      <a:noFill/>
                    </a:lnL>
                    <a:lnR>
                      <a:noFill/>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48</a:t>
                      </a:r>
                    </a:p>
                  </a:txBody>
                  <a:tcPr marL="0" marR="0" marT="0" marB="0" anchor="ctr">
                    <a:lnL>
                      <a:noFill/>
                    </a:lnL>
                    <a:lnR>
                      <a:noFill/>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687787816"/>
                  </a:ext>
                </a:extLst>
              </a:tr>
            </a:tbl>
          </a:graphicData>
        </a:graphic>
      </p:graphicFrame>
      <p:sp>
        <p:nvSpPr>
          <p:cNvPr id="31" name="Rectangle 30"/>
          <p:cNvSpPr/>
          <p:nvPr/>
        </p:nvSpPr>
        <p:spPr>
          <a:xfrm>
            <a:off x="658076" y="5961631"/>
            <a:ext cx="10585311" cy="784830"/>
          </a:xfrm>
          <a:prstGeom prst="rect">
            <a:avLst/>
          </a:prstGeom>
        </p:spPr>
        <p:txBody>
          <a:bodyPr wrap="square">
            <a:spAutoFit/>
          </a:bodyPr>
          <a:lstStyle/>
          <a:p>
            <a:pPr algn="just" fontAlgn="ctr">
              <a:defRPr/>
            </a:pPr>
            <a:r>
              <a:rPr lang="it-IT" sz="500" dirty="0">
                <a:latin typeface="Peugeot New" panose="02000000000000000000" pitchFamily="2" charset="0"/>
              </a:rPr>
              <a:t>Dati indicativi al momento - dati WLTP, in fase di omologazione. Emissioni di CO₂ WTLP sul motore. Le emissioni di CO₂ del veicolo dipendono dalla versione selezionata e dalle opzioni disponibili sul veicolo.									</a:t>
            </a:r>
            <a:r>
              <a:rPr lang="it-IT" sz="500" dirty="0">
                <a:solidFill>
                  <a:srgbClr val="373545"/>
                </a:solidFill>
                <a:latin typeface="Peugeot New" panose="02000000000000000000" pitchFamily="2" charset="0"/>
              </a:rPr>
              <a:t>			</a:t>
            </a:r>
          </a:p>
          <a:p>
            <a:pPr algn="just" fontAlgn="ctr">
              <a:defRPr/>
            </a:pPr>
            <a:r>
              <a:rPr lang="it-IT" sz="500" dirty="0">
                <a:solidFill>
                  <a:srgbClr val="373545"/>
                </a:solidFill>
                <a:latin typeface="Peugeot New" panose="02000000000000000000" pitchFamily="2" charset="0"/>
              </a:rPr>
              <a:t>I valori di consumo di carburante e di emissioni di CO2 indicati corrispondono all'omologazione WLTP (Regolamento UE 2017/948). A partire dal 1° settembre 2018, i nuovi veicoli saranno testati sulla base della procedura di prova per veicoli leggeri armonizzata a livello mondiale (WLTP), una nuova procedura di prova per veicoli leggeri armonizzata a livello mondiale.</a:t>
            </a:r>
          </a:p>
          <a:p>
            <a:pPr algn="just" fontAlgn="ctr">
              <a:defRPr/>
            </a:pPr>
            <a:r>
              <a:rPr lang="it-IT" sz="500" dirty="0">
                <a:solidFill>
                  <a:srgbClr val="373545"/>
                </a:solidFill>
                <a:latin typeface="Peugeot New" panose="02000000000000000000" pitchFamily="2" charset="0"/>
              </a:rPr>
              <a:t>e una procedura di prova più realistica per misurare il consumo di carburante e le emissioni di CO2. La procedura WLTP sostituisce completamente il Nuovo ciclo di guida europeo (NEDC), che era la procedura di prova precedente. Poiché le condizioni di prova sono più realistiche, il</a:t>
            </a:r>
          </a:p>
          <a:p>
            <a:pPr algn="just" fontAlgn="ctr">
              <a:defRPr/>
            </a:pPr>
            <a:r>
              <a:rPr lang="it-IT" sz="500" dirty="0">
                <a:solidFill>
                  <a:srgbClr val="373545"/>
                </a:solidFill>
                <a:latin typeface="Peugeot New" panose="02000000000000000000" pitchFamily="2" charset="0"/>
              </a:rPr>
              <a:t>Il consumo di carburante e le emissioni di CO2 misurati secondo la procedura WLTP sono in molti casi superiori a quelli misurati secondo la procedura NEDC. I valori di consumo di carburante e di emissioni di CO2 possono variare a seconda dell'equipaggiamento, degli optional e del tipo di pneumatici. Verificare con il proprio</a:t>
            </a:r>
          </a:p>
          <a:p>
            <a:pPr algn="just" fontAlgn="ctr">
              <a:defRPr/>
            </a:pPr>
            <a:r>
              <a:rPr lang="it-IT" sz="500" dirty="0">
                <a:solidFill>
                  <a:srgbClr val="373545"/>
                </a:solidFill>
                <a:latin typeface="Peugeot New" panose="02000000000000000000" pitchFamily="2" charset="0"/>
              </a:rPr>
              <a:t>Per ulteriori informazioni, rivolgersi al proprio rivenditore. Per maggiori informazioni, visitare il sito </a:t>
            </a:r>
            <a:r>
              <a:rPr lang="it-IT" sz="500" dirty="0">
                <a:solidFill>
                  <a:srgbClr val="373545"/>
                </a:solidFill>
                <a:latin typeface="Peugeot New" panose="02000000000000000000" pitchFamily="2" charset="0"/>
                <a:hlinkClick r:id="rId2"/>
              </a:rPr>
              <a:t>www.peugeot.ch</a:t>
            </a:r>
            <a:r>
              <a:rPr lang="it-IT" sz="500" dirty="0">
                <a:solidFill>
                  <a:srgbClr val="373545"/>
                </a:solidFill>
                <a:latin typeface="Peugeot New" panose="02000000000000000000" pitchFamily="2" charset="0"/>
              </a:rPr>
              <a:t> </a:t>
            </a:r>
          </a:p>
          <a:p>
            <a:pPr algn="just" fontAlgn="ctr">
              <a:defRPr/>
            </a:pPr>
            <a:endParaRPr lang="it-IT" sz="500" dirty="0">
              <a:solidFill>
                <a:srgbClr val="373545"/>
              </a:solidFill>
              <a:latin typeface="Peugeot New" panose="02000000000000000000" pitchFamily="2" charset="0"/>
            </a:endParaRPr>
          </a:p>
        </p:txBody>
      </p:sp>
      <p:grpSp>
        <p:nvGrpSpPr>
          <p:cNvPr id="2" name="Groupe 14">
            <a:extLst>
              <a:ext uri="{FF2B5EF4-FFF2-40B4-BE49-F238E27FC236}">
                <a16:creationId xmlns:a16="http://schemas.microsoft.com/office/drawing/2014/main" id="{800AB062-1444-C329-F451-366546BF9EC2}"/>
              </a:ext>
            </a:extLst>
          </p:cNvPr>
          <p:cNvGrpSpPr/>
          <p:nvPr/>
        </p:nvGrpSpPr>
        <p:grpSpPr>
          <a:xfrm>
            <a:off x="-27070" y="858878"/>
            <a:ext cx="377181" cy="6000739"/>
            <a:chOff x="-1927" y="855097"/>
            <a:chExt cx="377181" cy="6000739"/>
          </a:xfrm>
        </p:grpSpPr>
        <p:grpSp>
          <p:nvGrpSpPr>
            <p:cNvPr id="5" name="Groupe 27">
              <a:extLst>
                <a:ext uri="{FF2B5EF4-FFF2-40B4-BE49-F238E27FC236}">
                  <a16:creationId xmlns:a16="http://schemas.microsoft.com/office/drawing/2014/main" id="{2DAE91FE-E593-8E8C-2C3C-10343DE24882}"/>
                </a:ext>
              </a:extLst>
            </p:cNvPr>
            <p:cNvGrpSpPr/>
            <p:nvPr/>
          </p:nvGrpSpPr>
          <p:grpSpPr>
            <a:xfrm>
              <a:off x="-1927" y="855097"/>
              <a:ext cx="377181" cy="6000739"/>
              <a:chOff x="0" y="857261"/>
              <a:chExt cx="377181" cy="6000739"/>
            </a:xfrm>
          </p:grpSpPr>
          <p:grpSp>
            <p:nvGrpSpPr>
              <p:cNvPr id="7" name="Groupe 29">
                <a:extLst>
                  <a:ext uri="{FF2B5EF4-FFF2-40B4-BE49-F238E27FC236}">
                    <a16:creationId xmlns:a16="http://schemas.microsoft.com/office/drawing/2014/main" id="{F3BA18C1-02D4-5446-1B60-8B1FB6E42443}"/>
                  </a:ext>
                </a:extLst>
              </p:cNvPr>
              <p:cNvGrpSpPr/>
              <p:nvPr/>
            </p:nvGrpSpPr>
            <p:grpSpPr>
              <a:xfrm>
                <a:off x="0" y="857261"/>
                <a:ext cx="377181" cy="6000739"/>
                <a:chOff x="-5693" y="857261"/>
                <a:chExt cx="377181" cy="6000739"/>
              </a:xfrm>
              <a:solidFill>
                <a:srgbClr val="FFFFFF">
                  <a:lumMod val="95000"/>
                </a:srgbClr>
              </a:solidFill>
            </p:grpSpPr>
            <p:sp>
              <p:nvSpPr>
                <p:cNvPr id="9" name="Rectangle 8">
                  <a:hlinkClick r:id="rId3" action="ppaction://hlinksldjump"/>
                  <a:extLst>
                    <a:ext uri="{FF2B5EF4-FFF2-40B4-BE49-F238E27FC236}">
                      <a16:creationId xmlns:a16="http://schemas.microsoft.com/office/drawing/2014/main" id="{0154667D-9FC9-EACE-19B8-B53386814B5E}"/>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10" name="Rectangle 9">
                  <a:hlinkClick r:id="rId4" action="ppaction://hlinksldjump"/>
                  <a:extLst>
                    <a:ext uri="{FF2B5EF4-FFF2-40B4-BE49-F238E27FC236}">
                      <a16:creationId xmlns:a16="http://schemas.microsoft.com/office/drawing/2014/main" id="{49C506EC-21F6-AD00-8705-AC3555F0A587}"/>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Dettaglio degli equipaggiamenti</a:t>
                  </a:r>
                </a:p>
              </p:txBody>
            </p:sp>
            <p:sp>
              <p:nvSpPr>
                <p:cNvPr id="11" name="Rectangle 10">
                  <a:hlinkClick r:id="rId5" action="ppaction://hlinksldjump"/>
                  <a:extLst>
                    <a:ext uri="{FF2B5EF4-FFF2-40B4-BE49-F238E27FC236}">
                      <a16:creationId xmlns:a16="http://schemas.microsoft.com/office/drawing/2014/main" id="{9F823E5E-5DCA-9E29-CE94-C570B09D55F8}"/>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Opzioni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accessori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servizi</a:t>
                  </a:r>
                </a:p>
              </p:txBody>
            </p:sp>
            <p:sp>
              <p:nvSpPr>
                <p:cNvPr id="12" name="Rectangle 11">
                  <a:hlinkClick r:id="rId6" action="ppaction://hlinksldjump"/>
                  <a:extLst>
                    <a:ext uri="{FF2B5EF4-FFF2-40B4-BE49-F238E27FC236}">
                      <a16:creationId xmlns:a16="http://schemas.microsoft.com/office/drawing/2014/main" id="{A159347E-725A-C237-33A7-DEAD58578471}"/>
                    </a:ext>
                  </a:extLst>
                </p:cNvPr>
                <p:cNvSpPr/>
                <p:nvPr/>
              </p:nvSpPr>
              <p:spPr>
                <a:xfrm rot="16200000">
                  <a:off x="-245728" y="28117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Tinte e interni</a:t>
                  </a:r>
                </a:p>
              </p:txBody>
            </p:sp>
            <p:sp>
              <p:nvSpPr>
                <p:cNvPr id="13" name="Rectangle 12">
                  <a:hlinkClick r:id="rId7" action="ppaction://hlinksldjump"/>
                  <a:extLst>
                    <a:ext uri="{FF2B5EF4-FFF2-40B4-BE49-F238E27FC236}">
                      <a16:creationId xmlns:a16="http://schemas.microsoft.com/office/drawing/2014/main" id="{7DC51257-3BC4-3CF1-4968-B5ED2CB5E84C}"/>
                    </a:ext>
                  </a:extLst>
                </p:cNvPr>
                <p:cNvSpPr/>
                <p:nvPr/>
              </p:nvSpPr>
              <p:spPr>
                <a:xfrm rot="16200000">
                  <a:off x="-220909" y="1072481"/>
                  <a:ext cx="807617"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Prezzi</a:t>
                  </a:r>
                </a:p>
              </p:txBody>
            </p:sp>
            <p:sp>
              <p:nvSpPr>
                <p:cNvPr id="14" name="Rectangle 13">
                  <a:hlinkClick r:id="rId8" action="ppaction://hlinksldjump"/>
                  <a:extLst>
                    <a:ext uri="{FF2B5EF4-FFF2-40B4-BE49-F238E27FC236}">
                      <a16:creationId xmlns:a16="http://schemas.microsoft.com/office/drawing/2014/main" id="{D73359CF-DFDD-AB96-AE92-5411AA4A1C42}"/>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Caratteristiche tecniche</a:t>
                  </a:r>
                </a:p>
              </p:txBody>
            </p:sp>
          </p:grpSp>
          <p:sp>
            <p:nvSpPr>
              <p:cNvPr id="8" name="Rectangle 7">
                <a:hlinkClick r:id="rId9" action="ppaction://hlinksldjump"/>
                <a:extLst>
                  <a:ext uri="{FF2B5EF4-FFF2-40B4-BE49-F238E27FC236}">
                    <a16:creationId xmlns:a16="http://schemas.microsoft.com/office/drawing/2014/main" id="{A4DFA65C-1EEC-3209-25A6-6DAF3C7432C3}"/>
                  </a:ext>
                </a:extLst>
              </p:cNvPr>
              <p:cNvSpPr/>
              <p:nvPr/>
            </p:nvSpPr>
            <p:spPr>
              <a:xfrm rot="16200000">
                <a:off x="-264840" y="1929719"/>
                <a:ext cx="905734"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 allestimenti</a:t>
                </a:r>
              </a:p>
            </p:txBody>
          </p:sp>
        </p:grpSp>
        <p:sp>
          <p:nvSpPr>
            <p:cNvPr id="4" name="Rectangle 3">
              <a:extLst>
                <a:ext uri="{FF2B5EF4-FFF2-40B4-BE49-F238E27FC236}">
                  <a16:creationId xmlns:a16="http://schemas.microsoft.com/office/drawing/2014/main" id="{764C6D0D-0176-3693-E917-F1CDF05AC613}"/>
                </a:ext>
              </a:extLst>
            </p:cNvPr>
            <p:cNvSpPr/>
            <p:nvPr/>
          </p:nvSpPr>
          <p:spPr>
            <a:xfrm rot="16200000">
              <a:off x="-242525" y="5385673"/>
              <a:ext cx="857250" cy="368125"/>
            </a:xfrm>
            <a:prstGeom prst="rect">
              <a:avLst/>
            </a:prstGeom>
            <a:solidFill>
              <a:srgbClr val="000000">
                <a:lumMod val="65000"/>
                <a:lumOff val="35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700" b="1" i="0" u="none" strike="noStrike" kern="0" cap="none" spc="0" normalizeH="0" baseline="0" noProof="0" dirty="0">
                  <a:ln>
                    <a:noFill/>
                  </a:ln>
                  <a:solidFill>
                    <a:srgbClr val="FFFFFF"/>
                  </a:solidFill>
                  <a:effectLst/>
                  <a:uLnTx/>
                  <a:uFillTx/>
                  <a:latin typeface="Peugeot New Light"/>
                </a:rPr>
                <a:t>Caratteristiche tecniche</a:t>
              </a:r>
            </a:p>
          </p:txBody>
        </p:sp>
      </p:grpSp>
      <p:sp>
        <p:nvSpPr>
          <p:cNvPr id="18" name="Rectangle 17">
            <a:hlinkClick r:id="rId10" action="ppaction://hlinksldjump"/>
            <a:extLst>
              <a:ext uri="{FF2B5EF4-FFF2-40B4-BE49-F238E27FC236}">
                <a16:creationId xmlns:a16="http://schemas.microsoft.com/office/drawing/2014/main" id="{2E60E94B-5BBD-425B-B405-F78700A7C61B}"/>
              </a:ext>
            </a:extLst>
          </p:cNvPr>
          <p:cNvSpPr/>
          <p:nvPr/>
        </p:nvSpPr>
        <p:spPr>
          <a:xfrm rot="16200000">
            <a:off x="-273810" y="246740"/>
            <a:ext cx="865573" cy="372092"/>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2424854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6F72A5CA-5C5E-4B8E-8DB3-84DF02902C38}"/>
              </a:ext>
            </a:extLst>
          </p:cNvPr>
          <p:cNvSpPr txBox="1"/>
          <p:nvPr/>
        </p:nvSpPr>
        <p:spPr>
          <a:xfrm>
            <a:off x="658076" y="327356"/>
            <a:ext cx="5167958" cy="323165"/>
          </a:xfrm>
          <a:prstGeom prst="rect">
            <a:avLst/>
          </a:prstGeom>
          <a:noFill/>
        </p:spPr>
        <p:txBody>
          <a:bodyPr wrap="square" rtlCol="0">
            <a:spAutoFit/>
          </a:bodyPr>
          <a:lstStyle/>
          <a:p>
            <a:pPr lvl="0">
              <a:defRPr/>
            </a:pPr>
            <a:r>
              <a:rPr lang="fr-FR" sz="1500" b="1" dirty="0">
                <a:solidFill>
                  <a:srgbClr val="000000"/>
                </a:solidFill>
                <a:latin typeface="Peugeot New" panose="02000000000000000000" pitchFamily="50" charset="0"/>
              </a:rPr>
              <a:t>CARATTERISTICHE TECNICHE</a:t>
            </a:r>
          </a:p>
        </p:txBody>
      </p:sp>
      <p:graphicFrame>
        <p:nvGraphicFramePr>
          <p:cNvPr id="17" name="Tableau 11"/>
          <p:cNvGraphicFramePr>
            <a:graphicFrameLocks noGrp="1"/>
          </p:cNvGraphicFramePr>
          <p:nvPr>
            <p:extLst>
              <p:ext uri="{D42A27DB-BD31-4B8C-83A1-F6EECF244321}">
                <p14:modId xmlns:p14="http://schemas.microsoft.com/office/powerpoint/2010/main" val="161638238"/>
              </p:ext>
            </p:extLst>
          </p:nvPr>
        </p:nvGraphicFramePr>
        <p:xfrm>
          <a:off x="658076" y="859318"/>
          <a:ext cx="11071181" cy="4792688"/>
        </p:xfrm>
        <a:graphic>
          <a:graphicData uri="http://schemas.openxmlformats.org/drawingml/2006/table">
            <a:tbl>
              <a:tblPr/>
              <a:tblGrid>
                <a:gridCol w="3393821">
                  <a:extLst>
                    <a:ext uri="{9D8B030D-6E8A-4147-A177-3AD203B41FA5}">
                      <a16:colId xmlns:a16="http://schemas.microsoft.com/office/drawing/2014/main" val="1599606977"/>
                    </a:ext>
                  </a:extLst>
                </a:gridCol>
                <a:gridCol w="3838680">
                  <a:extLst>
                    <a:ext uri="{9D8B030D-6E8A-4147-A177-3AD203B41FA5}">
                      <a16:colId xmlns:a16="http://schemas.microsoft.com/office/drawing/2014/main" val="1593134951"/>
                    </a:ext>
                  </a:extLst>
                </a:gridCol>
                <a:gridCol w="3838680">
                  <a:extLst>
                    <a:ext uri="{9D8B030D-6E8A-4147-A177-3AD203B41FA5}">
                      <a16:colId xmlns:a16="http://schemas.microsoft.com/office/drawing/2014/main" val="559133837"/>
                    </a:ext>
                  </a:extLst>
                </a:gridCol>
              </a:tblGrid>
              <a:tr h="254587">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1050" b="1" i="0" u="none" strike="noStrike" dirty="0">
                          <a:solidFill>
                            <a:schemeClr val="bg1"/>
                          </a:solidFill>
                          <a:effectLst/>
                          <a:latin typeface="Peugeot New" panose="02000000000000000000" pitchFamily="2" charset="0"/>
                        </a:rPr>
                        <a:t>BENZINA</a:t>
                      </a:r>
                      <a:endParaRPr lang="fr-FR" sz="800" b="1" i="0" u="none" strike="noStrike" dirty="0">
                        <a:solidFill>
                          <a:schemeClr val="bg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fontAlgn="ctr"/>
                      <a:r>
                        <a:rPr lang="fr-FR" sz="1000" b="1" i="0" u="none" strike="noStrike" dirty="0">
                          <a:solidFill>
                            <a:schemeClr val="bg1"/>
                          </a:solidFill>
                          <a:effectLst/>
                          <a:latin typeface="Peugeot New" panose="02000000000000000000" pitchFamily="2" charset="0"/>
                        </a:rPr>
                        <a:t>HYBRID</a:t>
                      </a:r>
                      <a:endParaRPr lang="fr-FR" sz="800" b="1" i="0" u="none" strike="noStrike" dirty="0">
                        <a:solidFill>
                          <a:schemeClr val="bg1"/>
                        </a:solidFill>
                        <a:effectLst/>
                        <a:latin typeface="Peugeot New" panose="02000000000000000000" pitchFamily="2" charset="0"/>
                      </a:endParaRPr>
                    </a:p>
                  </a:txBody>
                  <a:tcPr marL="0" marR="0" marT="0" marB="0" anchor="ctr">
                    <a:lnL w="12700" cap="flat" cmpd="sng" algn="ctr">
                      <a:solidFill>
                        <a:schemeClr val="bg1"/>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513297260"/>
                  </a:ext>
                </a:extLst>
              </a:tr>
              <a:tr h="286270">
                <a:tc>
                  <a:txBody>
                    <a:bodyPr/>
                    <a:lstStyle/>
                    <a:p>
                      <a:pPr algn="l" fontAlgn="b"/>
                      <a:endParaRPr lang="fr-FR" sz="800" b="1" i="0" u="none" strike="noStrike" dirty="0">
                        <a:solidFill>
                          <a:srgbClr val="404040"/>
                        </a:solidFill>
                        <a:effectLst/>
                        <a:latin typeface="Peugeot New" panose="02000000000000000000" pitchFamily="2" charset="0"/>
                      </a:endParaRP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1000" b="1" i="0" u="none" strike="noStrike" dirty="0" err="1">
                          <a:solidFill>
                            <a:srgbClr val="404040"/>
                          </a:solidFill>
                          <a:effectLst/>
                          <a:latin typeface="Peugeot New" panose="02000000000000000000" pitchFamily="2" charset="0"/>
                        </a:rPr>
                        <a:t>PureTech</a:t>
                      </a:r>
                      <a:r>
                        <a:rPr lang="fr-FR" sz="1000" b="1" i="0" u="none" strike="noStrike" baseline="0" dirty="0">
                          <a:solidFill>
                            <a:srgbClr val="404040"/>
                          </a:solidFill>
                          <a:effectLst/>
                          <a:latin typeface="Peugeot New" panose="02000000000000000000" pitchFamily="2" charset="0"/>
                        </a:rPr>
                        <a:t> </a:t>
                      </a:r>
                      <a:r>
                        <a:rPr lang="fr-FR" sz="1000" b="1" i="0" u="none" strike="noStrike" dirty="0">
                          <a:solidFill>
                            <a:srgbClr val="404040"/>
                          </a:solidFill>
                          <a:effectLst/>
                          <a:latin typeface="Peugeot New" panose="02000000000000000000" pitchFamily="2" charset="0"/>
                        </a:rPr>
                        <a:t>130 S&amp;S EAT8</a:t>
                      </a:r>
                    </a:p>
                  </a:txBody>
                  <a:tcPr marL="0" marR="0" marT="0" marB="0" anchor="ctr">
                    <a:lnL>
                      <a:noFill/>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2">
                        <a:lumMod val="90000"/>
                      </a:schemeClr>
                    </a:solidFill>
                  </a:tcPr>
                </a:tc>
                <a:tc>
                  <a:txBody>
                    <a:bodyPr/>
                    <a:lstStyle/>
                    <a:p>
                      <a:pPr algn="ctr" fontAlgn="ctr"/>
                      <a:r>
                        <a:rPr lang="fr-FR" sz="1000" b="1" i="0" u="none" strike="noStrike" dirty="0" err="1">
                          <a:solidFill>
                            <a:srgbClr val="404040"/>
                          </a:solidFill>
                          <a:effectLst/>
                          <a:latin typeface="Peugeot New" panose="02000000000000000000" pitchFamily="2" charset="0"/>
                        </a:rPr>
                        <a:t>Hybrid</a:t>
                      </a:r>
                      <a:r>
                        <a:rPr lang="fr-FR" sz="1000" b="1" i="0" u="none" strike="noStrike" dirty="0">
                          <a:solidFill>
                            <a:srgbClr val="404040"/>
                          </a:solidFill>
                          <a:effectLst/>
                          <a:latin typeface="Peugeot New" panose="02000000000000000000" pitchFamily="2" charset="0"/>
                        </a:rPr>
                        <a:t> 136 e-DCS6 </a:t>
                      </a:r>
                      <a:r>
                        <a:rPr lang="de-CH" sz="1000" b="1" i="0" u="none" strike="noStrike" baseline="30000" noProof="0" dirty="0">
                          <a:solidFill>
                            <a:srgbClr val="3A3838"/>
                          </a:solidFill>
                          <a:effectLst/>
                          <a:latin typeface="Peugeot New" panose="02000000000000000000" pitchFamily="2" charset="0"/>
                        </a:rPr>
                        <a:t>(1)</a:t>
                      </a:r>
                      <a:endParaRPr lang="fr-FR" sz="1000" b="1" i="0" u="none" strike="noStrike" dirty="0">
                        <a:solidFill>
                          <a:srgbClr val="404040"/>
                        </a:solidFill>
                        <a:effectLst/>
                        <a:latin typeface="Peugeot New" panose="02000000000000000000" pitchFamily="2" charset="0"/>
                      </a:endParaRPr>
                    </a:p>
                  </a:txBody>
                  <a:tcPr marL="0" marR="0" marT="0" marB="0" anchor="ctr">
                    <a:lnL w="1270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2">
                        <a:lumMod val="90000"/>
                      </a:schemeClr>
                    </a:solidFill>
                  </a:tcPr>
                </a:tc>
                <a:extLst>
                  <a:ext uri="{0D108BD9-81ED-4DB2-BD59-A6C34878D82A}">
                    <a16:rowId xmlns:a16="http://schemas.microsoft.com/office/drawing/2014/main" val="2999533135"/>
                  </a:ext>
                </a:extLst>
              </a:tr>
              <a:tr h="9558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000" b="1" i="0" u="none" strike="noStrike" dirty="0">
                          <a:solidFill>
                            <a:srgbClr val="404040"/>
                          </a:solidFill>
                          <a:effectLst/>
                          <a:latin typeface="Peugeot New" panose="02000000000000000000" pitchFamily="2" charset="0"/>
                        </a:rPr>
                        <a:t>PRESTAZIONI</a:t>
                      </a:r>
                      <a:r>
                        <a:rPr lang="fr-FR" sz="800" b="1" i="0" u="none" strike="noStrike" dirty="0">
                          <a:solidFill>
                            <a:srgbClr val="404040"/>
                          </a:solidFill>
                          <a:effectLst/>
                          <a:latin typeface="Peugeot New" panose="02000000000000000000" pitchFamily="2" charset="0"/>
                        </a:rPr>
                        <a:t> </a:t>
                      </a:r>
                      <a:r>
                        <a:rPr lang="fr-FR" sz="800" i="1" baseline="0" dirty="0">
                          <a:solidFill>
                            <a:schemeClr val="tx1"/>
                          </a:solidFill>
                        </a:rPr>
                        <a:t>solo </a:t>
                      </a:r>
                      <a:r>
                        <a:rPr lang="fr-FR" sz="800" i="1" baseline="0" dirty="0" err="1">
                          <a:solidFill>
                            <a:schemeClr val="tx1"/>
                          </a:solidFill>
                        </a:rPr>
                        <a:t>conducente</a:t>
                      </a:r>
                      <a:endParaRPr lang="fr-FR" sz="800" i="1" dirty="0">
                        <a:solidFill>
                          <a:schemeClr val="tx1"/>
                        </a:solidFill>
                      </a:endParaRP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w="6350" cap="flat" cmpd="sng" algn="ctr">
                      <a:noFill/>
                      <a:prstDash val="solid"/>
                      <a:round/>
                      <a:headEnd type="none" w="med" len="med"/>
                      <a:tailEnd type="none" w="med" len="med"/>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1843084660"/>
                  </a:ext>
                </a:extLst>
              </a:tr>
              <a:tr h="149320">
                <a:tc>
                  <a:txBody>
                    <a:bodyPr/>
                    <a:lstStyle/>
                    <a:p>
                      <a:pPr algn="l" fontAlgn="ctr"/>
                      <a:r>
                        <a:rPr lang="fr-FR" sz="800" b="0" i="0" u="none" strike="noStrike" dirty="0" err="1">
                          <a:solidFill>
                            <a:srgbClr val="404040"/>
                          </a:solidFill>
                          <a:effectLst/>
                          <a:latin typeface="Peugeot New" panose="02000000000000000000" pitchFamily="2" charset="0"/>
                        </a:rPr>
                        <a:t>Velocità</a:t>
                      </a:r>
                      <a:r>
                        <a:rPr lang="fr-FR" sz="800" b="0" i="0" u="none" strike="noStrike" baseline="0" dirty="0">
                          <a:solidFill>
                            <a:srgbClr val="404040"/>
                          </a:solidFill>
                          <a:effectLst/>
                          <a:latin typeface="Peugeot New" panose="02000000000000000000" pitchFamily="2" charset="0"/>
                        </a:rPr>
                        <a:t> </a:t>
                      </a:r>
                      <a:r>
                        <a:rPr lang="fr-FR" sz="800" b="0" i="0" u="none" strike="noStrike" baseline="0" dirty="0" err="1">
                          <a:solidFill>
                            <a:srgbClr val="404040"/>
                          </a:solidFill>
                          <a:effectLst/>
                          <a:latin typeface="Peugeot New" panose="02000000000000000000" pitchFamily="2" charset="0"/>
                        </a:rPr>
                        <a:t>massima</a:t>
                      </a:r>
                      <a:r>
                        <a:rPr lang="fr-FR" sz="800" b="0" i="0" u="none" strike="noStrike" baseline="0" dirty="0">
                          <a:solidFill>
                            <a:srgbClr val="404040"/>
                          </a:solidFill>
                          <a:effectLst/>
                          <a:latin typeface="Peugeot New" panose="02000000000000000000" pitchFamily="2" charset="0"/>
                        </a:rPr>
                        <a:t> </a:t>
                      </a:r>
                      <a:r>
                        <a:rPr lang="fr-FR" sz="800" b="0" i="0" u="none" strike="noStrike" dirty="0">
                          <a:solidFill>
                            <a:srgbClr val="404040"/>
                          </a:solidFill>
                          <a:effectLst/>
                          <a:latin typeface="Peugeot New" panose="02000000000000000000" pitchFamily="2" charset="0"/>
                        </a:rPr>
                        <a:t>(km/h)</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210</a:t>
                      </a:r>
                    </a:p>
                  </a:txBody>
                  <a:tcPr marL="0" marR="0" marT="0" marB="0" anchor="ctr">
                    <a:lnL>
                      <a:noFill/>
                    </a:lnL>
                    <a:lnR w="1270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211</a:t>
                      </a:r>
                    </a:p>
                  </a:txBody>
                  <a:tcPr marL="0" marR="0" marT="0" marB="0" anchor="ctr">
                    <a:lnL w="12700" cap="flat" cmpd="sng" algn="ctr">
                      <a:solidFill>
                        <a:schemeClr val="bg1"/>
                      </a:solidFill>
                      <a:prstDash val="solid"/>
                      <a:round/>
                      <a:headEnd type="none" w="med" len="med"/>
                      <a:tailEnd type="none" w="med" len="med"/>
                    </a:lnL>
                    <a:lnR>
                      <a:noFill/>
                    </a:lnR>
                    <a:lnT>
                      <a:noFill/>
                    </a:lnT>
                    <a:lnB w="63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621608329"/>
                  </a:ext>
                </a:extLst>
              </a:tr>
              <a:tr h="175260">
                <a:tc>
                  <a:txBody>
                    <a:bodyPr/>
                    <a:lstStyle/>
                    <a:p>
                      <a:pPr algn="l" fontAlgn="ctr"/>
                      <a:r>
                        <a:rPr lang="fr-FR" sz="800" b="0" i="0" u="none" strike="noStrike" dirty="0">
                          <a:solidFill>
                            <a:srgbClr val="404040"/>
                          </a:solidFill>
                          <a:effectLst/>
                          <a:latin typeface="Peugeot New" panose="02000000000000000000" pitchFamily="2" charset="0"/>
                        </a:rPr>
                        <a:t>0-100 km/h (s)</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10,4</a:t>
                      </a:r>
                    </a:p>
                  </a:txBody>
                  <a:tcPr marL="0" marR="0" marT="0" marB="0" anchor="ctr">
                    <a:lnL>
                      <a:noFill/>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11,2</a:t>
                      </a:r>
                    </a:p>
                  </a:txBody>
                  <a:tcPr marL="0" marR="0" marT="0" marB="0" anchor="ctr">
                    <a:lnL w="1270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145335061"/>
                  </a:ext>
                </a:extLst>
              </a:tr>
              <a:tr h="190500">
                <a:tc>
                  <a:txBody>
                    <a:bodyPr/>
                    <a:lstStyle/>
                    <a:p>
                      <a:pPr algn="l" fontAlgn="ctr"/>
                      <a:r>
                        <a:rPr lang="fr-FR" sz="800" b="0" i="0" u="none" strike="noStrike" dirty="0">
                          <a:solidFill>
                            <a:srgbClr val="404040"/>
                          </a:solidFill>
                          <a:effectLst/>
                          <a:latin typeface="Peugeot New" panose="02000000000000000000" pitchFamily="2" charset="0"/>
                        </a:rPr>
                        <a:t>1 000 m da ferma</a:t>
                      </a:r>
                      <a:r>
                        <a:rPr lang="fr-FR" sz="800" b="0" i="0" u="none" strike="noStrike" baseline="0" dirty="0">
                          <a:solidFill>
                            <a:srgbClr val="404040"/>
                          </a:solidFill>
                          <a:effectLst/>
                          <a:latin typeface="Peugeot New" panose="02000000000000000000" pitchFamily="2" charset="0"/>
                        </a:rPr>
                        <a:t> </a:t>
                      </a:r>
                      <a:r>
                        <a:rPr lang="fr-FR" sz="800" b="0" i="0" u="none" strike="noStrike" dirty="0">
                          <a:solidFill>
                            <a:srgbClr val="404040"/>
                          </a:solidFill>
                          <a:effectLst/>
                          <a:latin typeface="Peugeot New" panose="02000000000000000000" pitchFamily="2" charset="0"/>
                        </a:rPr>
                        <a:t>(s)</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32</a:t>
                      </a:r>
                    </a:p>
                  </a:txBody>
                  <a:tcPr marL="0" marR="0" marT="0" marB="0" anchor="ctr">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49272482"/>
                  </a:ext>
                </a:extLst>
              </a:tr>
              <a:tr h="198120">
                <a:tc>
                  <a:txBody>
                    <a:bodyPr/>
                    <a:lstStyle/>
                    <a:p>
                      <a:pPr algn="l" fontAlgn="ctr"/>
                      <a:r>
                        <a:rPr lang="fr-FR" sz="800" b="0" i="0" u="none" strike="noStrike" dirty="0">
                          <a:solidFill>
                            <a:srgbClr val="404040"/>
                          </a:solidFill>
                          <a:effectLst/>
                          <a:latin typeface="Peugeot New" panose="02000000000000000000" pitchFamily="2" charset="0"/>
                        </a:rPr>
                        <a:t>80 a 120 km/h in Drive (s)</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7,6 </a:t>
                      </a:r>
                    </a:p>
                  </a:txBody>
                  <a:tcPr marL="0" marR="0" marT="0" marB="0" anchor="ctr">
                    <a:lnL>
                      <a:noFill/>
                    </a:lnL>
                    <a:lnR>
                      <a:noFill/>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00441342"/>
                  </a:ext>
                </a:extLst>
              </a:tr>
              <a:tr h="9558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fr-FR" sz="800" b="1" i="0" u="none" strike="noStrike" dirty="0">
                        <a:solidFill>
                          <a:srgbClr val="404040"/>
                        </a:solidFill>
                        <a:effectLst/>
                        <a:latin typeface="Peugeot New" panose="02000000000000000000" pitchFamily="2" charset="0"/>
                      </a:endParaRPr>
                    </a:p>
                  </a:txBody>
                  <a:tcPr marL="0" marR="0" marT="0" marB="0" anchor="b">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853888411"/>
                  </a:ext>
                </a:extLst>
              </a:tr>
              <a:tr h="9558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000" b="1" i="0" u="none" strike="noStrike" kern="1200" noProof="0" dirty="0">
                          <a:solidFill>
                            <a:srgbClr val="404040"/>
                          </a:solidFill>
                          <a:effectLst/>
                          <a:latin typeface="Peugeot New" panose="02000000000000000000" pitchFamily="2" charset="0"/>
                          <a:ea typeface="+mn-ea"/>
                          <a:cs typeface="+mn-cs"/>
                        </a:rPr>
                        <a:t>CONSUMI &amp; EMISSIONI WLTP </a:t>
                      </a:r>
                      <a:r>
                        <a:rPr lang="fr-FR" sz="1000" b="1" i="0" u="none" strike="noStrike" kern="1200" dirty="0">
                          <a:solidFill>
                            <a:srgbClr val="404040"/>
                          </a:solidFill>
                          <a:effectLst/>
                          <a:latin typeface="Peugeot New" panose="02000000000000000000" pitchFamily="2" charset="0"/>
                          <a:ea typeface="+mn-ea"/>
                          <a:cs typeface="+mn-cs"/>
                        </a:rPr>
                        <a:t>(2)</a:t>
                      </a:r>
                      <a:endParaRPr lang="fr-FR" sz="800" b="1" i="0" u="none" strike="noStrike" dirty="0">
                        <a:solidFill>
                          <a:srgbClr val="404040"/>
                        </a:solidFill>
                        <a:effectLst/>
                        <a:latin typeface="Peugeot New" panose="02000000000000000000" pitchFamily="2" charset="0"/>
                      </a:endParaRP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w="6350" cap="flat" cmpd="sng" algn="ctr">
                      <a:solidFill>
                        <a:srgbClr val="FFFFFF"/>
                      </a:solidFill>
                      <a:prstDash val="solid"/>
                      <a:round/>
                      <a:headEnd type="none" w="med" len="med"/>
                      <a:tailEnd type="none" w="med" len="med"/>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96712238"/>
                  </a:ext>
                </a:extLst>
              </a:tr>
              <a:tr h="224428">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Numero dell’omologazione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3A3838"/>
                          </a:solidFill>
                          <a:effectLst/>
                          <a:latin typeface="Peugeot New" panose="02000000000000000000" pitchFamily="2" charset="0"/>
                        </a:rPr>
                        <a:t>Allure = 1PL655 </a:t>
                      </a:r>
                      <a:r>
                        <a:rPr lang="fr-FR" sz="800" b="0" i="0" u="none" strike="noStrike" baseline="0" dirty="0">
                          <a:solidFill>
                            <a:srgbClr val="3A3838"/>
                          </a:solidFill>
                          <a:effectLst/>
                          <a:latin typeface="Peugeot New" panose="02000000000000000000" pitchFamily="2" charset="0"/>
                        </a:rPr>
                        <a:t>, 1PL656 con AQ05</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baseline="0" dirty="0">
                          <a:solidFill>
                            <a:srgbClr val="3A3838"/>
                          </a:solidFill>
                          <a:effectLst/>
                          <a:latin typeface="Peugeot New" panose="02000000000000000000" pitchFamily="2" charset="0"/>
                        </a:rPr>
                        <a:t>GT = 1PL657, 1PL658 con AQ05</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3A3838"/>
                          </a:solidFill>
                          <a:effectLst/>
                          <a:latin typeface="Peugeot New" panose="02000000000000000000" pitchFamily="2" charset="0"/>
                        </a:rPr>
                        <a:t>1PL325</a:t>
                      </a:r>
                      <a:r>
                        <a:rPr lang="fr-FR" sz="800" b="0" i="0" u="none" strike="noStrike" baseline="0" dirty="0">
                          <a:solidFill>
                            <a:srgbClr val="3A3838"/>
                          </a:solidFill>
                          <a:effectLst/>
                          <a:latin typeface="Peugeot New" panose="02000000000000000000" pitchFamily="2" charset="0"/>
                        </a:rPr>
                        <a:t> = Allure – 1PL324 = GT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96597381"/>
                  </a:ext>
                </a:extLst>
              </a:tr>
              <a:tr h="191157">
                <a:tc>
                  <a:txBody>
                    <a:bodyPr/>
                    <a:lstStyle/>
                    <a:p>
                      <a:pPr marL="0" algn="l" defTabSz="914400" rtl="0" eaLnBrk="1" fontAlgn="ctr" latinLnBrk="0" hangingPunct="1"/>
                      <a:r>
                        <a:rPr lang="it-IT" sz="800" b="0" i="0" u="none" strike="noStrike" kern="1200" dirty="0">
                          <a:solidFill>
                            <a:srgbClr val="404040"/>
                          </a:solidFill>
                          <a:effectLst/>
                          <a:latin typeface="Peugeot New" panose="02000000000000000000" pitchFamily="2" charset="0"/>
                          <a:ea typeface="+mn-ea"/>
                          <a:cs typeface="+mn-cs"/>
                        </a:rPr>
                        <a:t>Consumo nel ciclo misto (l/100 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7,0</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5,9</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522848435"/>
                  </a:ext>
                </a:extLst>
              </a:tr>
              <a:tr h="174568">
                <a:tc>
                  <a:txBody>
                    <a:bodyPr/>
                    <a:lstStyle/>
                    <a:p>
                      <a:pPr marL="0" algn="l" defTabSz="914400" rtl="0" eaLnBrk="1" fontAlgn="ctr" latinLnBrk="0" hangingPunct="1"/>
                      <a:r>
                        <a:rPr lang="it-IT" sz="800" b="0" i="0" u="none" strike="noStrike" kern="1200" dirty="0">
                          <a:solidFill>
                            <a:srgbClr val="404040"/>
                          </a:solidFill>
                          <a:effectLst/>
                          <a:latin typeface="Peugeot New" panose="02000000000000000000" pitchFamily="2" charset="0"/>
                          <a:ea typeface="+mn-ea"/>
                          <a:cs typeface="+mn-cs"/>
                        </a:rPr>
                        <a:t>Emissioni di CO2 (miste) (g/km)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158</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133</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85347237"/>
                  </a:ext>
                </a:extLst>
              </a:tr>
              <a:tr h="166254">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CO2 carburante (g/km) </a:t>
                      </a:r>
                    </a:p>
                  </a:txBody>
                  <a:tcPr marL="7776" marR="7776" marT="777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35</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30</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903390428"/>
                  </a:ext>
                </a:extLst>
              </a:tr>
              <a:tr h="199506">
                <a:tc>
                  <a:txBody>
                    <a:bodyPr/>
                    <a:lstStyle/>
                    <a:p>
                      <a:pPr marL="0" algn="l" defTabSz="914400" rtl="0" eaLnBrk="1" fontAlgn="ctr" latinLnBrk="0" hangingPunct="1"/>
                      <a:r>
                        <a:rPr lang="it-IT" sz="800" b="0" i="0" u="none" strike="noStrike" kern="1200" noProof="0" dirty="0">
                          <a:solidFill>
                            <a:srgbClr val="404040"/>
                          </a:solidFill>
                          <a:effectLst/>
                          <a:latin typeface="Peugeot New" panose="02000000000000000000" pitchFamily="2" charset="0"/>
                          <a:ea typeface="+mn-ea"/>
                          <a:cs typeface="+mn-cs"/>
                        </a:rPr>
                        <a:t>Categoria di efficienza energetica</a:t>
                      </a:r>
                    </a:p>
                  </a:txBody>
                  <a:tcPr marL="7776" marR="7776" marT="777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D</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C</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62746294"/>
                  </a:ext>
                </a:extLst>
              </a:tr>
              <a:tr h="100187">
                <a:tc>
                  <a:txBody>
                    <a:bodyPr/>
                    <a:lstStyle/>
                    <a:p>
                      <a:pPr algn="l" fontAlgn="ctr"/>
                      <a:endParaRPr lang="fr-FR" sz="800" b="0" i="0" u="none" strike="noStrike">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66409031"/>
                  </a:ext>
                </a:extLst>
              </a:tr>
              <a:tr h="164634">
                <a:tc>
                  <a:txBody>
                    <a:bodyPr/>
                    <a:lstStyle/>
                    <a:p>
                      <a:pPr algn="l" fontAlgn="ctr"/>
                      <a:r>
                        <a:rPr lang="fr-FR" sz="1000" b="1" i="0" u="none" strike="noStrike" kern="1200" dirty="0">
                          <a:solidFill>
                            <a:srgbClr val="404040"/>
                          </a:solidFill>
                          <a:effectLst/>
                          <a:latin typeface="Peugeot New" panose="02000000000000000000" pitchFamily="2" charset="0"/>
                          <a:ea typeface="+mn-ea"/>
                          <a:cs typeface="+mn-cs"/>
                        </a:rPr>
                        <a:t>RUOTE</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580957834"/>
                  </a:ext>
                </a:extLst>
              </a:tr>
              <a:tr h="151193">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800" b="0" i="0" u="none" strike="noStrike" kern="1200" noProof="0" dirty="0">
                          <a:solidFill>
                            <a:srgbClr val="404040"/>
                          </a:solidFill>
                          <a:effectLst/>
                          <a:latin typeface="Peugeot New" panose="02000000000000000000" pitchFamily="2" charset="0"/>
                          <a:ea typeface="+mn-ea"/>
                          <a:cs typeface="+mn-cs"/>
                        </a:rPr>
                        <a:t>Tipo di pneumatici</a:t>
                      </a:r>
                      <a:br>
                        <a:rPr lang="it-IT" sz="800" b="0" i="0" u="none" strike="noStrike" kern="1200" noProof="0" dirty="0">
                          <a:solidFill>
                            <a:srgbClr val="404040"/>
                          </a:solidFill>
                          <a:effectLst/>
                          <a:latin typeface="Peugeot New" panose="02000000000000000000" pitchFamily="2" charset="0"/>
                          <a:ea typeface="+mn-ea"/>
                          <a:cs typeface="+mn-cs"/>
                        </a:rPr>
                      </a:br>
                      <a:r>
                        <a:rPr lang="it-IT" sz="800" b="0" i="0" u="none" strike="noStrike" kern="1200" noProof="0" dirty="0">
                          <a:solidFill>
                            <a:srgbClr val="404040"/>
                          </a:solidFill>
                          <a:effectLst/>
                          <a:latin typeface="Peugeot New" panose="02000000000000000000" pitchFamily="2" charset="0"/>
                          <a:ea typeface="+mn-ea"/>
                          <a:cs typeface="+mn-cs"/>
                        </a:rPr>
                        <a:t>(di serie o su richiesta a seconda delle versioni)</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215/65 R17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2">
                        <a:lumMod val="90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91526166"/>
                  </a:ext>
                </a:extLst>
              </a:tr>
              <a:tr h="181738">
                <a:tc vMerge="1">
                  <a:txBody>
                    <a:bodyPr/>
                    <a:lstStyle/>
                    <a:p>
                      <a:endParaRPr lang="fr-FR"/>
                    </a:p>
                  </a:txBody>
                  <a:tcPr/>
                </a:tc>
                <a:tc gridSpan="2">
                  <a:txBody>
                    <a:bodyPr/>
                    <a:lstStyle/>
                    <a:p>
                      <a:pPr algn="ctr" fontAlgn="ctr"/>
                      <a:r>
                        <a:rPr lang="fr-FR" sz="800" b="0" i="0" u="none" strike="noStrike" dirty="0">
                          <a:solidFill>
                            <a:srgbClr val="404040"/>
                          </a:solidFill>
                          <a:effectLst/>
                          <a:latin typeface="Peugeot New" panose="02000000000000000000" pitchFamily="2" charset="0"/>
                        </a:rPr>
                        <a:t>205/55 R19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052320009"/>
                  </a:ext>
                </a:extLst>
              </a:tr>
              <a:tr h="0">
                <a:tc>
                  <a:txBody>
                    <a:bodyPr/>
                    <a:lstStyle/>
                    <a:p>
                      <a:endParaRPr lang="fr-FR" sz="400" dirty="0"/>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rowSpan="2" gridSpan="2">
                  <a:txBody>
                    <a:bodyPr/>
                    <a:lstStyle/>
                    <a:p>
                      <a:pPr algn="ctr" fontAlgn="ctr"/>
                      <a:r>
                        <a:rPr lang="fr-FR" sz="800" b="0" i="0" u="none" strike="noStrike" dirty="0">
                          <a:solidFill>
                            <a:srgbClr val="404040"/>
                          </a:solidFill>
                          <a:effectLst/>
                          <a:latin typeface="Peugeot New" panose="02000000000000000000" pitchFamily="2" charset="0"/>
                        </a:rPr>
                        <a:t>Di </a:t>
                      </a:r>
                      <a:r>
                        <a:rPr lang="fr-FR" sz="800" b="0" i="0" u="none" strike="noStrike" dirty="0" err="1">
                          <a:solidFill>
                            <a:srgbClr val="404040"/>
                          </a:solidFill>
                          <a:effectLst/>
                          <a:latin typeface="Peugeot New" panose="02000000000000000000" pitchFamily="2" charset="0"/>
                        </a:rPr>
                        <a:t>serie</a:t>
                      </a:r>
                      <a:r>
                        <a:rPr lang="fr-FR" sz="800" b="0" i="0" u="none" strike="noStrike" dirty="0">
                          <a:solidFill>
                            <a:srgbClr val="404040"/>
                          </a:solidFill>
                          <a:effectLst/>
                          <a:latin typeface="Peugeot New" panose="02000000000000000000" pitchFamily="2" charset="0"/>
                        </a:rPr>
                        <a:t> : Kit di </a:t>
                      </a:r>
                      <a:r>
                        <a:rPr lang="fr-FR" sz="800" b="0" i="0" u="none" strike="noStrike" dirty="0" err="1">
                          <a:solidFill>
                            <a:srgbClr val="404040"/>
                          </a:solidFill>
                          <a:effectLst/>
                          <a:latin typeface="Peugeot New" panose="02000000000000000000" pitchFamily="2" charset="0"/>
                        </a:rPr>
                        <a:t>riparazione</a:t>
                      </a:r>
                      <a:r>
                        <a:rPr lang="fr-FR" sz="800" b="0" i="0" u="none" strike="noStrike" dirty="0">
                          <a:solidFill>
                            <a:srgbClr val="404040"/>
                          </a:solidFill>
                          <a:effectLst/>
                          <a:latin typeface="Peugeot New" panose="02000000000000000000" pitchFamily="2" charset="0"/>
                        </a:rPr>
                        <a:t> </a:t>
                      </a:r>
                      <a:r>
                        <a:rPr lang="fr-FR" sz="800" b="0" i="0" u="none" strike="noStrike" dirty="0" err="1">
                          <a:solidFill>
                            <a:srgbClr val="404040"/>
                          </a:solidFill>
                          <a:effectLst/>
                          <a:latin typeface="Peugeot New" panose="02000000000000000000" pitchFamily="2" charset="0"/>
                        </a:rPr>
                        <a:t>pneumatica</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rowSpan="2"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47377473"/>
                  </a:ext>
                </a:extLst>
              </a:tr>
              <a:tr h="0">
                <a:tc>
                  <a:txBody>
                    <a:bodyPr/>
                    <a:lstStyle/>
                    <a:p>
                      <a:pPr algn="l"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vMerge="1">
                  <a:txBody>
                    <a:bodyPr/>
                    <a:lstStyle/>
                    <a:p>
                      <a:endParaRPr lang="de-CH"/>
                    </a:p>
                  </a:txBody>
                  <a:tcPr/>
                </a:tc>
                <a:extLst>
                  <a:ext uri="{0D108BD9-81ED-4DB2-BD59-A6C34878D82A}">
                    <a16:rowId xmlns:a16="http://schemas.microsoft.com/office/drawing/2014/main" val="3077939395"/>
                  </a:ext>
                </a:extLst>
              </a:tr>
              <a:tr h="108279">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638610333"/>
                  </a:ext>
                </a:extLst>
              </a:tr>
              <a:tr h="244335">
                <a:tc>
                  <a:txBody>
                    <a:bodyPr/>
                    <a:lstStyle/>
                    <a:p>
                      <a:pPr marL="0" algn="l" defTabSz="914400" rtl="0" eaLnBrk="1" fontAlgn="ctr" latinLnBrk="0" hangingPunct="1"/>
                      <a:r>
                        <a:rPr lang="fr-FR" sz="1000" b="1" i="0" u="none" strike="noStrike" kern="1200" dirty="0">
                          <a:solidFill>
                            <a:srgbClr val="404040"/>
                          </a:solidFill>
                          <a:effectLst/>
                          <a:latin typeface="Peugeot New" panose="02000000000000000000" pitchFamily="2" charset="0"/>
                          <a:ea typeface="+mn-ea"/>
                          <a:cs typeface="+mn-cs"/>
                        </a:rPr>
                        <a:t>FRENI &amp; SOSPENSIONI</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061233399"/>
                  </a:ext>
                </a:extLst>
              </a:tr>
              <a:tr h="2743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800" b="0" i="0" u="none" strike="noStrike" kern="1200" noProof="0" dirty="0">
                          <a:solidFill>
                            <a:srgbClr val="404040"/>
                          </a:solidFill>
                          <a:effectLst/>
                          <a:latin typeface="Peugeot New" panose="02000000000000000000" pitchFamily="2" charset="0"/>
                          <a:ea typeface="+mn-ea"/>
                          <a:cs typeface="+mn-cs"/>
                        </a:rPr>
                        <a:t>Tipo di freni anteriori / posteriori</a:t>
                      </a:r>
                    </a:p>
                  </a:txBody>
                  <a:tcPr marL="7776" marR="7776" marT="7776"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800" b="0" i="0" u="none" strike="noStrike" kern="1200" noProof="0" dirty="0">
                          <a:solidFill>
                            <a:srgbClr val="404040"/>
                          </a:solidFill>
                          <a:effectLst/>
                          <a:latin typeface="Peugeot New" panose="02000000000000000000" pitchFamily="2" charset="0"/>
                          <a:ea typeface="+mn-ea"/>
                          <a:cs typeface="+mn-cs"/>
                        </a:rPr>
                        <a:t>Dischi ventilati a pinza flottante e regolazione automatica dell’usura / Dischi a pinza flottante</a:t>
                      </a:r>
                    </a:p>
                  </a:txBody>
                  <a:tcPr marL="7776" marR="7776" marT="7776"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2">
                        <a:lumMod val="9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800" b="0" i="0" u="none" strike="noStrike" kern="1200" noProof="0" dirty="0">
                        <a:solidFill>
                          <a:srgbClr val="404040"/>
                        </a:solidFill>
                        <a:effectLst/>
                        <a:latin typeface="Peugeot New" panose="02000000000000000000" pitchFamily="2" charset="0"/>
                        <a:ea typeface="+mn-ea"/>
                        <a:cs typeface="+mn-cs"/>
                      </a:endParaRPr>
                    </a:p>
                  </a:txBody>
                  <a:tcPr marL="7776" marR="7776" marT="7776"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19577829"/>
                  </a:ext>
                </a:extLst>
              </a:tr>
              <a:tr h="41151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800" b="0" i="0" u="none" strike="noStrike" kern="1200" noProof="0" dirty="0">
                          <a:solidFill>
                            <a:srgbClr val="404040"/>
                          </a:solidFill>
                          <a:effectLst/>
                          <a:latin typeface="Peugeot New" panose="02000000000000000000" pitchFamily="2" charset="0"/>
                          <a:ea typeface="+mn-ea"/>
                          <a:cs typeface="+mn-cs"/>
                        </a:rPr>
                        <a:t>Tipo de sospensione anteriore</a:t>
                      </a:r>
                    </a:p>
                  </a:txBody>
                  <a:tcPr marL="7776" marR="7776" marT="777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it-IT" sz="800" b="0" i="0" u="none" strike="noStrike" kern="1200" dirty="0">
                          <a:solidFill>
                            <a:srgbClr val="404040"/>
                          </a:solidFill>
                          <a:effectLst/>
                          <a:latin typeface="Peugeot New" panose="02000000000000000000" pitchFamily="2" charset="0"/>
                          <a:ea typeface="+mn-ea"/>
                          <a:cs typeface="+mn-cs"/>
                        </a:rPr>
                        <a:t>Ruote indipendenti – Asse tipo Pseudo-Mac </a:t>
                      </a:r>
                      <a:r>
                        <a:rPr lang="it-IT" sz="800" b="0" i="0" u="none" strike="noStrike" kern="1200" dirty="0" err="1">
                          <a:solidFill>
                            <a:srgbClr val="404040"/>
                          </a:solidFill>
                          <a:effectLst/>
                          <a:latin typeface="Peugeot New" panose="02000000000000000000" pitchFamily="2" charset="0"/>
                          <a:ea typeface="+mn-ea"/>
                          <a:cs typeface="+mn-cs"/>
                        </a:rPr>
                        <a:t>Pherson</a:t>
                      </a:r>
                      <a:r>
                        <a:rPr lang="it-IT" sz="800" b="0" i="0" u="none" strike="noStrike" kern="1200" dirty="0">
                          <a:solidFill>
                            <a:srgbClr val="404040"/>
                          </a:solidFill>
                          <a:effectLst/>
                          <a:latin typeface="Peugeot New" panose="02000000000000000000" pitchFamily="2" charset="0"/>
                          <a:ea typeface="+mn-ea"/>
                          <a:cs typeface="+mn-cs"/>
                        </a:rPr>
                        <a:t>, molle elicoidali e ammortizzatori idraulici integrati, pressurizzati</a:t>
                      </a:r>
                      <a:endParaRPr lang="it-IT" sz="800" b="0" i="0" u="none" strike="noStrike" kern="1200" noProof="0" dirty="0">
                        <a:solidFill>
                          <a:srgbClr val="404040"/>
                        </a:solidFill>
                        <a:effectLst/>
                        <a:latin typeface="Peugeot New" panose="02000000000000000000" pitchFamily="2" charset="0"/>
                        <a:ea typeface="+mn-ea"/>
                        <a:cs typeface="+mn-cs"/>
                      </a:endParaRPr>
                    </a:p>
                  </a:txBody>
                  <a:tcPr marL="7776" marR="7776" marT="7776"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hMerge="1">
                  <a:txBody>
                    <a:bodyPr/>
                    <a:lstStyle/>
                    <a:p>
                      <a:pPr algn="ctr" fontAlgn="ctr"/>
                      <a:endParaRPr lang="it-IT" sz="800" b="0" i="0" u="none" strike="noStrike" kern="1200" noProof="0" dirty="0">
                        <a:solidFill>
                          <a:srgbClr val="404040"/>
                        </a:solidFill>
                        <a:effectLst/>
                        <a:latin typeface="Peugeot New" panose="02000000000000000000" pitchFamily="2" charset="0"/>
                        <a:ea typeface="+mn-ea"/>
                        <a:cs typeface="+mn-cs"/>
                      </a:endParaRPr>
                    </a:p>
                  </a:txBody>
                  <a:tcPr marL="7776" marR="7776" marT="777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081661031"/>
                  </a:ext>
                </a:extLst>
              </a:tr>
              <a:tr h="2743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800" b="0" i="0" u="none" strike="noStrike" kern="1200" noProof="0" dirty="0">
                          <a:solidFill>
                            <a:srgbClr val="404040"/>
                          </a:solidFill>
                          <a:effectLst/>
                          <a:latin typeface="Peugeot New" panose="02000000000000000000" pitchFamily="2" charset="0"/>
                          <a:ea typeface="+mn-ea"/>
                          <a:cs typeface="+mn-cs"/>
                        </a:rPr>
                        <a:t>Tipo di sospensione posteriore</a:t>
                      </a:r>
                    </a:p>
                  </a:txBody>
                  <a:tcPr marL="7776" marR="7776" marT="777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800" b="0" i="0" u="none" strike="noStrike" kern="1200" dirty="0">
                          <a:solidFill>
                            <a:srgbClr val="404040"/>
                          </a:solidFill>
                          <a:effectLst/>
                          <a:latin typeface="Peugeot New" panose="02000000000000000000" pitchFamily="2" charset="0"/>
                          <a:ea typeface="+mn-ea"/>
                          <a:cs typeface="+mn-cs"/>
                        </a:rPr>
                        <a:t>Ruote semi-indipendenti – Asse a traversa deformabile, ammortizzatori idraulici, pressurizzati</a:t>
                      </a:r>
                      <a:endParaRPr lang="it-IT" sz="800" b="0" i="0" u="none" strike="noStrike" kern="1200" noProof="0" dirty="0">
                        <a:solidFill>
                          <a:srgbClr val="404040"/>
                        </a:solidFill>
                        <a:effectLst/>
                        <a:latin typeface="Peugeot New" panose="02000000000000000000" pitchFamily="2" charset="0"/>
                        <a:ea typeface="+mn-ea"/>
                        <a:cs typeface="+mn-cs"/>
                      </a:endParaRPr>
                    </a:p>
                  </a:txBody>
                  <a:tcPr marL="7776" marR="7776" marT="7776"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800" b="0" i="0" u="none" strike="noStrike" kern="1200" noProof="0" dirty="0">
                        <a:solidFill>
                          <a:srgbClr val="404040"/>
                        </a:solidFill>
                        <a:effectLst/>
                        <a:latin typeface="Peugeot New" panose="02000000000000000000" pitchFamily="2" charset="0"/>
                        <a:ea typeface="+mn-ea"/>
                        <a:cs typeface="+mn-cs"/>
                      </a:endParaRPr>
                    </a:p>
                  </a:txBody>
                  <a:tcPr marL="7776" marR="7776" marT="777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70971894"/>
                  </a:ext>
                </a:extLst>
              </a:tr>
            </a:tbl>
          </a:graphicData>
        </a:graphic>
      </p:graphicFrame>
      <p:sp>
        <p:nvSpPr>
          <p:cNvPr id="31" name="Rectangle 30"/>
          <p:cNvSpPr/>
          <p:nvPr/>
        </p:nvSpPr>
        <p:spPr>
          <a:xfrm>
            <a:off x="658077" y="5816353"/>
            <a:ext cx="11071182" cy="1092607"/>
          </a:xfrm>
          <a:prstGeom prst="rect">
            <a:avLst/>
          </a:prstGeom>
        </p:spPr>
        <p:txBody>
          <a:bodyPr wrap="square">
            <a:spAutoFit/>
          </a:bodyPr>
          <a:lstStyle/>
          <a:p>
            <a:pPr lvl="0" algn="just" fontAlgn="ctr">
              <a:defRPr/>
            </a:pPr>
            <a:r>
              <a:rPr lang="it-IT" sz="500" dirty="0">
                <a:solidFill>
                  <a:srgbClr val="373545"/>
                </a:solidFill>
                <a:latin typeface="Peugeot New" panose="02000000000000000000" pitchFamily="2" charset="0"/>
              </a:rPr>
              <a:t>Valore obiettivo provvisorio secondo il nuovo ciclo di prova WLTP: 118 g CO2/km.</a:t>
            </a:r>
          </a:p>
          <a:p>
            <a:pPr lvl="0" algn="just" fontAlgn="ctr">
              <a:defRPr/>
            </a:pPr>
            <a:r>
              <a:rPr lang="it-IT" sz="500" dirty="0">
                <a:solidFill>
                  <a:srgbClr val="373545"/>
                </a:solidFill>
                <a:latin typeface="Peugeot New" panose="02000000000000000000" pitchFamily="2" charset="0"/>
              </a:rPr>
              <a:t>Media di tutte le autovetture immatricolate per la prima volta</a:t>
            </a:r>
            <a:r>
              <a:rPr lang="it-IT" sz="500">
                <a:solidFill>
                  <a:srgbClr val="373545"/>
                </a:solidFill>
                <a:latin typeface="Peugeot New" panose="02000000000000000000" pitchFamily="2" charset="0"/>
              </a:rPr>
              <a:t>: 122 </a:t>
            </a:r>
            <a:r>
              <a:rPr lang="it-IT" sz="500" dirty="0">
                <a:solidFill>
                  <a:srgbClr val="373545"/>
                </a:solidFill>
                <a:latin typeface="Peugeot New" panose="02000000000000000000" pitchFamily="2" charset="0"/>
              </a:rPr>
              <a:t>g CO2/km. Categoria energetica valida per l'iscrizione entro il 31 dicembre dell'anno in corso.</a:t>
            </a:r>
          </a:p>
          <a:p>
            <a:pPr lvl="0" algn="just" fontAlgn="ctr">
              <a:defRPr/>
            </a:pPr>
            <a:endParaRPr lang="it-IT" sz="500" dirty="0">
              <a:solidFill>
                <a:srgbClr val="373545"/>
              </a:solidFill>
              <a:latin typeface="Peugeot New" panose="02000000000000000000" pitchFamily="2" charset="0"/>
            </a:endParaRPr>
          </a:p>
          <a:p>
            <a:pPr lvl="0" algn="just" fontAlgn="ctr">
              <a:defRPr/>
            </a:pPr>
            <a:r>
              <a:rPr lang="it-IT" sz="500" dirty="0">
                <a:latin typeface="Peugeot New" panose="02000000000000000000" pitchFamily="2" charset="0"/>
              </a:rPr>
              <a:t>(1) Dati indicativi al momento - dati WLTP, in fase di omologazione. Emissioni di CO₂ WTLP sul motore. Le emissioni di CO₂ del veicolo dipendono dalla versione selezionata e dalle opzioni disponibili sul veicolo.</a:t>
            </a:r>
          </a:p>
          <a:p>
            <a:pPr lvl="0" algn="just" fontAlgn="ctr">
              <a:defRPr/>
            </a:pPr>
            <a:r>
              <a:rPr lang="it-IT" sz="500" dirty="0">
                <a:solidFill>
                  <a:srgbClr val="373545"/>
                </a:solidFill>
                <a:latin typeface="Peugeot New" panose="02000000000000000000" pitchFamily="2" charset="0"/>
              </a:rPr>
              <a:t>												</a:t>
            </a:r>
          </a:p>
          <a:p>
            <a:pPr lvl="0" algn="just" fontAlgn="ctr">
              <a:defRPr/>
            </a:pPr>
            <a:r>
              <a:rPr lang="it-IT" sz="500" dirty="0">
                <a:solidFill>
                  <a:srgbClr val="373545"/>
                </a:solidFill>
                <a:latin typeface="Peugeot New" panose="02000000000000000000" pitchFamily="2" charset="0"/>
              </a:rPr>
              <a:t>(2) I dati relativi al consumo di carburante e alle emissioni di CO2 indicati sono conformi all'omologazione WLTP (Regolamento UE 2017/948). A partire dal 1° settembre 2018, i nuovi veicoli saranno testati sulla base della procedura di prova per veicoli leggeri armonizzata a livello mondiale (WLTP), una nuova procedura di prova per veicoli leggeri armonizzata a livello mondiale.</a:t>
            </a:r>
          </a:p>
          <a:p>
            <a:pPr lvl="0" algn="just" fontAlgn="ctr">
              <a:defRPr/>
            </a:pPr>
            <a:r>
              <a:rPr lang="it-IT" sz="500" dirty="0">
                <a:solidFill>
                  <a:srgbClr val="373545"/>
                </a:solidFill>
                <a:latin typeface="Peugeot New" panose="02000000000000000000" pitchFamily="2" charset="0"/>
              </a:rPr>
              <a:t>e una procedura di prova più realistica per misurare il consumo di carburante e le emissioni di CO2. La procedura WLTP sostituisce completamente il Nuovo ciclo di guida europeo (NEDC), che era la procedura di prova precedente. Poiché le condizioni di prova sono più realistiche, il</a:t>
            </a:r>
          </a:p>
          <a:p>
            <a:pPr lvl="0" algn="just" fontAlgn="ctr">
              <a:defRPr/>
            </a:pPr>
            <a:r>
              <a:rPr lang="it-IT" sz="500" dirty="0">
                <a:solidFill>
                  <a:srgbClr val="373545"/>
                </a:solidFill>
                <a:latin typeface="Peugeot New" panose="02000000000000000000" pitchFamily="2" charset="0"/>
              </a:rPr>
              <a:t>Il consumo di carburante e le emissioni di CO2 misurati secondo la procedura WLTP sono in molti casi superiori a quelli misurati secondo la procedura NEDC. I valori di consumo di carburante e di emissioni di CO2 possono variare a seconda dell'equipaggiamento, degli optional e del tipo di pneumatici. Verificare con il proprio</a:t>
            </a:r>
          </a:p>
          <a:p>
            <a:pPr lvl="0" algn="just" fontAlgn="ctr">
              <a:defRPr/>
            </a:pPr>
            <a:r>
              <a:rPr lang="it-IT" sz="500" dirty="0">
                <a:solidFill>
                  <a:srgbClr val="373545"/>
                </a:solidFill>
                <a:latin typeface="Peugeot New" panose="02000000000000000000" pitchFamily="2" charset="0"/>
              </a:rPr>
              <a:t>Per ulteriori informazioni, rivolgersi al proprio rivenditore. Per maggiori informazioni, visitare il sito </a:t>
            </a:r>
            <a:r>
              <a:rPr lang="it-IT" sz="500" dirty="0">
                <a:solidFill>
                  <a:srgbClr val="373545"/>
                </a:solidFill>
                <a:latin typeface="Peugeot New" panose="02000000000000000000" pitchFamily="2" charset="0"/>
                <a:hlinkClick r:id="rId2"/>
              </a:rPr>
              <a:t>www.peugeot.ch</a:t>
            </a:r>
            <a:r>
              <a:rPr lang="it-IT" sz="500" dirty="0">
                <a:solidFill>
                  <a:srgbClr val="373545"/>
                </a:solidFill>
                <a:latin typeface="Peugeot New" panose="02000000000000000000" pitchFamily="2" charset="0"/>
              </a:rPr>
              <a:t>  </a:t>
            </a:r>
          </a:p>
          <a:p>
            <a:pPr lvl="0" algn="just" fontAlgn="ctr">
              <a:defRPr/>
            </a:pPr>
            <a:endParaRPr lang="fr-FR" sz="500" dirty="0">
              <a:solidFill>
                <a:srgbClr val="373545"/>
              </a:solidFill>
              <a:latin typeface="Peugeot New" panose="02000000000000000000" pitchFamily="2" charset="0"/>
            </a:endParaRPr>
          </a:p>
        </p:txBody>
      </p:sp>
      <p:grpSp>
        <p:nvGrpSpPr>
          <p:cNvPr id="2" name="Groupe 14">
            <a:extLst>
              <a:ext uri="{FF2B5EF4-FFF2-40B4-BE49-F238E27FC236}">
                <a16:creationId xmlns:a16="http://schemas.microsoft.com/office/drawing/2014/main" id="{014F19D7-CDF8-745C-2F75-6E0A71CF7609}"/>
              </a:ext>
            </a:extLst>
          </p:cNvPr>
          <p:cNvGrpSpPr/>
          <p:nvPr/>
        </p:nvGrpSpPr>
        <p:grpSpPr>
          <a:xfrm>
            <a:off x="-27070" y="858878"/>
            <a:ext cx="377181" cy="6000739"/>
            <a:chOff x="-1927" y="855097"/>
            <a:chExt cx="377181" cy="6000739"/>
          </a:xfrm>
        </p:grpSpPr>
        <p:grpSp>
          <p:nvGrpSpPr>
            <p:cNvPr id="5" name="Groupe 27">
              <a:extLst>
                <a:ext uri="{FF2B5EF4-FFF2-40B4-BE49-F238E27FC236}">
                  <a16:creationId xmlns:a16="http://schemas.microsoft.com/office/drawing/2014/main" id="{B7AECE85-8522-6679-C8A7-56907C57AF86}"/>
                </a:ext>
              </a:extLst>
            </p:cNvPr>
            <p:cNvGrpSpPr/>
            <p:nvPr/>
          </p:nvGrpSpPr>
          <p:grpSpPr>
            <a:xfrm>
              <a:off x="-1927" y="855097"/>
              <a:ext cx="377181" cy="6000739"/>
              <a:chOff x="0" y="857261"/>
              <a:chExt cx="377181" cy="6000739"/>
            </a:xfrm>
          </p:grpSpPr>
          <p:grpSp>
            <p:nvGrpSpPr>
              <p:cNvPr id="7" name="Groupe 29">
                <a:extLst>
                  <a:ext uri="{FF2B5EF4-FFF2-40B4-BE49-F238E27FC236}">
                    <a16:creationId xmlns:a16="http://schemas.microsoft.com/office/drawing/2014/main" id="{D0C3C6BC-B5A7-3363-687B-4A43937E3C73}"/>
                  </a:ext>
                </a:extLst>
              </p:cNvPr>
              <p:cNvGrpSpPr/>
              <p:nvPr/>
            </p:nvGrpSpPr>
            <p:grpSpPr>
              <a:xfrm>
                <a:off x="0" y="857261"/>
                <a:ext cx="377181" cy="6000739"/>
                <a:chOff x="-5693" y="857261"/>
                <a:chExt cx="377181" cy="6000739"/>
              </a:xfrm>
              <a:solidFill>
                <a:srgbClr val="FFFFFF">
                  <a:lumMod val="95000"/>
                </a:srgbClr>
              </a:solidFill>
            </p:grpSpPr>
            <p:sp>
              <p:nvSpPr>
                <p:cNvPr id="9" name="Rectangle 8">
                  <a:hlinkClick r:id="rId3" action="ppaction://hlinksldjump"/>
                  <a:extLst>
                    <a:ext uri="{FF2B5EF4-FFF2-40B4-BE49-F238E27FC236}">
                      <a16:creationId xmlns:a16="http://schemas.microsoft.com/office/drawing/2014/main" id="{906117BE-6474-FC88-8D14-DA7987FB3702}"/>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10" name="Rectangle 9">
                  <a:hlinkClick r:id="rId4" action="ppaction://hlinksldjump"/>
                  <a:extLst>
                    <a:ext uri="{FF2B5EF4-FFF2-40B4-BE49-F238E27FC236}">
                      <a16:creationId xmlns:a16="http://schemas.microsoft.com/office/drawing/2014/main" id="{273017DD-8D8B-28DD-772D-64A26C9D0086}"/>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Dettaglio degli equipaggiamenti</a:t>
                  </a:r>
                </a:p>
              </p:txBody>
            </p:sp>
            <p:sp>
              <p:nvSpPr>
                <p:cNvPr id="11" name="Rectangle 10">
                  <a:hlinkClick r:id="rId5" action="ppaction://hlinksldjump"/>
                  <a:extLst>
                    <a:ext uri="{FF2B5EF4-FFF2-40B4-BE49-F238E27FC236}">
                      <a16:creationId xmlns:a16="http://schemas.microsoft.com/office/drawing/2014/main" id="{6935E0FD-974A-FF56-F6AA-ABF4CF3AA7D5}"/>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Opzioni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accessori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servizi</a:t>
                  </a:r>
                </a:p>
              </p:txBody>
            </p:sp>
            <p:sp>
              <p:nvSpPr>
                <p:cNvPr id="12" name="Rectangle 11">
                  <a:hlinkClick r:id="rId6" action="ppaction://hlinksldjump"/>
                  <a:extLst>
                    <a:ext uri="{FF2B5EF4-FFF2-40B4-BE49-F238E27FC236}">
                      <a16:creationId xmlns:a16="http://schemas.microsoft.com/office/drawing/2014/main" id="{9A9344C5-A00C-485B-5FD4-BC58CB4CBB82}"/>
                    </a:ext>
                  </a:extLst>
                </p:cNvPr>
                <p:cNvSpPr/>
                <p:nvPr/>
              </p:nvSpPr>
              <p:spPr>
                <a:xfrm rot="16200000">
                  <a:off x="-245728" y="28117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Tinte e interni</a:t>
                  </a:r>
                </a:p>
              </p:txBody>
            </p:sp>
            <p:sp>
              <p:nvSpPr>
                <p:cNvPr id="13" name="Rectangle 12">
                  <a:hlinkClick r:id="rId7" action="ppaction://hlinksldjump"/>
                  <a:extLst>
                    <a:ext uri="{FF2B5EF4-FFF2-40B4-BE49-F238E27FC236}">
                      <a16:creationId xmlns:a16="http://schemas.microsoft.com/office/drawing/2014/main" id="{2C2AD065-3053-1820-E044-BA288EBF58A6}"/>
                    </a:ext>
                  </a:extLst>
                </p:cNvPr>
                <p:cNvSpPr/>
                <p:nvPr/>
              </p:nvSpPr>
              <p:spPr>
                <a:xfrm rot="16200000">
                  <a:off x="-220909" y="1072481"/>
                  <a:ext cx="807617"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Prezzi</a:t>
                  </a:r>
                </a:p>
              </p:txBody>
            </p:sp>
            <p:sp>
              <p:nvSpPr>
                <p:cNvPr id="14" name="Rectangle 13">
                  <a:hlinkClick r:id="rId8" action="ppaction://hlinksldjump"/>
                  <a:extLst>
                    <a:ext uri="{FF2B5EF4-FFF2-40B4-BE49-F238E27FC236}">
                      <a16:creationId xmlns:a16="http://schemas.microsoft.com/office/drawing/2014/main" id="{0723181C-46BF-6DE6-0C28-F61006A85800}"/>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Caratteristiche tecniche</a:t>
                  </a:r>
                </a:p>
              </p:txBody>
            </p:sp>
          </p:grpSp>
          <p:sp>
            <p:nvSpPr>
              <p:cNvPr id="8" name="Rectangle 7">
                <a:hlinkClick r:id="rId9" action="ppaction://hlinksldjump"/>
                <a:extLst>
                  <a:ext uri="{FF2B5EF4-FFF2-40B4-BE49-F238E27FC236}">
                    <a16:creationId xmlns:a16="http://schemas.microsoft.com/office/drawing/2014/main" id="{A4131C56-CE7E-2F97-C3E2-6368E856F307}"/>
                  </a:ext>
                </a:extLst>
              </p:cNvPr>
              <p:cNvSpPr/>
              <p:nvPr/>
            </p:nvSpPr>
            <p:spPr>
              <a:xfrm rot="16200000">
                <a:off x="-264840" y="1929719"/>
                <a:ext cx="905734"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 allestimenti</a:t>
                </a:r>
              </a:p>
            </p:txBody>
          </p:sp>
        </p:grpSp>
        <p:sp>
          <p:nvSpPr>
            <p:cNvPr id="4" name="Rectangle 3">
              <a:extLst>
                <a:ext uri="{FF2B5EF4-FFF2-40B4-BE49-F238E27FC236}">
                  <a16:creationId xmlns:a16="http://schemas.microsoft.com/office/drawing/2014/main" id="{53EBFD06-1E6C-4F40-1BDB-3831B9B696E8}"/>
                </a:ext>
              </a:extLst>
            </p:cNvPr>
            <p:cNvSpPr/>
            <p:nvPr/>
          </p:nvSpPr>
          <p:spPr>
            <a:xfrm rot="16200000">
              <a:off x="-242525" y="5385673"/>
              <a:ext cx="857250" cy="368125"/>
            </a:xfrm>
            <a:prstGeom prst="rect">
              <a:avLst/>
            </a:prstGeom>
            <a:solidFill>
              <a:srgbClr val="000000">
                <a:lumMod val="65000"/>
                <a:lumOff val="35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700" b="1" i="0" u="none" strike="noStrike" kern="0" cap="none" spc="0" normalizeH="0" baseline="0" noProof="0" dirty="0">
                  <a:ln>
                    <a:noFill/>
                  </a:ln>
                  <a:solidFill>
                    <a:srgbClr val="FFFFFF"/>
                  </a:solidFill>
                  <a:effectLst/>
                  <a:uLnTx/>
                  <a:uFillTx/>
                  <a:latin typeface="Peugeot New Light"/>
                </a:rPr>
                <a:t>Caratteristiche tecniche</a:t>
              </a:r>
            </a:p>
          </p:txBody>
        </p:sp>
      </p:grpSp>
      <p:sp>
        <p:nvSpPr>
          <p:cNvPr id="18" name="Rectangle 17">
            <a:hlinkClick r:id="rId10" action="ppaction://hlinksldjump"/>
            <a:extLst>
              <a:ext uri="{FF2B5EF4-FFF2-40B4-BE49-F238E27FC236}">
                <a16:creationId xmlns:a16="http://schemas.microsoft.com/office/drawing/2014/main" id="{2E60E94B-5BBD-425B-B405-F78700A7C61B}"/>
              </a:ext>
            </a:extLst>
          </p:cNvPr>
          <p:cNvSpPr/>
          <p:nvPr/>
        </p:nvSpPr>
        <p:spPr>
          <a:xfrm rot="16200000">
            <a:off x="-273810" y="246740"/>
            <a:ext cx="865573" cy="372092"/>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3713492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 13" descr="Une image contenant texte, voiture, vert, camionnette&#10;&#10;Description générée automatiquement">
            <a:extLst>
              <a:ext uri="{FF2B5EF4-FFF2-40B4-BE49-F238E27FC236}">
                <a16:creationId xmlns:a16="http://schemas.microsoft.com/office/drawing/2014/main" id="{9158F69C-6987-4523-8E5A-16198A976B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72214" y="1285884"/>
            <a:ext cx="6422286" cy="4187624"/>
          </a:xfrm>
          <a:prstGeom prst="rect">
            <a:avLst/>
          </a:prstGeom>
        </p:spPr>
      </p:pic>
      <p:pic>
        <p:nvPicPr>
          <p:cNvPr id="15" name="Image 14" descr="Une image contenant texte, voiture&#10;&#10;Description générée automatiquement">
            <a:extLst>
              <a:ext uri="{FF2B5EF4-FFF2-40B4-BE49-F238E27FC236}">
                <a16:creationId xmlns:a16="http://schemas.microsoft.com/office/drawing/2014/main" id="{4E44D911-6F72-439D-9D31-6930FE4B56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70528" y="1676206"/>
            <a:ext cx="5117853" cy="3505588"/>
          </a:xfrm>
          <a:prstGeom prst="rect">
            <a:avLst/>
          </a:prstGeom>
        </p:spPr>
      </p:pic>
      <p:pic>
        <p:nvPicPr>
          <p:cNvPr id="17" name="Image 16">
            <a:extLst>
              <a:ext uri="{FF2B5EF4-FFF2-40B4-BE49-F238E27FC236}">
                <a16:creationId xmlns:a16="http://schemas.microsoft.com/office/drawing/2014/main" id="{24D2ADEE-D8D7-4597-BB82-D9697322C8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000" y="5333062"/>
            <a:ext cx="4278811" cy="1440381"/>
          </a:xfrm>
          <a:prstGeom prst="rect">
            <a:avLst/>
          </a:prstGeom>
        </p:spPr>
      </p:pic>
      <p:sp>
        <p:nvSpPr>
          <p:cNvPr id="16" name="Espace réservé du texte 1"/>
          <p:cNvSpPr>
            <a:spLocks noGrp="1"/>
          </p:cNvSpPr>
          <p:nvPr>
            <p:ph type="body" sz="quarter" idx="14"/>
          </p:nvPr>
        </p:nvSpPr>
        <p:spPr>
          <a:xfrm>
            <a:off x="692580" y="653230"/>
            <a:ext cx="4134096" cy="346851"/>
          </a:xfrm>
        </p:spPr>
        <p:txBody>
          <a:bodyPr>
            <a:noAutofit/>
          </a:bodyPr>
          <a:lstStyle/>
          <a:p>
            <a:pPr>
              <a:spcBef>
                <a:spcPct val="0"/>
              </a:spcBef>
              <a:defRPr/>
            </a:pPr>
            <a:r>
              <a:rPr lang="fr-FR" sz="1100" dirty="0">
                <a:solidFill>
                  <a:srgbClr val="000000"/>
                </a:solidFill>
                <a:latin typeface="Peugeot New" panose="02000000000000000000" pitchFamily="50" charset="0"/>
                <a:ea typeface="+mj-ea"/>
                <a:cs typeface="+mj-cs"/>
              </a:rPr>
              <a:t>ESTERNI &amp; INTERNI</a:t>
            </a:r>
          </a:p>
        </p:txBody>
      </p:sp>
      <p:sp>
        <p:nvSpPr>
          <p:cNvPr id="20"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lvl="0">
              <a:defRPr/>
            </a:pPr>
            <a:r>
              <a:rPr lang="fr-FR" sz="1500" b="1" dirty="0">
                <a:solidFill>
                  <a:srgbClr val="000000"/>
                </a:solidFill>
                <a:latin typeface="Peugeot New" panose="02000000000000000000" pitchFamily="50" charset="0"/>
              </a:rPr>
              <a:t>DIMENSIONI (mm)</a:t>
            </a:r>
          </a:p>
        </p:txBody>
      </p:sp>
      <p:sp>
        <p:nvSpPr>
          <p:cNvPr id="7" name="Rectangle 4">
            <a:extLst>
              <a:ext uri="{FF2B5EF4-FFF2-40B4-BE49-F238E27FC236}">
                <a16:creationId xmlns:a16="http://schemas.microsoft.com/office/drawing/2014/main" id="{8D492035-298C-4843-BA8C-37AC40000891}"/>
              </a:ext>
            </a:extLst>
          </p:cNvPr>
          <p:cNvSpPr>
            <a:spLocks noChangeArrowheads="1"/>
          </p:cNvSpPr>
          <p:nvPr/>
        </p:nvSpPr>
        <p:spPr bwMode="auto">
          <a:xfrm>
            <a:off x="10539066" y="5455567"/>
            <a:ext cx="16529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ICE :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536 L VDA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508L VDA (FOCAL)</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PLUG-IN HYBRID :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471 L VDA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454 L VDA (FOCAL) </a:t>
            </a:r>
            <a:endParaRPr kumimoji="0" lang="fr-FR" altLang="fr-FR" sz="800" i="0" u="none" strike="noStrike" cap="none" normalizeH="0" baseline="0" dirty="0">
              <a:ln>
                <a:noFill/>
              </a:ln>
              <a:solidFill>
                <a:schemeClr val="tx1"/>
              </a:solidFill>
              <a:effectLst/>
              <a:latin typeface="Peugeot New" panose="02000000000000000000" pitchFamily="2" charset="0"/>
            </a:endParaRPr>
          </a:p>
        </p:txBody>
      </p:sp>
      <p:grpSp>
        <p:nvGrpSpPr>
          <p:cNvPr id="2" name="Groupe 14">
            <a:extLst>
              <a:ext uri="{FF2B5EF4-FFF2-40B4-BE49-F238E27FC236}">
                <a16:creationId xmlns:a16="http://schemas.microsoft.com/office/drawing/2014/main" id="{962275BC-0EF2-1487-8C40-A1809AF642F6}"/>
              </a:ext>
            </a:extLst>
          </p:cNvPr>
          <p:cNvGrpSpPr/>
          <p:nvPr/>
        </p:nvGrpSpPr>
        <p:grpSpPr>
          <a:xfrm>
            <a:off x="-27070" y="858878"/>
            <a:ext cx="377181" cy="6000739"/>
            <a:chOff x="-1927" y="855097"/>
            <a:chExt cx="377181" cy="6000739"/>
          </a:xfrm>
        </p:grpSpPr>
        <p:grpSp>
          <p:nvGrpSpPr>
            <p:cNvPr id="5" name="Groupe 27">
              <a:extLst>
                <a:ext uri="{FF2B5EF4-FFF2-40B4-BE49-F238E27FC236}">
                  <a16:creationId xmlns:a16="http://schemas.microsoft.com/office/drawing/2014/main" id="{55729E09-487A-13A1-F605-DEE65ABFA40C}"/>
                </a:ext>
              </a:extLst>
            </p:cNvPr>
            <p:cNvGrpSpPr/>
            <p:nvPr/>
          </p:nvGrpSpPr>
          <p:grpSpPr>
            <a:xfrm>
              <a:off x="-1927" y="855097"/>
              <a:ext cx="377181" cy="6000739"/>
              <a:chOff x="0" y="857261"/>
              <a:chExt cx="377181" cy="6000739"/>
            </a:xfrm>
          </p:grpSpPr>
          <p:grpSp>
            <p:nvGrpSpPr>
              <p:cNvPr id="8" name="Groupe 29">
                <a:extLst>
                  <a:ext uri="{FF2B5EF4-FFF2-40B4-BE49-F238E27FC236}">
                    <a16:creationId xmlns:a16="http://schemas.microsoft.com/office/drawing/2014/main" id="{6050DFD1-A14A-17AF-3C25-D2100ACA1E6F}"/>
                  </a:ext>
                </a:extLst>
              </p:cNvPr>
              <p:cNvGrpSpPr/>
              <p:nvPr/>
            </p:nvGrpSpPr>
            <p:grpSpPr>
              <a:xfrm>
                <a:off x="0" y="857261"/>
                <a:ext cx="377181" cy="6000739"/>
                <a:chOff x="-5693" y="857261"/>
                <a:chExt cx="377181" cy="6000739"/>
              </a:xfrm>
              <a:solidFill>
                <a:srgbClr val="FFFFFF">
                  <a:lumMod val="95000"/>
                </a:srgbClr>
              </a:solidFill>
            </p:grpSpPr>
            <p:sp>
              <p:nvSpPr>
                <p:cNvPr id="10" name="Rectangle 9">
                  <a:hlinkClick r:id="rId5" action="ppaction://hlinksldjump"/>
                  <a:extLst>
                    <a:ext uri="{FF2B5EF4-FFF2-40B4-BE49-F238E27FC236}">
                      <a16:creationId xmlns:a16="http://schemas.microsoft.com/office/drawing/2014/main" id="{EA45D7A6-FA1D-DF2F-7911-11A3293BD6F5}"/>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11" name="Rectangle 10">
                  <a:hlinkClick r:id="rId6" action="ppaction://hlinksldjump"/>
                  <a:extLst>
                    <a:ext uri="{FF2B5EF4-FFF2-40B4-BE49-F238E27FC236}">
                      <a16:creationId xmlns:a16="http://schemas.microsoft.com/office/drawing/2014/main" id="{6415D59A-B819-F686-5BDF-55CA16A8DA80}"/>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Dettaglio degli equipaggiamenti</a:t>
                  </a:r>
                </a:p>
              </p:txBody>
            </p:sp>
            <p:sp>
              <p:nvSpPr>
                <p:cNvPr id="12" name="Rectangle 11">
                  <a:hlinkClick r:id="rId7" action="ppaction://hlinksldjump"/>
                  <a:extLst>
                    <a:ext uri="{FF2B5EF4-FFF2-40B4-BE49-F238E27FC236}">
                      <a16:creationId xmlns:a16="http://schemas.microsoft.com/office/drawing/2014/main" id="{A60CBC67-AE24-AC4C-BE55-23FFBE3205E7}"/>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Opzioni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accessori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servizi</a:t>
                  </a:r>
                </a:p>
              </p:txBody>
            </p:sp>
            <p:sp>
              <p:nvSpPr>
                <p:cNvPr id="13" name="Rectangle 12">
                  <a:hlinkClick r:id="rId8" action="ppaction://hlinksldjump"/>
                  <a:extLst>
                    <a:ext uri="{FF2B5EF4-FFF2-40B4-BE49-F238E27FC236}">
                      <a16:creationId xmlns:a16="http://schemas.microsoft.com/office/drawing/2014/main" id="{FF8F7B45-5A09-4372-CEF8-1BF6412DF170}"/>
                    </a:ext>
                  </a:extLst>
                </p:cNvPr>
                <p:cNvSpPr/>
                <p:nvPr/>
              </p:nvSpPr>
              <p:spPr>
                <a:xfrm rot="16200000">
                  <a:off x="-245728" y="28117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Tinte e interni</a:t>
                  </a:r>
                </a:p>
              </p:txBody>
            </p:sp>
            <p:sp>
              <p:nvSpPr>
                <p:cNvPr id="18" name="Rectangle 17">
                  <a:hlinkClick r:id="rId9" action="ppaction://hlinksldjump"/>
                  <a:extLst>
                    <a:ext uri="{FF2B5EF4-FFF2-40B4-BE49-F238E27FC236}">
                      <a16:creationId xmlns:a16="http://schemas.microsoft.com/office/drawing/2014/main" id="{73B1D412-4ED0-BB9B-AC80-68DAB7B66D2E}"/>
                    </a:ext>
                  </a:extLst>
                </p:cNvPr>
                <p:cNvSpPr/>
                <p:nvPr/>
              </p:nvSpPr>
              <p:spPr>
                <a:xfrm rot="16200000">
                  <a:off x="-220909" y="1072481"/>
                  <a:ext cx="807617"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Prezzi</a:t>
                  </a:r>
                </a:p>
              </p:txBody>
            </p:sp>
            <p:sp>
              <p:nvSpPr>
                <p:cNvPr id="19" name="Rectangle 18">
                  <a:hlinkClick r:id="rId10" action="ppaction://hlinksldjump"/>
                  <a:extLst>
                    <a:ext uri="{FF2B5EF4-FFF2-40B4-BE49-F238E27FC236}">
                      <a16:creationId xmlns:a16="http://schemas.microsoft.com/office/drawing/2014/main" id="{0B30C261-73CF-6529-EAA7-35A5356A5B91}"/>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Caratteristiche tecniche</a:t>
                  </a:r>
                </a:p>
              </p:txBody>
            </p:sp>
          </p:grpSp>
          <p:sp>
            <p:nvSpPr>
              <p:cNvPr id="9" name="Rectangle 8">
                <a:hlinkClick r:id="rId11" action="ppaction://hlinksldjump"/>
                <a:extLst>
                  <a:ext uri="{FF2B5EF4-FFF2-40B4-BE49-F238E27FC236}">
                    <a16:creationId xmlns:a16="http://schemas.microsoft.com/office/drawing/2014/main" id="{E140E9A4-2390-613E-05C1-5C996B26C395}"/>
                  </a:ext>
                </a:extLst>
              </p:cNvPr>
              <p:cNvSpPr/>
              <p:nvPr/>
            </p:nvSpPr>
            <p:spPr>
              <a:xfrm rot="16200000">
                <a:off x="-264840" y="1929719"/>
                <a:ext cx="905734"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 allestimenti</a:t>
                </a:r>
              </a:p>
            </p:txBody>
          </p:sp>
        </p:grpSp>
        <p:sp>
          <p:nvSpPr>
            <p:cNvPr id="4" name="Rectangle 3">
              <a:extLst>
                <a:ext uri="{FF2B5EF4-FFF2-40B4-BE49-F238E27FC236}">
                  <a16:creationId xmlns:a16="http://schemas.microsoft.com/office/drawing/2014/main" id="{F4B92CB6-E50B-8236-3615-545EAA95F8CC}"/>
                </a:ext>
              </a:extLst>
            </p:cNvPr>
            <p:cNvSpPr/>
            <p:nvPr/>
          </p:nvSpPr>
          <p:spPr>
            <a:xfrm rot="16200000">
              <a:off x="-242525" y="5385673"/>
              <a:ext cx="857250" cy="368125"/>
            </a:xfrm>
            <a:prstGeom prst="rect">
              <a:avLst/>
            </a:prstGeom>
            <a:solidFill>
              <a:srgbClr val="000000">
                <a:lumMod val="65000"/>
                <a:lumOff val="35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700" b="1" i="0" u="none" strike="noStrike" kern="0" cap="none" spc="0" normalizeH="0" baseline="0" noProof="0" dirty="0">
                  <a:ln>
                    <a:noFill/>
                  </a:ln>
                  <a:solidFill>
                    <a:srgbClr val="FFFFFF"/>
                  </a:solidFill>
                  <a:effectLst/>
                  <a:uLnTx/>
                  <a:uFillTx/>
                  <a:latin typeface="Peugeot New Light"/>
                </a:rPr>
                <a:t>Caratteristiche tecniche</a:t>
              </a:r>
            </a:p>
          </p:txBody>
        </p:sp>
      </p:grpSp>
      <p:sp>
        <p:nvSpPr>
          <p:cNvPr id="21" name="Rectangle 20">
            <a:hlinkClick r:id="rId12" action="ppaction://hlinksldjump"/>
            <a:extLst>
              <a:ext uri="{FF2B5EF4-FFF2-40B4-BE49-F238E27FC236}">
                <a16:creationId xmlns:a16="http://schemas.microsoft.com/office/drawing/2014/main" id="{2E60E94B-5BBD-425B-B405-F78700A7C61B}"/>
              </a:ext>
            </a:extLst>
          </p:cNvPr>
          <p:cNvSpPr/>
          <p:nvPr/>
        </p:nvSpPr>
        <p:spPr>
          <a:xfrm rot="16200000">
            <a:off x="-273810" y="246740"/>
            <a:ext cx="865573" cy="372092"/>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946626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658076" y="327356"/>
            <a:ext cx="5167958" cy="276999"/>
          </a:xfrm>
          <a:prstGeom prst="rect">
            <a:avLst/>
          </a:prstGeom>
          <a:noFill/>
        </p:spPr>
        <p:txBody>
          <a:bodyPr wrap="square" rtlCol="0">
            <a:spAutoFit/>
          </a:bodyPr>
          <a:lstStyle/>
          <a:p>
            <a:pPr lvl="0">
              <a:lnSpc>
                <a:spcPct val="80000"/>
              </a:lnSpc>
              <a:defRPr/>
            </a:pPr>
            <a:r>
              <a:rPr lang="it-IT" sz="1500" b="1" cap="all" dirty="0">
                <a:solidFill>
                  <a:prstClr val="black"/>
                </a:solidFill>
                <a:latin typeface="Peugeot New" panose="02000000000000000000" pitchFamily="50" charset="0"/>
              </a:rPr>
              <a:t>PEUGEOT È AL TUO SERVIZIO</a:t>
            </a:r>
          </a:p>
        </p:txBody>
      </p:sp>
      <p:sp>
        <p:nvSpPr>
          <p:cNvPr id="96" name="Rectangle 95"/>
          <p:cNvSpPr/>
          <p:nvPr/>
        </p:nvSpPr>
        <p:spPr>
          <a:xfrm>
            <a:off x="646566" y="747293"/>
            <a:ext cx="2492990" cy="369332"/>
          </a:xfrm>
          <a:prstGeom prst="rect">
            <a:avLst/>
          </a:prstGeom>
        </p:spPr>
        <p:txBody>
          <a:bodyPr wrap="none">
            <a:spAutoFit/>
          </a:bodyPr>
          <a:lstStyle/>
          <a:p>
            <a:r>
              <a:rPr lang="fr-FR" sz="800" b="1" dirty="0">
                <a:solidFill>
                  <a:srgbClr val="404040"/>
                </a:solidFill>
                <a:latin typeface="Peugeot New"/>
              </a:rPr>
              <a:t>PER GUIDARE CON TRANQUILLITÀ</a:t>
            </a:r>
            <a:r>
              <a:rPr lang="fr-FR" dirty="0">
                <a:solidFill>
                  <a:srgbClr val="000000"/>
                </a:solidFill>
                <a:latin typeface="Peugeot New"/>
              </a:rPr>
              <a:t> </a:t>
            </a:r>
          </a:p>
        </p:txBody>
      </p:sp>
      <p:sp>
        <p:nvSpPr>
          <p:cNvPr id="97" name="Rectangle 96"/>
          <p:cNvSpPr/>
          <p:nvPr/>
        </p:nvSpPr>
        <p:spPr>
          <a:xfrm>
            <a:off x="4642470" y="856405"/>
            <a:ext cx="2730235" cy="215444"/>
          </a:xfrm>
          <a:prstGeom prst="rect">
            <a:avLst/>
          </a:prstGeom>
        </p:spPr>
        <p:txBody>
          <a:bodyPr wrap="none">
            <a:spAutoFit/>
          </a:bodyPr>
          <a:lstStyle/>
          <a:p>
            <a:r>
              <a:rPr lang="it-IT" sz="800" b="1" dirty="0">
                <a:solidFill>
                  <a:srgbClr val="404040"/>
                </a:solidFill>
                <a:latin typeface="Peugeot New"/>
              </a:rPr>
              <a:t>PER RENDERE LA TUA VITA PIÙ FACILE</a:t>
            </a:r>
            <a:endParaRPr lang="fr-FR" dirty="0">
              <a:solidFill>
                <a:srgbClr val="000000"/>
              </a:solidFill>
              <a:latin typeface="Peugeot New"/>
            </a:endParaRPr>
          </a:p>
        </p:txBody>
      </p:sp>
      <p:sp>
        <p:nvSpPr>
          <p:cNvPr id="98" name="Rectangle 97"/>
          <p:cNvSpPr/>
          <p:nvPr/>
        </p:nvSpPr>
        <p:spPr>
          <a:xfrm>
            <a:off x="7844605" y="860322"/>
            <a:ext cx="3307316" cy="215444"/>
          </a:xfrm>
          <a:prstGeom prst="rect">
            <a:avLst/>
          </a:prstGeom>
        </p:spPr>
        <p:txBody>
          <a:bodyPr wrap="none">
            <a:spAutoFit/>
          </a:bodyPr>
          <a:lstStyle/>
          <a:p>
            <a:r>
              <a:rPr lang="it-IT" sz="800" b="1" dirty="0">
                <a:solidFill>
                  <a:srgbClr val="404040"/>
                </a:solidFill>
                <a:latin typeface="Peugeot New"/>
              </a:rPr>
              <a:t>PER RIMANERE IN CONTATTO CON IL MARCHIO </a:t>
            </a:r>
            <a:endParaRPr lang="fr-FR" dirty="0">
              <a:solidFill>
                <a:srgbClr val="000000"/>
              </a:solidFill>
              <a:latin typeface="Peugeot New"/>
            </a:endParaRPr>
          </a:p>
        </p:txBody>
      </p:sp>
      <p:pic>
        <p:nvPicPr>
          <p:cNvPr id="99" name="Image 18">
            <a:extLst>
              <a:ext uri="{FF2B5EF4-FFF2-40B4-BE49-F238E27FC236}">
                <a16:creationId xmlns:a16="http://schemas.microsoft.com/office/drawing/2014/main" id="{00000000-0008-0000-1D00-000003000000}"/>
              </a:ext>
            </a:extLst>
          </p:cNvPr>
          <p:cNvPicPr>
            <a:picLocks noChangeAspect="1"/>
          </p:cNvPicPr>
          <p:nvPr/>
        </p:nvPicPr>
        <p:blipFill>
          <a:blip r:embed="rId2"/>
          <a:stretch>
            <a:fillRect/>
          </a:stretch>
        </p:blipFill>
        <p:spPr>
          <a:xfrm>
            <a:off x="8564813" y="1158207"/>
            <a:ext cx="1866900" cy="445825"/>
          </a:xfrm>
          <a:prstGeom prst="rect">
            <a:avLst/>
          </a:prstGeom>
        </p:spPr>
      </p:pic>
      <p:pic>
        <p:nvPicPr>
          <p:cNvPr id="100" name="Image 21">
            <a:extLst>
              <a:ext uri="{FF2B5EF4-FFF2-40B4-BE49-F238E27FC236}">
                <a16:creationId xmlns:a16="http://schemas.microsoft.com/office/drawing/2014/main" id="{00000000-0008-0000-1D00-00000E00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9383" y="4714877"/>
            <a:ext cx="129540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 name="Tableau 7"/>
          <p:cNvGraphicFramePr>
            <a:graphicFrameLocks noGrp="1"/>
          </p:cNvGraphicFramePr>
          <p:nvPr>
            <p:extLst>
              <p:ext uri="{D42A27DB-BD31-4B8C-83A1-F6EECF244321}">
                <p14:modId xmlns:p14="http://schemas.microsoft.com/office/powerpoint/2010/main" val="3325309709"/>
              </p:ext>
            </p:extLst>
          </p:nvPr>
        </p:nvGraphicFramePr>
        <p:xfrm>
          <a:off x="8088670" y="1622233"/>
          <a:ext cx="2755900" cy="759123"/>
        </p:xfrm>
        <a:graphic>
          <a:graphicData uri="http://schemas.openxmlformats.org/drawingml/2006/table">
            <a:tbl>
              <a:tblPr/>
              <a:tblGrid>
                <a:gridCol w="2755900">
                  <a:extLst>
                    <a:ext uri="{9D8B030D-6E8A-4147-A177-3AD203B41FA5}">
                      <a16:colId xmlns:a16="http://schemas.microsoft.com/office/drawing/2014/main" val="2956245812"/>
                    </a:ext>
                  </a:extLst>
                </a:gridCol>
              </a:tblGrid>
              <a:tr h="759123">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marL="0" algn="ctr" defTabSz="914400" rtl="0" eaLnBrk="1" fontAlgn="ctr" latinLnBrk="0" hangingPunct="1"/>
                      <a:r>
                        <a:rPr lang="it-IT" sz="800" b="0" i="0" u="none" strike="noStrike" kern="1200" baseline="0" dirty="0">
                          <a:solidFill>
                            <a:schemeClr val="tx1"/>
                          </a:solidFill>
                          <a:effectLst/>
                          <a:latin typeface="Peugeot New" panose="02000000000000000000" pitchFamily="50" charset="0"/>
                          <a:ea typeface="+mn-ea"/>
                          <a:cs typeface="+mn-cs"/>
                        </a:rPr>
                        <a:t>Trova il tuo spazio personale </a:t>
                      </a:r>
                    </a:p>
                    <a:p>
                      <a:pPr marL="0" algn="ctr" defTabSz="914400" rtl="0" eaLnBrk="1" fontAlgn="ctr" latinLnBrk="0" hangingPunct="1"/>
                      <a:r>
                        <a:rPr lang="it-IT" sz="800" b="0" i="0" u="none" strike="noStrike" kern="1200" baseline="0" dirty="0">
                          <a:solidFill>
                            <a:schemeClr val="tx1"/>
                          </a:solidFill>
                          <a:effectLst/>
                          <a:latin typeface="Peugeot New" panose="02000000000000000000" pitchFamily="50" charset="0"/>
                          <a:ea typeface="+mn-ea"/>
                          <a:cs typeface="+mn-cs"/>
                        </a:rPr>
                        <a:t>MYPEUGEOT sul tuo </a:t>
                      </a:r>
                      <a:r>
                        <a:rPr lang="it-IT" sz="800" b="0" i="0" u="none" strike="noStrike" kern="1200" baseline="0" dirty="0" err="1">
                          <a:solidFill>
                            <a:schemeClr val="tx1"/>
                          </a:solidFill>
                          <a:effectLst/>
                          <a:latin typeface="Peugeot New" panose="02000000000000000000" pitchFamily="50" charset="0"/>
                          <a:ea typeface="+mn-ea"/>
                          <a:cs typeface="+mn-cs"/>
                        </a:rPr>
                        <a:t>smartphone</a:t>
                      </a:r>
                      <a:r>
                        <a:rPr lang="it-IT" sz="800" b="0" i="0" u="none" strike="noStrike" kern="1200" baseline="0" dirty="0">
                          <a:solidFill>
                            <a:schemeClr val="tx1"/>
                          </a:solidFill>
                          <a:effectLst/>
                          <a:latin typeface="Peugeot New" panose="02000000000000000000" pitchFamily="50" charset="0"/>
                          <a:ea typeface="+mn-ea"/>
                          <a:cs typeface="+mn-cs"/>
                        </a:rPr>
                        <a:t>, per consultare i tuoi contratti, seguire il tuo</a:t>
                      </a:r>
                    </a:p>
                    <a:p>
                      <a:pPr marL="0" algn="ctr" defTabSz="914400" rtl="0" eaLnBrk="1" fontAlgn="ctr" latinLnBrk="0" hangingPunct="1"/>
                      <a:r>
                        <a:rPr lang="it-IT" sz="800" b="0" i="0" u="none" strike="noStrike" kern="1200" baseline="0" dirty="0">
                          <a:solidFill>
                            <a:schemeClr val="tx1"/>
                          </a:solidFill>
                          <a:effectLst/>
                          <a:latin typeface="Peugeot New" panose="02000000000000000000" pitchFamily="50" charset="0"/>
                          <a:ea typeface="+mn-ea"/>
                          <a:cs typeface="+mn-cs"/>
                        </a:rPr>
                        <a:t>piano di manutenzione e beneficiare di numerosi vantaggi.</a:t>
                      </a:r>
                      <a:endParaRPr lang="fr-FR" sz="800" b="0" i="0" u="none" strike="noStrike" kern="1200" baseline="0" dirty="0">
                        <a:solidFill>
                          <a:schemeClr val="tx1"/>
                        </a:solidFill>
                        <a:effectLst/>
                        <a:latin typeface="Peugeot New" panose="02000000000000000000" pitchFamily="50" charset="0"/>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6803750"/>
                  </a:ext>
                </a:extLst>
              </a:tr>
            </a:tbl>
          </a:graphicData>
        </a:graphic>
      </p:graphicFrame>
      <p:graphicFrame>
        <p:nvGraphicFramePr>
          <p:cNvPr id="102" name="Tableau 23"/>
          <p:cNvGraphicFramePr>
            <a:graphicFrameLocks noGrp="1"/>
          </p:cNvGraphicFramePr>
          <p:nvPr>
            <p:extLst>
              <p:ext uri="{D42A27DB-BD31-4B8C-83A1-F6EECF244321}">
                <p14:modId xmlns:p14="http://schemas.microsoft.com/office/powerpoint/2010/main" val="2755329426"/>
              </p:ext>
            </p:extLst>
          </p:nvPr>
        </p:nvGraphicFramePr>
        <p:xfrm>
          <a:off x="7999133" y="4184758"/>
          <a:ext cx="2755900" cy="439834"/>
        </p:xfrm>
        <a:graphic>
          <a:graphicData uri="http://schemas.openxmlformats.org/drawingml/2006/table">
            <a:tbl>
              <a:tblPr/>
              <a:tblGrid>
                <a:gridCol w="2755900">
                  <a:extLst>
                    <a:ext uri="{9D8B030D-6E8A-4147-A177-3AD203B41FA5}">
                      <a16:colId xmlns:a16="http://schemas.microsoft.com/office/drawing/2014/main" val="2956245812"/>
                    </a:ext>
                  </a:extLst>
                </a:gridCol>
              </a:tblGrid>
              <a:tr h="439834">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marL="0" algn="ctr" defTabSz="914400" rtl="0" eaLnBrk="1" fontAlgn="ctr" latinLnBrk="0" hangingPunct="1"/>
                      <a:r>
                        <a:rPr lang="it-IT" sz="800" b="0" i="0" u="none" strike="noStrike" kern="1200" baseline="0" noProof="0" dirty="0">
                          <a:solidFill>
                            <a:schemeClr val="tx1"/>
                          </a:solidFill>
                          <a:effectLst/>
                          <a:latin typeface="Peugeot New" panose="02000000000000000000" pitchFamily="50" charset="0"/>
                          <a:ea typeface="+mn-ea"/>
                          <a:cs typeface="+mn-cs"/>
                        </a:rPr>
                        <a:t>Scaricare MYPEUGEOT</a:t>
                      </a:r>
                    </a:p>
                    <a:p>
                      <a:pPr marL="0" algn="ctr" defTabSz="914400" rtl="0" eaLnBrk="1" fontAlgn="ctr" latinLnBrk="0" hangingPunct="1"/>
                      <a:r>
                        <a:rPr lang="it-IT" sz="800" b="0" i="0" u="none" strike="noStrike" kern="1200" baseline="0" noProof="0" dirty="0">
                          <a:solidFill>
                            <a:schemeClr val="tx1"/>
                          </a:solidFill>
                          <a:effectLst/>
                          <a:latin typeface="Peugeot New" panose="02000000000000000000" pitchFamily="50" charset="0"/>
                          <a:ea typeface="+mn-ea"/>
                          <a:cs typeface="+mn-cs"/>
                        </a:rPr>
                        <a:t>Facendo lampeggiare questo codice QR</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6803750"/>
                  </a:ext>
                </a:extLst>
              </a:tr>
            </a:tbl>
          </a:graphicData>
        </a:graphic>
      </p:graphicFrame>
      <p:graphicFrame>
        <p:nvGraphicFramePr>
          <p:cNvPr id="103" name="Tableau 43"/>
          <p:cNvGraphicFramePr>
            <a:graphicFrameLocks noGrp="1"/>
          </p:cNvGraphicFramePr>
          <p:nvPr>
            <p:extLst>
              <p:ext uri="{D42A27DB-BD31-4B8C-83A1-F6EECF244321}">
                <p14:modId xmlns:p14="http://schemas.microsoft.com/office/powerpoint/2010/main" val="3901140184"/>
              </p:ext>
            </p:extLst>
          </p:nvPr>
        </p:nvGraphicFramePr>
        <p:xfrm>
          <a:off x="691016" y="1084931"/>
          <a:ext cx="2755900" cy="1299678"/>
        </p:xfrm>
        <a:graphic>
          <a:graphicData uri="http://schemas.openxmlformats.org/drawingml/2006/table">
            <a:tbl>
              <a:tblPr/>
              <a:tblGrid>
                <a:gridCol w="2755900">
                  <a:extLst>
                    <a:ext uri="{9D8B030D-6E8A-4147-A177-3AD203B41FA5}">
                      <a16:colId xmlns:a16="http://schemas.microsoft.com/office/drawing/2014/main" val="2956245812"/>
                    </a:ext>
                  </a:extLst>
                </a:gridCol>
              </a:tblGrid>
              <a:tr h="1299678">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endParaRPr lang="fr-FR" sz="800" b="0" i="0" u="none" strike="noStrike" dirty="0">
                        <a:solidFill>
                          <a:srgbClr val="404040"/>
                        </a:solidFill>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6803750"/>
                  </a:ext>
                </a:extLst>
              </a:tr>
            </a:tbl>
          </a:graphicData>
        </a:graphic>
      </p:graphicFrame>
      <p:pic>
        <p:nvPicPr>
          <p:cNvPr id="104" name="Image 16" descr="http://mediatheque.peugeot.inetpsa.com/img/armadillo/vignette/image_104203_32881.jpg">
            <a:extLst>
              <a:ext uri="{FF2B5EF4-FFF2-40B4-BE49-F238E27FC236}">
                <a16:creationId xmlns:a16="http://schemas.microsoft.com/office/drawing/2014/main" id="{00000000-0008-0000-1D00-00000C000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250" y="1158207"/>
            <a:ext cx="1133475" cy="1148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5" name="Tableau 44"/>
          <p:cNvGraphicFramePr>
            <a:graphicFrameLocks noGrp="1"/>
          </p:cNvGraphicFramePr>
          <p:nvPr>
            <p:extLst>
              <p:ext uri="{D42A27DB-BD31-4B8C-83A1-F6EECF244321}">
                <p14:modId xmlns:p14="http://schemas.microsoft.com/office/powerpoint/2010/main" val="3316845441"/>
              </p:ext>
            </p:extLst>
          </p:nvPr>
        </p:nvGraphicFramePr>
        <p:xfrm>
          <a:off x="4646062" y="1089029"/>
          <a:ext cx="2755900" cy="1299678"/>
        </p:xfrm>
        <a:graphic>
          <a:graphicData uri="http://schemas.openxmlformats.org/drawingml/2006/table">
            <a:tbl>
              <a:tblPr/>
              <a:tblGrid>
                <a:gridCol w="2755900">
                  <a:extLst>
                    <a:ext uri="{9D8B030D-6E8A-4147-A177-3AD203B41FA5}">
                      <a16:colId xmlns:a16="http://schemas.microsoft.com/office/drawing/2014/main" val="2956245812"/>
                    </a:ext>
                  </a:extLst>
                </a:gridCol>
              </a:tblGrid>
              <a:tr h="1299678">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endParaRPr lang="fr-FR" sz="800" b="0" i="0" u="none" strike="noStrike" dirty="0">
                        <a:solidFill>
                          <a:srgbClr val="404040"/>
                        </a:solidFill>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6803750"/>
                  </a:ext>
                </a:extLst>
              </a:tr>
            </a:tbl>
          </a:graphicData>
        </a:graphic>
      </p:graphicFrame>
      <p:pic>
        <p:nvPicPr>
          <p:cNvPr id="106" name="Image 17" descr="Images APV">
            <a:extLst>
              <a:ext uri="{FF2B5EF4-FFF2-40B4-BE49-F238E27FC236}">
                <a16:creationId xmlns:a16="http://schemas.microsoft.com/office/drawing/2014/main" id="{00000000-0008-0000-1D00-00000D000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484" y="1189016"/>
            <a:ext cx="1755555" cy="10997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7" name="Tableau 45"/>
          <p:cNvGraphicFramePr>
            <a:graphicFrameLocks noGrp="1"/>
          </p:cNvGraphicFramePr>
          <p:nvPr>
            <p:extLst>
              <p:ext uri="{D42A27DB-BD31-4B8C-83A1-F6EECF244321}">
                <p14:modId xmlns:p14="http://schemas.microsoft.com/office/powerpoint/2010/main" val="1061176113"/>
              </p:ext>
            </p:extLst>
          </p:nvPr>
        </p:nvGraphicFramePr>
        <p:xfrm>
          <a:off x="688907" y="4186263"/>
          <a:ext cx="2755900" cy="1316761"/>
        </p:xfrm>
        <a:graphic>
          <a:graphicData uri="http://schemas.openxmlformats.org/drawingml/2006/table">
            <a:tbl>
              <a:tblPr/>
              <a:tblGrid>
                <a:gridCol w="2755900">
                  <a:extLst>
                    <a:ext uri="{9D8B030D-6E8A-4147-A177-3AD203B41FA5}">
                      <a16:colId xmlns:a16="http://schemas.microsoft.com/office/drawing/2014/main" val="2956245812"/>
                    </a:ext>
                  </a:extLst>
                </a:gridCol>
              </a:tblGrid>
              <a:tr h="1316761">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it-IT" sz="800" b="0" i="0" u="none" strike="noStrike" kern="1200" baseline="0" dirty="0">
                          <a:solidFill>
                            <a:schemeClr val="tx1"/>
                          </a:solidFill>
                          <a:effectLst/>
                          <a:latin typeface="Peugeot New" panose="02000000000000000000" pitchFamily="50" charset="0"/>
                          <a:ea typeface="+mn-ea"/>
                          <a:cs typeface="+mn-cs"/>
                        </a:rPr>
                        <a:t>Peugeot</a:t>
                      </a:r>
                      <a:r>
                        <a:rPr lang="it-IT" sz="800" b="1" i="0" u="none" strike="noStrike" dirty="0">
                          <a:solidFill>
                            <a:schemeClr val="tx1"/>
                          </a:solidFill>
                          <a:effectLst/>
                          <a:latin typeface="+mj-lt"/>
                        </a:rPr>
                        <a:t> </a:t>
                      </a:r>
                      <a:r>
                        <a:rPr lang="it-IT" sz="800" b="0" i="0" u="none" strike="noStrike" kern="1200" baseline="0" dirty="0">
                          <a:solidFill>
                            <a:schemeClr val="tx1"/>
                          </a:solidFill>
                          <a:effectLst/>
                          <a:latin typeface="Peugeot New" panose="02000000000000000000" pitchFamily="50" charset="0"/>
                          <a:ea typeface="+mn-ea"/>
                          <a:cs typeface="+mn-cs"/>
                        </a:rPr>
                        <a:t>Assistance</a:t>
                      </a:r>
                    </a:p>
                    <a:p>
                      <a:pPr algn="ctr" fontAlgn="ctr"/>
                      <a:endParaRPr lang="it-IT" sz="800" b="0" i="0" u="none" strike="noStrike" kern="1200" baseline="0" dirty="0">
                        <a:solidFill>
                          <a:schemeClr val="tx1"/>
                        </a:solidFill>
                        <a:effectLst/>
                        <a:latin typeface="Peugeot New" panose="02000000000000000000" pitchFamily="50" charset="0"/>
                        <a:ea typeface="+mn-ea"/>
                        <a:cs typeface="+mn-cs"/>
                      </a:endParaRPr>
                    </a:p>
                    <a:p>
                      <a:pPr algn="ctr" fontAlgn="ctr">
                        <a:lnSpc>
                          <a:spcPct val="100000"/>
                        </a:lnSpc>
                      </a:pPr>
                      <a:r>
                        <a:rPr lang="it-IT" sz="800" b="0" i="0" u="none" strike="noStrike" kern="1200" baseline="0" dirty="0">
                          <a:solidFill>
                            <a:schemeClr val="tx1"/>
                          </a:solidFill>
                          <a:effectLst/>
                          <a:latin typeface="Peugeot New" panose="02000000000000000000" pitchFamily="50" charset="0"/>
                          <a:ea typeface="+mn-ea"/>
                          <a:cs typeface="+mn-cs"/>
                        </a:rPr>
                        <a:t>Assistenza gratuita 3 anni/100’000 km</a:t>
                      </a: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(a seconda della condizione che</a:t>
                      </a: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si verifica per prima)</a:t>
                      </a:r>
                    </a:p>
                    <a:p>
                      <a:pPr algn="ctr"/>
                      <a:r>
                        <a:rPr lang="it-IT" sz="800" b="0" i="0" u="none" strike="noStrike" kern="1200" baseline="0" dirty="0">
                          <a:solidFill>
                            <a:schemeClr val="tx1"/>
                          </a:solidFill>
                          <a:effectLst/>
                          <a:latin typeface="Peugeot New" panose="02000000000000000000" pitchFamily="50" charset="0"/>
                          <a:ea typeface="+mn-ea"/>
                          <a:cs typeface="+mn-cs"/>
                        </a:rPr>
                        <a:t>Assistenza immediata in tutta Europa,</a:t>
                      </a:r>
                    </a:p>
                    <a:p>
                      <a:pPr algn="ctr"/>
                      <a:r>
                        <a:rPr lang="it-IT" sz="800" b="0" i="0" u="none" strike="noStrike" kern="1200" baseline="0" dirty="0">
                          <a:solidFill>
                            <a:schemeClr val="tx1"/>
                          </a:solidFill>
                          <a:effectLst/>
                          <a:latin typeface="Peugeot New" panose="02000000000000000000" pitchFamily="50" charset="0"/>
                          <a:ea typeface="+mn-ea"/>
                          <a:cs typeface="+mn-cs"/>
                        </a:rPr>
                        <a:t>24 ore su 24.</a:t>
                      </a:r>
                    </a:p>
                    <a:p>
                      <a:pPr algn="ctr" fontAlgn="ctr"/>
                      <a:r>
                        <a:rPr lang="it-IT" sz="800" b="0" i="0" u="none" strike="noStrike" kern="1200" baseline="0" dirty="0">
                          <a:solidFill>
                            <a:schemeClr val="tx1"/>
                          </a:solidFill>
                          <a:effectLst/>
                          <a:latin typeface="Peugeot New" panose="02000000000000000000" pitchFamily="50" charset="0"/>
                          <a:ea typeface="+mn-ea"/>
                          <a:cs typeface="+mn-cs"/>
                        </a:rPr>
                        <a:t>Chiamata gratuita in tutta la Svizzera :</a:t>
                      </a:r>
                    </a:p>
                    <a:p>
                      <a:pPr algn="ctr" fontAlgn="ctr"/>
                      <a:r>
                        <a:rPr lang="it-IT" sz="800" b="0" i="0" u="none" strike="noStrike" kern="1200" baseline="0" dirty="0">
                          <a:solidFill>
                            <a:schemeClr val="tx1"/>
                          </a:solidFill>
                          <a:effectLst/>
                          <a:latin typeface="Peugeot New" panose="02000000000000000000" pitchFamily="50" charset="0"/>
                          <a:ea typeface="+mn-ea"/>
                          <a:cs typeface="+mn-cs"/>
                        </a:rPr>
                        <a:t>0800 55 50 05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6803750"/>
                  </a:ext>
                </a:extLst>
              </a:tr>
            </a:tbl>
          </a:graphicData>
        </a:graphic>
      </p:graphicFrame>
      <p:graphicFrame>
        <p:nvGraphicFramePr>
          <p:cNvPr id="108" name="Tableau 46"/>
          <p:cNvGraphicFramePr>
            <a:graphicFrameLocks noGrp="1"/>
          </p:cNvGraphicFramePr>
          <p:nvPr>
            <p:extLst>
              <p:ext uri="{D42A27DB-BD31-4B8C-83A1-F6EECF244321}">
                <p14:modId xmlns:p14="http://schemas.microsoft.com/office/powerpoint/2010/main" val="1501638574"/>
              </p:ext>
            </p:extLst>
          </p:nvPr>
        </p:nvGraphicFramePr>
        <p:xfrm>
          <a:off x="4642470" y="2727259"/>
          <a:ext cx="2755900" cy="930341"/>
        </p:xfrm>
        <a:graphic>
          <a:graphicData uri="http://schemas.openxmlformats.org/drawingml/2006/table">
            <a:tbl>
              <a:tblPr/>
              <a:tblGrid>
                <a:gridCol w="2755900">
                  <a:extLst>
                    <a:ext uri="{9D8B030D-6E8A-4147-A177-3AD203B41FA5}">
                      <a16:colId xmlns:a16="http://schemas.microsoft.com/office/drawing/2014/main" val="2956245812"/>
                    </a:ext>
                  </a:extLst>
                </a:gridCol>
              </a:tblGrid>
              <a:tr h="930341">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marL="0" algn="ctr" defTabSz="914400" rtl="0" eaLnBrk="1" fontAlgn="ctr" latinLnBrk="0" hangingPunct="1"/>
                      <a:r>
                        <a:rPr lang="it-IT" sz="800" b="0" i="0" u="none" strike="noStrike" kern="1200" baseline="0" noProof="0" dirty="0">
                          <a:solidFill>
                            <a:schemeClr val="tx1"/>
                          </a:solidFill>
                          <a:effectLst/>
                          <a:latin typeface="Peugeot New" panose="02000000000000000000" pitchFamily="50" charset="0"/>
                          <a:ea typeface="+mn-ea"/>
                          <a:cs typeface="+mn-cs"/>
                        </a:rPr>
                        <a:t>Aggiornamento gratuito</a:t>
                      </a:r>
                    </a:p>
                    <a:p>
                      <a:pPr marL="0" algn="ctr" defTabSz="914400" rtl="0" eaLnBrk="1" fontAlgn="ctr" latinLnBrk="0" hangingPunct="1"/>
                      <a:r>
                        <a:rPr lang="it-IT" sz="800" b="0" i="0" u="none" strike="noStrike" kern="1200" baseline="0" noProof="0" dirty="0">
                          <a:solidFill>
                            <a:schemeClr val="tx1"/>
                          </a:solidFill>
                          <a:effectLst/>
                          <a:latin typeface="Peugeot New" panose="02000000000000000000" pitchFamily="50" charset="0"/>
                          <a:ea typeface="+mn-ea"/>
                          <a:cs typeface="+mn-cs"/>
                        </a:rPr>
                        <a:t>della navigazione</a:t>
                      </a:r>
                    </a:p>
                    <a:p>
                      <a:pPr marL="0" algn="ctr" defTabSz="914400" rtl="0" eaLnBrk="1" fontAlgn="ctr" latinLnBrk="0" hangingPunct="1"/>
                      <a:endParaRPr lang="it-IT" sz="800" b="0" i="0" u="none" strike="noStrike" kern="1200" baseline="0" noProof="0" dirty="0">
                        <a:solidFill>
                          <a:schemeClr val="tx1"/>
                        </a:solidFill>
                        <a:effectLst/>
                        <a:latin typeface="Peugeot New" panose="02000000000000000000" pitchFamily="50" charset="0"/>
                        <a:ea typeface="+mn-ea"/>
                        <a:cs typeface="+mn-cs"/>
                      </a:endParaRPr>
                    </a:p>
                    <a:p>
                      <a:pPr marL="0" algn="ctr" defTabSz="914400" rtl="0" eaLnBrk="1" fontAlgn="ctr" latinLnBrk="0" hangingPunct="1"/>
                      <a:r>
                        <a:rPr lang="it-IT" sz="800" b="0" i="0" u="none" strike="noStrike" kern="1200" baseline="0" noProof="0" dirty="0">
                          <a:solidFill>
                            <a:schemeClr val="tx1"/>
                          </a:solidFill>
                          <a:effectLst/>
                          <a:latin typeface="Peugeot New" panose="02000000000000000000" pitchFamily="50" charset="0"/>
                          <a:ea typeface="+mn-ea"/>
                          <a:cs typeface="+mn-cs"/>
                        </a:rPr>
                        <a:t>    I nuovi aggiornamenti delle mappe di navigazione sono disponibili gratuitamente</a:t>
                      </a:r>
                    </a:p>
                    <a:p>
                      <a:pPr marL="0" algn="ctr" defTabSz="914400" rtl="0" eaLnBrk="1" fontAlgn="ctr" latinLnBrk="0" hangingPunct="1"/>
                      <a:r>
                        <a:rPr lang="it-IT" sz="800" b="0" i="0" u="none" strike="noStrike" kern="1200" baseline="0" noProof="0" dirty="0">
                          <a:solidFill>
                            <a:schemeClr val="tx1"/>
                          </a:solidFill>
                          <a:effectLst/>
                          <a:latin typeface="Peugeot New" panose="02000000000000000000" pitchFamily="50" charset="0"/>
                          <a:ea typeface="+mn-ea"/>
                          <a:cs typeface="+mn-cs"/>
                        </a:rPr>
                        <a:t>sul sito </a:t>
                      </a:r>
                      <a:r>
                        <a:rPr lang="it-IT" sz="800" b="0" i="0" u="none" strike="noStrike" kern="1200" baseline="0" noProof="0" dirty="0">
                          <a:solidFill>
                            <a:schemeClr val="tx1"/>
                          </a:solidFill>
                          <a:effectLst/>
                          <a:latin typeface="Peugeot New" panose="02000000000000000000" pitchFamily="50" charset="0"/>
                          <a:ea typeface="+mn-ea"/>
                          <a:cs typeface="+mn-cs"/>
                          <a:hlinkClick r:id="rId6"/>
                        </a:rPr>
                        <a:t>www.peugeot.ch</a:t>
                      </a:r>
                      <a:endParaRPr lang="it-IT" sz="800" b="0" i="0" u="none" strike="noStrike" kern="1200" baseline="0" noProof="0" dirty="0">
                        <a:solidFill>
                          <a:schemeClr val="tx1"/>
                        </a:solidFill>
                        <a:effectLst/>
                        <a:latin typeface="Peugeot New" panose="02000000000000000000" pitchFamily="50" charset="0"/>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6803750"/>
                  </a:ext>
                </a:extLst>
              </a:tr>
            </a:tbl>
          </a:graphicData>
        </a:graphic>
      </p:graphicFrame>
      <p:graphicFrame>
        <p:nvGraphicFramePr>
          <p:cNvPr id="109" name="Tableau 50"/>
          <p:cNvGraphicFramePr>
            <a:graphicFrameLocks noGrp="1"/>
          </p:cNvGraphicFramePr>
          <p:nvPr>
            <p:extLst>
              <p:ext uri="{D42A27DB-BD31-4B8C-83A1-F6EECF244321}">
                <p14:modId xmlns:p14="http://schemas.microsoft.com/office/powerpoint/2010/main" val="1868909011"/>
              </p:ext>
            </p:extLst>
          </p:nvPr>
        </p:nvGraphicFramePr>
        <p:xfrm>
          <a:off x="688907" y="2722247"/>
          <a:ext cx="2755900" cy="1386058"/>
        </p:xfrm>
        <a:graphic>
          <a:graphicData uri="http://schemas.openxmlformats.org/drawingml/2006/table">
            <a:tbl>
              <a:tblPr/>
              <a:tblGrid>
                <a:gridCol w="2755900">
                  <a:extLst>
                    <a:ext uri="{9D8B030D-6E8A-4147-A177-3AD203B41FA5}">
                      <a16:colId xmlns:a16="http://schemas.microsoft.com/office/drawing/2014/main" val="2956245812"/>
                    </a:ext>
                  </a:extLst>
                </a:gridCol>
              </a:tblGrid>
              <a:tr h="1386058">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it-IT" sz="800" b="0" i="0" u="none" strike="noStrike" kern="1200" baseline="0" noProof="0" dirty="0">
                          <a:solidFill>
                            <a:schemeClr val="tx1"/>
                          </a:solidFill>
                          <a:effectLst/>
                          <a:latin typeface="Peugeot New" panose="02000000000000000000" pitchFamily="50" charset="0"/>
                          <a:ea typeface="+mn-ea"/>
                          <a:cs typeface="+mn-cs"/>
                        </a:rPr>
                        <a:t>Garanzia</a:t>
                      </a:r>
                    </a:p>
                    <a:p>
                      <a:pPr algn="ctr" fontAlgn="ctr"/>
                      <a:endParaRPr lang="it-IT" sz="800" b="0" i="0" u="none" strike="noStrike" kern="1200" baseline="0" noProof="0" dirty="0">
                        <a:solidFill>
                          <a:schemeClr val="tx1"/>
                        </a:solidFill>
                        <a:effectLst/>
                        <a:latin typeface="Peugeot New" panose="02000000000000000000" pitchFamily="50" charset="0"/>
                        <a:ea typeface="+mn-ea"/>
                        <a:cs typeface="+mn-cs"/>
                      </a:endParaRP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12 anni di garanzia anticorrosione</a:t>
                      </a: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3 anni / 100’000 km di garanzia su</a:t>
                      </a: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pezzi </a:t>
                      </a:r>
                      <a:r>
                        <a:rPr lang="it-IT" sz="800" b="0" i="0" u="none" strike="noStrike" kern="1200" baseline="30000" noProof="0" dirty="0">
                          <a:solidFill>
                            <a:schemeClr val="tx1"/>
                          </a:solidFill>
                          <a:effectLst/>
                          <a:latin typeface="Peugeot New" panose="02000000000000000000" pitchFamily="50" charset="0"/>
                          <a:ea typeface="+mn-ea"/>
                          <a:cs typeface="+mn-cs"/>
                        </a:rPr>
                        <a:t>(1) </a:t>
                      </a:r>
                      <a:r>
                        <a:rPr lang="it-IT" sz="800" b="0" i="0" u="none" strike="noStrike" kern="1200" baseline="0" noProof="0" dirty="0">
                          <a:solidFill>
                            <a:schemeClr val="tx1"/>
                          </a:solidFill>
                          <a:effectLst/>
                          <a:latin typeface="Peugeot New" panose="02000000000000000000" pitchFamily="50" charset="0"/>
                          <a:ea typeface="+mn-ea"/>
                          <a:cs typeface="+mn-cs"/>
                        </a:rPr>
                        <a:t>e mano d’opera</a:t>
                      </a: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(a seconda della condizione che</a:t>
                      </a: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si verifica per prima)</a:t>
                      </a: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Batteria garantita 8 anni / 160’000 km</a:t>
                      </a:r>
                    </a:p>
                    <a:p>
                      <a:pPr algn="ctr" fontAlgn="ctr">
                        <a:lnSpc>
                          <a:spcPct val="100000"/>
                        </a:lnSpc>
                      </a:pPr>
                      <a:r>
                        <a:rPr lang="it-IT" sz="800" b="0" i="0" u="none" strike="noStrike" kern="1200" baseline="0" noProof="0" dirty="0">
                          <a:solidFill>
                            <a:schemeClr val="tx1"/>
                          </a:solidFill>
                          <a:effectLst/>
                          <a:latin typeface="Peugeot New" panose="02000000000000000000" pitchFamily="50" charset="0"/>
                          <a:ea typeface="+mn-ea"/>
                          <a:cs typeface="+mn-cs"/>
                        </a:rPr>
                        <a:t>per 70% della sua  capacità di carica (PHEV)</a:t>
                      </a:r>
                    </a:p>
                    <a:p>
                      <a:pPr algn="ctr" fontAlgn="ctr"/>
                      <a:endParaRPr lang="it-IT" sz="800" b="0" i="0" u="none" strike="noStrike" kern="1200" baseline="0" noProof="0" dirty="0">
                        <a:solidFill>
                          <a:schemeClr val="tx1"/>
                        </a:solidFill>
                        <a:effectLst/>
                        <a:latin typeface="Peugeot New" panose="02000000000000000000" pitchFamily="50" charset="0"/>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6803750"/>
                  </a:ext>
                </a:extLst>
              </a:tr>
            </a:tbl>
          </a:graphicData>
        </a:graphic>
      </p:graphicFrame>
      <p:pic>
        <p:nvPicPr>
          <p:cNvPr id="110" name="Image 27"/>
          <p:cNvPicPr>
            <a:picLocks noChangeAspect="1"/>
          </p:cNvPicPr>
          <p:nvPr/>
        </p:nvPicPr>
        <p:blipFill>
          <a:blip r:embed="rId7"/>
          <a:stretch>
            <a:fillRect/>
          </a:stretch>
        </p:blipFill>
        <p:spPr>
          <a:xfrm>
            <a:off x="8471793" y="2468526"/>
            <a:ext cx="2179633" cy="1439238"/>
          </a:xfrm>
          <a:prstGeom prst="rect">
            <a:avLst/>
          </a:prstGeom>
        </p:spPr>
      </p:pic>
      <p:graphicFrame>
        <p:nvGraphicFramePr>
          <p:cNvPr id="111" name="Tableau 28"/>
          <p:cNvGraphicFramePr>
            <a:graphicFrameLocks noGrp="1"/>
          </p:cNvGraphicFramePr>
          <p:nvPr>
            <p:extLst>
              <p:ext uri="{D42A27DB-BD31-4B8C-83A1-F6EECF244321}">
                <p14:modId xmlns:p14="http://schemas.microsoft.com/office/powerpoint/2010/main" val="2008806667"/>
              </p:ext>
            </p:extLst>
          </p:nvPr>
        </p:nvGraphicFramePr>
        <p:xfrm>
          <a:off x="4642470" y="4184758"/>
          <a:ext cx="2755900" cy="439834"/>
        </p:xfrm>
        <a:graphic>
          <a:graphicData uri="http://schemas.openxmlformats.org/drawingml/2006/table">
            <a:tbl>
              <a:tblPr/>
              <a:tblGrid>
                <a:gridCol w="2755900">
                  <a:extLst>
                    <a:ext uri="{9D8B030D-6E8A-4147-A177-3AD203B41FA5}">
                      <a16:colId xmlns:a16="http://schemas.microsoft.com/office/drawing/2014/main" val="2956245812"/>
                    </a:ext>
                  </a:extLst>
                </a:gridCol>
              </a:tblGrid>
              <a:tr h="439834">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marL="0" algn="ctr" defTabSz="914400" rtl="0" eaLnBrk="1" fontAlgn="ctr" latinLnBrk="0" hangingPunct="1"/>
                      <a:r>
                        <a:rPr lang="fr-CH" sz="800" b="1" i="0" u="none" strike="noStrike" kern="1200" baseline="0" dirty="0">
                          <a:solidFill>
                            <a:schemeClr val="tx1"/>
                          </a:solidFill>
                          <a:effectLst/>
                          <a:latin typeface="Peugeot New" panose="02000000000000000000" pitchFamily="50" charset="0"/>
                          <a:ea typeface="+mn-ea"/>
                          <a:cs typeface="+mn-cs"/>
                          <a:hlinkClick r:id="rId8"/>
                        </a:rPr>
                        <a:t>Configura il </a:t>
                      </a:r>
                      <a:r>
                        <a:rPr lang="fr-CH" sz="800" b="1" i="0" u="none" strike="noStrike" kern="1200" baseline="0" dirty="0" err="1">
                          <a:solidFill>
                            <a:schemeClr val="tx1"/>
                          </a:solidFill>
                          <a:effectLst/>
                          <a:latin typeface="Peugeot New" panose="02000000000000000000" pitchFamily="50" charset="0"/>
                          <a:ea typeface="+mn-ea"/>
                          <a:cs typeface="+mn-cs"/>
                          <a:hlinkClick r:id="rId8"/>
                        </a:rPr>
                        <a:t>tuo</a:t>
                      </a:r>
                      <a:r>
                        <a:rPr lang="fr-CH" sz="800" b="1" i="0" u="none" strike="noStrike" kern="1200" baseline="0" dirty="0">
                          <a:solidFill>
                            <a:schemeClr val="tx1"/>
                          </a:solidFill>
                          <a:effectLst/>
                          <a:latin typeface="Peugeot New" panose="02000000000000000000" pitchFamily="50" charset="0"/>
                          <a:ea typeface="+mn-ea"/>
                          <a:cs typeface="+mn-cs"/>
                          <a:hlinkClick r:id="rId8"/>
                        </a:rPr>
                        <a:t> </a:t>
                      </a:r>
                      <a:r>
                        <a:rPr lang="fr-CH" sz="800" b="1" i="0" u="none" strike="noStrike" kern="1200" baseline="0" dirty="0" err="1">
                          <a:solidFill>
                            <a:schemeClr val="tx1"/>
                          </a:solidFill>
                          <a:effectLst/>
                          <a:latin typeface="Peugeot New" panose="02000000000000000000" pitchFamily="50" charset="0"/>
                          <a:ea typeface="+mn-ea"/>
                          <a:cs typeface="+mn-cs"/>
                          <a:hlinkClick r:id="rId8"/>
                        </a:rPr>
                        <a:t>contratto</a:t>
                      </a:r>
                      <a:r>
                        <a:rPr lang="fr-CH" sz="800" b="1" i="0" u="none" strike="noStrike" kern="1200" baseline="0" dirty="0">
                          <a:solidFill>
                            <a:schemeClr val="tx1"/>
                          </a:solidFill>
                          <a:effectLst/>
                          <a:latin typeface="Peugeot New" panose="02000000000000000000" pitchFamily="50" charset="0"/>
                          <a:ea typeface="+mn-ea"/>
                          <a:cs typeface="+mn-cs"/>
                          <a:hlinkClick r:id="rId8"/>
                        </a:rPr>
                        <a:t> di </a:t>
                      </a:r>
                      <a:r>
                        <a:rPr lang="fr-CH" sz="800" b="1" i="0" u="none" strike="noStrike" kern="1200" baseline="0" dirty="0" err="1">
                          <a:solidFill>
                            <a:schemeClr val="tx1"/>
                          </a:solidFill>
                          <a:effectLst/>
                          <a:latin typeface="Peugeot New" panose="02000000000000000000" pitchFamily="50" charset="0"/>
                          <a:ea typeface="+mn-ea"/>
                          <a:cs typeface="+mn-cs"/>
                          <a:hlinkClick r:id="rId8"/>
                        </a:rPr>
                        <a:t>servizio</a:t>
                      </a:r>
                      <a:r>
                        <a:rPr lang="fr-CH" sz="800" b="1" i="0" u="none" strike="noStrike" kern="1200" baseline="0" dirty="0">
                          <a:solidFill>
                            <a:schemeClr val="tx1"/>
                          </a:solidFill>
                          <a:effectLst/>
                          <a:latin typeface="Peugeot New" panose="02000000000000000000" pitchFamily="50" charset="0"/>
                          <a:ea typeface="+mn-ea"/>
                          <a:cs typeface="+mn-cs"/>
                          <a:hlinkClick r:id="rId8"/>
                        </a:rPr>
                        <a:t> qui!</a:t>
                      </a:r>
                      <a:endParaRPr lang="fr-CH" sz="800" b="1" i="0" u="none" strike="noStrike" kern="1200" baseline="0" dirty="0">
                        <a:solidFill>
                          <a:schemeClr val="tx1"/>
                        </a:solidFill>
                        <a:effectLst/>
                        <a:latin typeface="Peugeot New" panose="02000000000000000000" pitchFamily="50" charset="0"/>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6803750"/>
                  </a:ext>
                </a:extLst>
              </a:tr>
            </a:tbl>
          </a:graphicData>
        </a:graphic>
      </p:graphicFrame>
      <p:sp>
        <p:nvSpPr>
          <p:cNvPr id="32" name="Rectangle 31"/>
          <p:cNvSpPr/>
          <p:nvPr/>
        </p:nvSpPr>
        <p:spPr>
          <a:xfrm>
            <a:off x="688907" y="5740237"/>
            <a:ext cx="2456223" cy="184666"/>
          </a:xfrm>
          <a:prstGeom prst="rect">
            <a:avLst/>
          </a:prstGeom>
        </p:spPr>
        <p:txBody>
          <a:bodyPr wrap="square">
            <a:spAutoFit/>
          </a:bodyPr>
          <a:lstStyle/>
          <a:p>
            <a:pPr fontAlgn="ctr"/>
            <a:r>
              <a:rPr lang="de-CH" sz="600" dirty="0">
                <a:latin typeface="Peugeot New" panose="02000000000000000000" pitchFamily="2" charset="0"/>
              </a:rPr>
              <a:t>(1) </a:t>
            </a:r>
            <a:r>
              <a:rPr lang="it-IT" sz="600" dirty="0">
                <a:latin typeface="Peugeot New" panose="02000000000000000000" pitchFamily="2" charset="0"/>
              </a:rPr>
              <a:t>Esclusi pezzi soggetti a usura</a:t>
            </a:r>
            <a:endParaRPr lang="de-CH" sz="600" dirty="0">
              <a:latin typeface="Peugeot New" panose="02000000000000000000" pitchFamily="2" charset="0"/>
            </a:endParaRPr>
          </a:p>
        </p:txBody>
      </p:sp>
      <p:grpSp>
        <p:nvGrpSpPr>
          <p:cNvPr id="16" name="Groupe 15">
            <a:extLst>
              <a:ext uri="{FF2B5EF4-FFF2-40B4-BE49-F238E27FC236}">
                <a16:creationId xmlns:a16="http://schemas.microsoft.com/office/drawing/2014/main" id="{3E05D452-E43D-7470-C66C-9DE2A6CAA951}"/>
              </a:ext>
            </a:extLst>
          </p:cNvPr>
          <p:cNvGrpSpPr/>
          <p:nvPr/>
        </p:nvGrpSpPr>
        <p:grpSpPr>
          <a:xfrm>
            <a:off x="-9725" y="875485"/>
            <a:ext cx="388013" cy="6000743"/>
            <a:chOff x="-1412" y="875485"/>
            <a:chExt cx="388013" cy="6000743"/>
          </a:xfrm>
        </p:grpSpPr>
        <p:sp>
          <p:nvSpPr>
            <p:cNvPr id="185" name="Rectangle 184">
              <a:hlinkClick r:id="rId9" action="ppaction://hlinksldjump"/>
            </p:cNvPr>
            <p:cNvSpPr/>
            <p:nvPr/>
          </p:nvSpPr>
          <p:spPr>
            <a:xfrm rot="16200000">
              <a:off x="-237707" y="6256687"/>
              <a:ext cx="857250" cy="381831"/>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lvl="0" algn="ctr">
                <a:defRPr/>
              </a:pPr>
              <a:r>
                <a:rPr lang="it-IT" sz="800" b="1" kern="0" dirty="0">
                  <a:solidFill>
                    <a:schemeClr val="bg1"/>
                  </a:solidFill>
                  <a:latin typeface="Peugeot New Light" panose="02000000000000000000" pitchFamily="50" charset="0"/>
                </a:rPr>
                <a:t>Garanzia</a:t>
              </a:r>
            </a:p>
            <a:p>
              <a:pPr lvl="0" algn="ctr">
                <a:defRPr/>
              </a:pPr>
              <a:r>
                <a:rPr lang="it-IT" sz="800" b="1" kern="0" dirty="0">
                  <a:solidFill>
                    <a:schemeClr val="bg1"/>
                  </a:solidFill>
                  <a:latin typeface="Peugeot New Light" panose="02000000000000000000" pitchFamily="50" charset="0"/>
                </a:rPr>
                <a:t>e servizi</a:t>
              </a:r>
            </a:p>
          </p:txBody>
        </p:sp>
        <p:grpSp>
          <p:nvGrpSpPr>
            <p:cNvPr id="2" name="Groupe 14">
              <a:extLst>
                <a:ext uri="{FF2B5EF4-FFF2-40B4-BE49-F238E27FC236}">
                  <a16:creationId xmlns:a16="http://schemas.microsoft.com/office/drawing/2014/main" id="{CECB331A-1F40-375D-0DA2-C060E75DAA7B}"/>
                </a:ext>
              </a:extLst>
            </p:cNvPr>
            <p:cNvGrpSpPr/>
            <p:nvPr/>
          </p:nvGrpSpPr>
          <p:grpSpPr>
            <a:xfrm>
              <a:off x="-1412" y="875485"/>
              <a:ext cx="388013" cy="5143717"/>
              <a:chOff x="-12759" y="855097"/>
              <a:chExt cx="388013" cy="5143717"/>
            </a:xfrm>
          </p:grpSpPr>
          <p:grpSp>
            <p:nvGrpSpPr>
              <p:cNvPr id="5" name="Groupe 27">
                <a:extLst>
                  <a:ext uri="{FF2B5EF4-FFF2-40B4-BE49-F238E27FC236}">
                    <a16:creationId xmlns:a16="http://schemas.microsoft.com/office/drawing/2014/main" id="{7A87A495-077D-45C6-2BC5-88F5A4A0AC8C}"/>
                  </a:ext>
                </a:extLst>
              </p:cNvPr>
              <p:cNvGrpSpPr/>
              <p:nvPr/>
            </p:nvGrpSpPr>
            <p:grpSpPr>
              <a:xfrm>
                <a:off x="-1927" y="855097"/>
                <a:ext cx="377181" cy="5143491"/>
                <a:chOff x="0" y="857261"/>
                <a:chExt cx="377181" cy="5143491"/>
              </a:xfrm>
            </p:grpSpPr>
            <p:grpSp>
              <p:nvGrpSpPr>
                <p:cNvPr id="7" name="Groupe 29">
                  <a:extLst>
                    <a:ext uri="{FF2B5EF4-FFF2-40B4-BE49-F238E27FC236}">
                      <a16:creationId xmlns:a16="http://schemas.microsoft.com/office/drawing/2014/main" id="{3343670D-CA12-FC42-FA9F-4A89835075B3}"/>
                    </a:ext>
                  </a:extLst>
                </p:cNvPr>
                <p:cNvGrpSpPr/>
                <p:nvPr/>
              </p:nvGrpSpPr>
              <p:grpSpPr>
                <a:xfrm>
                  <a:off x="0" y="857261"/>
                  <a:ext cx="377181" cy="5143491"/>
                  <a:chOff x="-5693" y="857261"/>
                  <a:chExt cx="377181" cy="5143491"/>
                </a:xfrm>
                <a:solidFill>
                  <a:srgbClr val="FFFFFF">
                    <a:lumMod val="95000"/>
                  </a:srgbClr>
                </a:solidFill>
              </p:grpSpPr>
              <p:sp>
                <p:nvSpPr>
                  <p:cNvPr id="10" name="Rectangle 9">
                    <a:hlinkClick r:id="rId10" action="ppaction://hlinksldjump"/>
                    <a:extLst>
                      <a:ext uri="{FF2B5EF4-FFF2-40B4-BE49-F238E27FC236}">
                        <a16:creationId xmlns:a16="http://schemas.microsoft.com/office/drawing/2014/main" id="{F02387A1-5CA0-EF3F-17DD-C745F35097AF}"/>
                      </a:ext>
                    </a:extLst>
                  </p:cNvPr>
                  <p:cNvSpPr/>
                  <p:nvPr/>
                </p:nvSpPr>
                <p:spPr>
                  <a:xfrm rot="16200000">
                    <a:off x="-245558" y="4529140"/>
                    <a:ext cx="857250" cy="371475"/>
                  </a:xfrm>
                  <a:prstGeom prst="rect">
                    <a:avLst/>
                  </a:prstGeom>
                  <a:grpFill/>
                  <a:ln w="6350" cap="flat" cmpd="sng" algn="ctr">
                    <a:solidFill>
                      <a:schemeClr val="bg1">
                        <a:lumMod val="85000"/>
                      </a:scheme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Dettaglio degli equipaggiamenti</a:t>
                    </a:r>
                  </a:p>
                </p:txBody>
              </p:sp>
              <p:sp>
                <p:nvSpPr>
                  <p:cNvPr id="11" name="Rectangle 10">
                    <a:hlinkClick r:id="rId11" action="ppaction://hlinksldjump"/>
                    <a:extLst>
                      <a:ext uri="{FF2B5EF4-FFF2-40B4-BE49-F238E27FC236}">
                        <a16:creationId xmlns:a16="http://schemas.microsoft.com/office/drawing/2014/main" id="{F8539621-EA58-420D-23E3-99EA35C98B6E}"/>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Opzioni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accessori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00" b="1" i="0" u="none" strike="noStrike" kern="0" cap="none" spc="0" normalizeH="0" baseline="0" noProof="0" dirty="0">
                        <a:ln>
                          <a:noFill/>
                        </a:ln>
                        <a:solidFill>
                          <a:srgbClr val="000000"/>
                        </a:solidFill>
                        <a:effectLst/>
                        <a:uLnTx/>
                        <a:uFillTx/>
                        <a:latin typeface="Peugeot New Light"/>
                      </a:rPr>
                      <a:t>servizi</a:t>
                    </a:r>
                  </a:p>
                </p:txBody>
              </p:sp>
              <p:sp>
                <p:nvSpPr>
                  <p:cNvPr id="12" name="Rectangle 11">
                    <a:hlinkClick r:id="rId12" action="ppaction://hlinksldjump"/>
                    <a:extLst>
                      <a:ext uri="{FF2B5EF4-FFF2-40B4-BE49-F238E27FC236}">
                        <a16:creationId xmlns:a16="http://schemas.microsoft.com/office/drawing/2014/main" id="{29C61B11-4A40-7073-521B-F3E69AC8F21D}"/>
                      </a:ext>
                    </a:extLst>
                  </p:cNvPr>
                  <p:cNvSpPr/>
                  <p:nvPr/>
                </p:nvSpPr>
                <p:spPr>
                  <a:xfrm rot="16200000">
                    <a:off x="-245728" y="28117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Tinte e interni</a:t>
                    </a:r>
                  </a:p>
                </p:txBody>
              </p:sp>
              <p:sp>
                <p:nvSpPr>
                  <p:cNvPr id="13" name="Rectangle 12">
                    <a:hlinkClick r:id="rId13" action="ppaction://hlinksldjump"/>
                    <a:extLst>
                      <a:ext uri="{FF2B5EF4-FFF2-40B4-BE49-F238E27FC236}">
                        <a16:creationId xmlns:a16="http://schemas.microsoft.com/office/drawing/2014/main" id="{FDB224E2-09A9-0AB0-0AE8-839B0E1DBA5A}"/>
                      </a:ext>
                    </a:extLst>
                  </p:cNvPr>
                  <p:cNvSpPr/>
                  <p:nvPr/>
                </p:nvSpPr>
                <p:spPr>
                  <a:xfrm rot="16200000">
                    <a:off x="-220909" y="1072481"/>
                    <a:ext cx="807617"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Prezzi</a:t>
                    </a:r>
                  </a:p>
                </p:txBody>
              </p:sp>
              <p:sp>
                <p:nvSpPr>
                  <p:cNvPr id="15" name="Rectangle 14">
                    <a:hlinkClick r:id="rId14" action="ppaction://hlinksldjump"/>
                    <a:extLst>
                      <a:ext uri="{FF2B5EF4-FFF2-40B4-BE49-F238E27FC236}">
                        <a16:creationId xmlns:a16="http://schemas.microsoft.com/office/drawing/2014/main" id="{0DD29F0E-AEA5-FB53-1B12-9C44345E0B2B}"/>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Caratteristiche tecniche</a:t>
                    </a:r>
                  </a:p>
                </p:txBody>
              </p:sp>
            </p:grpSp>
            <p:sp>
              <p:nvSpPr>
                <p:cNvPr id="8" name="Rectangle 7">
                  <a:hlinkClick r:id="rId15" action="ppaction://hlinksldjump"/>
                  <a:extLst>
                    <a:ext uri="{FF2B5EF4-FFF2-40B4-BE49-F238E27FC236}">
                      <a16:creationId xmlns:a16="http://schemas.microsoft.com/office/drawing/2014/main" id="{CC7706F7-AD3A-339C-AB4D-C121D7F65E62}"/>
                    </a:ext>
                  </a:extLst>
                </p:cNvPr>
                <p:cNvSpPr/>
                <p:nvPr/>
              </p:nvSpPr>
              <p:spPr>
                <a:xfrm rot="16200000">
                  <a:off x="-264840" y="1929719"/>
                  <a:ext cx="905734"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rPr>
                    <a:t>e allestimenti</a:t>
                  </a:r>
                </a:p>
              </p:txBody>
            </p:sp>
          </p:grpSp>
          <p:sp>
            <p:nvSpPr>
              <p:cNvPr id="4" name="Rectangle 3">
                <a:hlinkClick r:id="rId14" action="ppaction://hlinksldjump"/>
                <a:extLst>
                  <a:ext uri="{FF2B5EF4-FFF2-40B4-BE49-F238E27FC236}">
                    <a16:creationId xmlns:a16="http://schemas.microsoft.com/office/drawing/2014/main" id="{4CD0102A-1A74-5852-34EA-2C6CD18A9194}"/>
                  </a:ext>
                </a:extLst>
              </p:cNvPr>
              <p:cNvSpPr/>
              <p:nvPr/>
            </p:nvSpPr>
            <p:spPr>
              <a:xfrm rot="16200000">
                <a:off x="-249922" y="5378727"/>
                <a:ext cx="857250" cy="382923"/>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700" b="1" i="0" u="none" strike="noStrike" kern="0" cap="none" spc="0" normalizeH="0" baseline="0" noProof="0" dirty="0">
                    <a:ln>
                      <a:noFill/>
                    </a:ln>
                    <a:effectLst/>
                    <a:uLnTx/>
                    <a:uFillTx/>
                    <a:latin typeface="Peugeot New Light"/>
                  </a:rPr>
                  <a:t>Caratteristiche tecniche</a:t>
                </a:r>
              </a:p>
            </p:txBody>
          </p:sp>
        </p:grpSp>
      </p:grpSp>
      <p:sp>
        <p:nvSpPr>
          <p:cNvPr id="34" name="Rectangle 33">
            <a:hlinkClick r:id="rId16" action="ppaction://hlinksldjump"/>
            <a:extLst>
              <a:ext uri="{FF2B5EF4-FFF2-40B4-BE49-F238E27FC236}">
                <a16:creationId xmlns:a16="http://schemas.microsoft.com/office/drawing/2014/main" id="{2E60E94B-5BBD-425B-B405-F78700A7C61B}"/>
              </a:ext>
            </a:extLst>
          </p:cNvPr>
          <p:cNvSpPr/>
          <p:nvPr/>
        </p:nvSpPr>
        <p:spPr>
          <a:xfrm rot="16200000">
            <a:off x="-256986" y="258090"/>
            <a:ext cx="888280" cy="372090"/>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1802707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Une image contenant voiture&#10;&#10;Description générée automatiquement">
            <a:extLst>
              <a:ext uri="{FF2B5EF4-FFF2-40B4-BE49-F238E27FC236}">
                <a16:creationId xmlns:a16="http://schemas.microsoft.com/office/drawing/2014/main" id="{E69FAFC6-4AB9-4674-AD8D-48E420594F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03976" y="1020364"/>
            <a:ext cx="2880000" cy="1204523"/>
          </a:xfrm>
          <a:prstGeom prst="rect">
            <a:avLst/>
          </a:prstGeom>
        </p:spPr>
      </p:pic>
      <p:pic>
        <p:nvPicPr>
          <p:cNvPr id="25" name="Image 24" descr="Une image contenant voiture&#10;&#10;Description générée automatiquement">
            <a:extLst>
              <a:ext uri="{FF2B5EF4-FFF2-40B4-BE49-F238E27FC236}">
                <a16:creationId xmlns:a16="http://schemas.microsoft.com/office/drawing/2014/main" id="{115183EB-B05A-4A63-9F63-39AE460B24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64445" y="1019321"/>
            <a:ext cx="2881574" cy="1198800"/>
          </a:xfrm>
          <a:prstGeom prst="rect">
            <a:avLst/>
          </a:prstGeom>
        </p:spPr>
      </p:pic>
      <p:sp>
        <p:nvSpPr>
          <p:cNvPr id="19" name="Espace réservé du texte 2">
            <a:extLst>
              <a:ext uri="{FF2B5EF4-FFF2-40B4-BE49-F238E27FC236}">
                <a16:creationId xmlns:a16="http://schemas.microsoft.com/office/drawing/2014/main" id="{C27503C6-160C-AB8B-2BCC-6C7DD935FC18}"/>
              </a:ext>
            </a:extLst>
          </p:cNvPr>
          <p:cNvSpPr>
            <a:spLocks noGrp="1"/>
          </p:cNvSpPr>
          <p:nvPr>
            <p:ph type="body" sz="quarter" idx="12"/>
          </p:nvPr>
        </p:nvSpPr>
        <p:spPr>
          <a:xfrm>
            <a:off x="2560874" y="532369"/>
            <a:ext cx="1766203" cy="391962"/>
          </a:xfrm>
        </p:spPr>
        <p:txBody>
          <a:bodyPr>
            <a:normAutofit/>
          </a:bodyPr>
          <a:lstStyle/>
          <a:p>
            <a:pPr algn="ctr"/>
            <a:r>
              <a:rPr lang="fr-FR" dirty="0"/>
              <a:t>ALLURE</a:t>
            </a:r>
          </a:p>
        </p:txBody>
      </p:sp>
      <p:sp>
        <p:nvSpPr>
          <p:cNvPr id="28" name="Espace réservé du texte 2">
            <a:extLst>
              <a:ext uri="{FF2B5EF4-FFF2-40B4-BE49-F238E27FC236}">
                <a16:creationId xmlns:a16="http://schemas.microsoft.com/office/drawing/2014/main" id="{DC68268A-DB01-E752-88CB-8FA0411BB9A8}"/>
              </a:ext>
            </a:extLst>
          </p:cNvPr>
          <p:cNvSpPr txBox="1">
            <a:spLocks/>
          </p:cNvSpPr>
          <p:nvPr/>
        </p:nvSpPr>
        <p:spPr>
          <a:xfrm>
            <a:off x="7471583" y="532369"/>
            <a:ext cx="1718437" cy="391962"/>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1200" b="1" kern="1200">
                <a:solidFill>
                  <a:schemeClr val="tx1"/>
                </a:solidFill>
                <a:latin typeface="Peugeot New"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dirty="0"/>
              <a:t>GT</a:t>
            </a:r>
          </a:p>
        </p:txBody>
      </p:sp>
      <p:sp>
        <p:nvSpPr>
          <p:cNvPr id="38" name="ZoneTexte 25">
            <a:extLst>
              <a:ext uri="{FF2B5EF4-FFF2-40B4-BE49-F238E27FC236}">
                <a16:creationId xmlns:a16="http://schemas.microsoft.com/office/drawing/2014/main" id="{8E4F8D34-2046-164B-0B61-5C986206D806}"/>
              </a:ext>
            </a:extLst>
          </p:cNvPr>
          <p:cNvSpPr txBox="1"/>
          <p:nvPr/>
        </p:nvSpPr>
        <p:spPr>
          <a:xfrm>
            <a:off x="1702676" y="2274108"/>
            <a:ext cx="3482600" cy="3564053"/>
          </a:xfrm>
          <a:prstGeom prst="rect">
            <a:avLst/>
          </a:prstGeom>
          <a:noFill/>
        </p:spPr>
        <p:txBody>
          <a:bodyPr wrap="square" rtlCol="0">
            <a:spAutoFit/>
          </a:bodyPr>
          <a:lstStyle/>
          <a:p>
            <a:pPr algn="just">
              <a:lnSpc>
                <a:spcPct val="120000"/>
              </a:lnSpc>
              <a:buClr>
                <a:srgbClr val="00A4E1"/>
              </a:buClr>
            </a:pPr>
            <a:r>
              <a:rPr lang="fr-FR" sz="900" b="1" dirty="0">
                <a:latin typeface="Peugeot New" panose="02000000000000000000" pitchFamily="50" charset="0"/>
              </a:rPr>
              <a:t>STILE ESTERNO:</a:t>
            </a: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Griglia</a:t>
            </a:r>
            <a:r>
              <a:rPr lang="fr-FR" sz="900" dirty="0">
                <a:latin typeface="Peugeot New" panose="02000000000000000000" pitchFamily="50" charset="0"/>
              </a:rPr>
              <a:t> </a:t>
            </a:r>
            <a:r>
              <a:rPr lang="fr-FR" sz="900" dirty="0" err="1">
                <a:latin typeface="Peugeot New" panose="02000000000000000000" pitchFamily="50" charset="0"/>
              </a:rPr>
              <a:t>cromata</a:t>
            </a:r>
            <a:endParaRPr lang="fr-FR" sz="900" dirty="0">
              <a:latin typeface="Peugeot New" panose="02000000000000000000" pitchFamily="50" charset="0"/>
            </a:endParaRP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Cerchi</a:t>
            </a:r>
            <a:r>
              <a:rPr lang="fr-FR" sz="900" dirty="0">
                <a:latin typeface="Peugeot New" panose="02000000000000000000" pitchFamily="50" charset="0"/>
              </a:rPr>
              <a:t> in lega 17" SILEX</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Firma luminosa con fari </a:t>
            </a:r>
            <a:r>
              <a:rPr lang="it-IT" sz="900" dirty="0" err="1">
                <a:latin typeface="Peugeot New" panose="02000000000000000000" pitchFamily="50" charset="0"/>
              </a:rPr>
              <a:t>EcoLED</a:t>
            </a:r>
            <a:r>
              <a:rPr lang="it-IT" sz="900" dirty="0">
                <a:latin typeface="Peugeot New" panose="02000000000000000000" pitchFamily="50" charset="0"/>
              </a:rPr>
              <a:t> &amp; DRL (paraurti)</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Profili cristalli laterali Nero Brillante</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Vetri laterali posteriori e lunotto oscurati</a:t>
            </a:r>
          </a:p>
          <a:p>
            <a:pPr algn="just">
              <a:lnSpc>
                <a:spcPct val="120000"/>
              </a:lnSpc>
              <a:buClr>
                <a:srgbClr val="00A4E1"/>
              </a:buClr>
            </a:pPr>
            <a:endParaRPr lang="fr-FR" sz="900" b="1" dirty="0">
              <a:latin typeface="Peugeot New" panose="02000000000000000000" pitchFamily="50" charset="0"/>
            </a:endParaRPr>
          </a:p>
          <a:p>
            <a:pPr algn="just">
              <a:lnSpc>
                <a:spcPct val="120000"/>
              </a:lnSpc>
              <a:buClr>
                <a:srgbClr val="00A4E1"/>
              </a:buClr>
            </a:pPr>
            <a:r>
              <a:rPr lang="fr-FR" sz="900" b="1" dirty="0">
                <a:latin typeface="Peugeot New" panose="02000000000000000000" pitchFamily="50" charset="0"/>
              </a:rPr>
              <a:t>STILE INTERNO:</a:t>
            </a: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Rivestimento</a:t>
            </a:r>
            <a:r>
              <a:rPr lang="fr-FR" sz="900" dirty="0">
                <a:latin typeface="Peugeot New" panose="02000000000000000000" pitchFamily="50" charset="0"/>
              </a:rPr>
              <a:t> </a:t>
            </a:r>
            <a:r>
              <a:rPr lang="fr-FR" sz="900" dirty="0" err="1">
                <a:latin typeface="Peugeot New" panose="02000000000000000000" pitchFamily="50" charset="0"/>
              </a:rPr>
              <a:t>del</a:t>
            </a:r>
            <a:r>
              <a:rPr lang="fr-FR" sz="900" dirty="0">
                <a:latin typeface="Peugeot New" panose="02000000000000000000" pitchFamily="50" charset="0"/>
              </a:rPr>
              <a:t> </a:t>
            </a:r>
            <a:r>
              <a:rPr lang="fr-FR" sz="900" dirty="0" err="1">
                <a:latin typeface="Peugeot New" panose="02000000000000000000" pitchFamily="50" charset="0"/>
              </a:rPr>
              <a:t>tetto</a:t>
            </a:r>
            <a:r>
              <a:rPr lang="fr-FR" sz="900" dirty="0">
                <a:latin typeface="Peugeot New" panose="02000000000000000000" pitchFamily="50" charset="0"/>
              </a:rPr>
              <a:t> Horizon</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Decorazioni tessili (cruscotto e pannelli delle porte)</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Sedili dinamici Mi-TEP / Tessuto </a:t>
            </a:r>
            <a:r>
              <a:rPr lang="it-IT" sz="900" dirty="0" err="1">
                <a:latin typeface="Peugeot New" panose="02000000000000000000" pitchFamily="50" charset="0"/>
              </a:rPr>
              <a:t>Fractil</a:t>
            </a:r>
            <a:r>
              <a:rPr lang="it-IT" sz="900" dirty="0">
                <a:latin typeface="Peugeot New" panose="02000000000000000000" pitchFamily="50" charset="0"/>
              </a:rPr>
              <a:t> con cuciture </a:t>
            </a:r>
            <a:r>
              <a:rPr lang="it-IT" sz="900" dirty="0" err="1">
                <a:latin typeface="Peugeot New" panose="02000000000000000000" pitchFamily="50" charset="0"/>
              </a:rPr>
              <a:t>Mint</a:t>
            </a:r>
            <a:endParaRPr lang="it-IT" sz="900" dirty="0">
              <a:latin typeface="Peugeot New" panose="02000000000000000000" pitchFamily="50" charset="0"/>
            </a:endParaRP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Smart </a:t>
            </a:r>
            <a:r>
              <a:rPr lang="it-IT" sz="900" dirty="0" err="1">
                <a:latin typeface="Peugeot New" panose="02000000000000000000" pitchFamily="50" charset="0"/>
              </a:rPr>
              <a:t>Multidrive</a:t>
            </a:r>
            <a:r>
              <a:rPr lang="it-IT" sz="900" dirty="0">
                <a:latin typeface="Peugeot New" panose="02000000000000000000" pitchFamily="50" charset="0"/>
              </a:rPr>
              <a:t>: con illuminazione interna a LED</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Volante in pelle multifunzione</a:t>
            </a:r>
          </a:p>
          <a:p>
            <a:pPr algn="just">
              <a:lnSpc>
                <a:spcPct val="120000"/>
              </a:lnSpc>
              <a:buClr>
                <a:srgbClr val="00A4E1"/>
              </a:buClr>
            </a:pPr>
            <a:endParaRPr lang="fr-FR" sz="950" dirty="0">
              <a:latin typeface="Peugeot New" panose="02000000000000000000" pitchFamily="50" charset="0"/>
            </a:endParaRPr>
          </a:p>
          <a:p>
            <a:pPr lvl="0">
              <a:lnSpc>
                <a:spcPct val="120000"/>
              </a:lnSpc>
              <a:buClr>
                <a:srgbClr val="5B9BD5"/>
              </a:buClr>
            </a:pPr>
            <a:r>
              <a:rPr lang="fr-FR" sz="800" b="1" dirty="0" err="1">
                <a:solidFill>
                  <a:srgbClr val="00B0F0"/>
                </a:solidFill>
                <a:latin typeface="Peugeot New" panose="02000000000000000000" pitchFamily="50" charset="0"/>
              </a:rPr>
              <a:t>Immagine</a:t>
            </a:r>
            <a:r>
              <a:rPr lang="fr-FR" sz="800" b="1" dirty="0">
                <a:solidFill>
                  <a:srgbClr val="00B0F0"/>
                </a:solidFill>
                <a:latin typeface="Peugeot New" panose="02000000000000000000" pitchFamily="50" charset="0"/>
              </a:rPr>
              <a:t> </a:t>
            </a:r>
            <a:r>
              <a:rPr lang="fr-FR" sz="800" b="1" dirty="0" err="1">
                <a:solidFill>
                  <a:srgbClr val="00B0F0"/>
                </a:solidFill>
                <a:latin typeface="Peugeot New" panose="02000000000000000000" pitchFamily="50" charset="0"/>
              </a:rPr>
              <a:t>mostrata</a:t>
            </a:r>
            <a:r>
              <a:rPr lang="fr-FR" sz="800" b="1" dirty="0">
                <a:solidFill>
                  <a:srgbClr val="00B0F0"/>
                </a:solidFill>
                <a:latin typeface="Peugeot New" panose="02000000000000000000" pitchFamily="50" charset="0"/>
              </a:rPr>
              <a:t>: </a:t>
            </a:r>
            <a:r>
              <a:rPr lang="fr-FR" sz="800" dirty="0" err="1">
                <a:solidFill>
                  <a:srgbClr val="00A0E0"/>
                </a:solidFill>
                <a:latin typeface="Peugeot New" panose="02000000000000000000" pitchFamily="50" charset="0"/>
              </a:rPr>
              <a:t>cerchi</a:t>
            </a:r>
            <a:r>
              <a:rPr lang="fr-FR" sz="800" dirty="0">
                <a:solidFill>
                  <a:srgbClr val="00A0E0"/>
                </a:solidFill>
                <a:latin typeface="Peugeot New" panose="02000000000000000000" pitchFamily="50" charset="0"/>
              </a:rPr>
              <a:t> in lega 20"  MONOLITHE (</a:t>
            </a:r>
            <a:r>
              <a:rPr lang="fr-FR" sz="800" dirty="0" err="1">
                <a:solidFill>
                  <a:srgbClr val="00A0E0"/>
                </a:solidFill>
                <a:latin typeface="Peugeot New" panose="02000000000000000000" pitchFamily="50" charset="0"/>
              </a:rPr>
              <a:t>opzionale</a:t>
            </a:r>
            <a:r>
              <a:rPr lang="fr-FR" sz="800" dirty="0">
                <a:solidFill>
                  <a:srgbClr val="00A0E0"/>
                </a:solidFill>
                <a:latin typeface="Peugeot New" panose="02000000000000000000" pitchFamily="50" charset="0"/>
              </a:rPr>
              <a:t> su PLUG-IN HYBRID)</a:t>
            </a:r>
          </a:p>
          <a:p>
            <a:pPr algn="just">
              <a:lnSpc>
                <a:spcPct val="120000"/>
              </a:lnSpc>
              <a:buClr>
                <a:srgbClr val="00A4E1"/>
              </a:buClr>
            </a:pPr>
            <a:endParaRPr lang="fr-FR" sz="950" dirty="0">
              <a:latin typeface="Peugeot New" panose="02000000000000000000" pitchFamily="50" charset="0"/>
            </a:endParaRPr>
          </a:p>
        </p:txBody>
      </p:sp>
      <p:sp>
        <p:nvSpPr>
          <p:cNvPr id="43" name="ZoneTexte 30">
            <a:extLst>
              <a:ext uri="{FF2B5EF4-FFF2-40B4-BE49-F238E27FC236}">
                <a16:creationId xmlns:a16="http://schemas.microsoft.com/office/drawing/2014/main" id="{192C55F2-FF7C-88AD-936F-2BF4CA078D30}"/>
              </a:ext>
            </a:extLst>
          </p:cNvPr>
          <p:cNvSpPr txBox="1"/>
          <p:nvPr/>
        </p:nvSpPr>
        <p:spPr>
          <a:xfrm>
            <a:off x="6427109" y="2274108"/>
            <a:ext cx="3807383" cy="3741024"/>
          </a:xfrm>
          <a:prstGeom prst="rect">
            <a:avLst/>
          </a:prstGeom>
          <a:noFill/>
        </p:spPr>
        <p:txBody>
          <a:bodyPr wrap="square" rtlCol="0">
            <a:spAutoFit/>
          </a:bodyPr>
          <a:lstStyle/>
          <a:p>
            <a:pPr algn="just">
              <a:lnSpc>
                <a:spcPct val="120000"/>
              </a:lnSpc>
              <a:buClr>
                <a:srgbClr val="00A4E1"/>
              </a:buClr>
            </a:pPr>
            <a:r>
              <a:rPr lang="fr-FR" sz="900" b="1" dirty="0">
                <a:latin typeface="Peugeot New" panose="02000000000000000000" pitchFamily="50" charset="0"/>
              </a:rPr>
              <a:t>STILE ESTERNO:</a:t>
            </a: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Stemma</a:t>
            </a:r>
            <a:r>
              <a:rPr lang="fr-FR" sz="900" dirty="0">
                <a:latin typeface="Peugeot New" panose="02000000000000000000" pitchFamily="50" charset="0"/>
              </a:rPr>
              <a:t> GT </a:t>
            </a:r>
            <a:r>
              <a:rPr lang="fr-FR" sz="900" dirty="0" err="1">
                <a:latin typeface="Peugeot New" panose="02000000000000000000" pitchFamily="50" charset="0"/>
              </a:rPr>
              <a:t>posteriore</a:t>
            </a:r>
            <a:r>
              <a:rPr lang="fr-FR" sz="900" dirty="0">
                <a:latin typeface="Peugeot New" panose="02000000000000000000" pitchFamily="50" charset="0"/>
              </a:rPr>
              <a:t> </a:t>
            </a:r>
            <a:r>
              <a:rPr lang="fr-FR" sz="900" dirty="0">
                <a:latin typeface="Peugeot New Light" panose="02000000000000000000" pitchFamily="2" charset="0"/>
              </a:rPr>
              <a:t>(</a:t>
            </a:r>
            <a:r>
              <a:rPr lang="fr-FR" sz="900" dirty="0" err="1">
                <a:latin typeface="Peugeot New Light" panose="02000000000000000000" pitchFamily="2" charset="0"/>
              </a:rPr>
              <a:t>versione</a:t>
            </a:r>
            <a:r>
              <a:rPr lang="fr-FR" sz="900" dirty="0">
                <a:latin typeface="Peugeot New Light" panose="02000000000000000000" pitchFamily="2" charset="0"/>
              </a:rPr>
              <a:t> </a:t>
            </a:r>
            <a:r>
              <a:rPr lang="fr-FR" sz="900" dirty="0" err="1">
                <a:latin typeface="Peugeot New Light" panose="02000000000000000000" pitchFamily="2" charset="0"/>
              </a:rPr>
              <a:t>termica</a:t>
            </a:r>
            <a:r>
              <a:rPr lang="fr-FR" sz="900" dirty="0">
                <a:latin typeface="Peugeot New Light" panose="02000000000000000000" pitchFamily="2" charset="0"/>
              </a:rPr>
              <a:t>) </a:t>
            </a:r>
            <a:r>
              <a:rPr lang="fr-FR" sz="900" dirty="0">
                <a:latin typeface="Peugeot New" panose="02000000000000000000" pitchFamily="50" charset="0"/>
              </a:rPr>
              <a:t>e </a:t>
            </a:r>
            <a:r>
              <a:rPr lang="fr-FR" sz="900" dirty="0" err="1">
                <a:latin typeface="Peugeot New" panose="02000000000000000000" pitchFamily="50" charset="0"/>
              </a:rPr>
              <a:t>nuovo</a:t>
            </a:r>
            <a:r>
              <a:rPr lang="fr-FR" sz="900" dirty="0">
                <a:latin typeface="Peugeot New" panose="02000000000000000000" pitchFamily="50" charset="0"/>
              </a:rPr>
              <a:t> </a:t>
            </a:r>
            <a:r>
              <a:rPr lang="fr-FR" sz="900" dirty="0" err="1">
                <a:latin typeface="Peugeot New" panose="02000000000000000000" pitchFamily="50" charset="0"/>
              </a:rPr>
              <a:t>emblema</a:t>
            </a:r>
            <a:r>
              <a:rPr lang="fr-FR" sz="900" dirty="0">
                <a:latin typeface="Peugeot New" panose="02000000000000000000" pitchFamily="50" charset="0"/>
              </a:rPr>
              <a:t> PEUGEOT </a:t>
            </a:r>
            <a:r>
              <a:rPr lang="fr-FR" sz="900" dirty="0" err="1">
                <a:latin typeface="Peugeot New" panose="02000000000000000000" pitchFamily="50" charset="0"/>
              </a:rPr>
              <a:t>sulle</a:t>
            </a:r>
            <a:r>
              <a:rPr lang="fr-FR" sz="900" dirty="0">
                <a:latin typeface="Peugeot New" panose="02000000000000000000" pitchFamily="50" charset="0"/>
              </a:rPr>
              <a:t> porte </a:t>
            </a:r>
            <a:r>
              <a:rPr lang="fr-FR" sz="900" dirty="0" err="1">
                <a:latin typeface="Peugeot New" panose="02000000000000000000" pitchFamily="50" charset="0"/>
              </a:rPr>
              <a:t>anteriori</a:t>
            </a:r>
            <a:r>
              <a:rPr lang="fr-FR" sz="900" dirty="0">
                <a:latin typeface="Peugeot New" panose="02000000000000000000" pitchFamily="50" charset="0"/>
              </a:rPr>
              <a:t> </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Griglia con stampa e verniciatura in tinta con la carrozzeria</a:t>
            </a:r>
            <a:endParaRPr lang="fr-FR" sz="900" dirty="0">
              <a:latin typeface="Peugeot New" panose="02000000000000000000" pitchFamily="50" charset="0"/>
            </a:endParaRP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Cerchi</a:t>
            </a:r>
            <a:r>
              <a:rPr lang="fr-FR" sz="900" dirty="0">
                <a:latin typeface="Peugeot New" panose="02000000000000000000" pitchFamily="50" charset="0"/>
              </a:rPr>
              <a:t> in lega 19" GRAPHITE</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Fari Full LED sottili con tecnologia Matrix </a:t>
            </a:r>
            <a:r>
              <a:rPr lang="it-IT" sz="900" dirty="0" err="1">
                <a:latin typeface="Peugeot New" panose="02000000000000000000" pitchFamily="50" charset="0"/>
              </a:rPr>
              <a:t>Beam</a:t>
            </a:r>
            <a:r>
              <a:rPr lang="it-IT" sz="900" dirty="0">
                <a:latin typeface="Peugeot New" panose="02000000000000000000" pitchFamily="50" charset="0"/>
              </a:rPr>
              <a:t> e luci posteriori a LED 3D</a:t>
            </a:r>
          </a:p>
          <a:p>
            <a:pPr marL="285750" indent="-285750" algn="just">
              <a:lnSpc>
                <a:spcPct val="120000"/>
              </a:lnSpc>
              <a:buClr>
                <a:srgbClr val="00A4E1"/>
              </a:buClr>
              <a:buFont typeface="Wingdings" panose="05000000000000000000" pitchFamily="2" charset="2"/>
              <a:buChar char="§"/>
            </a:pPr>
            <a:endParaRPr lang="fr-FR" sz="900" dirty="0">
              <a:latin typeface="Peugeot New" panose="02000000000000000000" pitchFamily="50" charset="0"/>
            </a:endParaRPr>
          </a:p>
          <a:p>
            <a:pPr algn="just">
              <a:lnSpc>
                <a:spcPct val="120000"/>
              </a:lnSpc>
              <a:buClr>
                <a:srgbClr val="00A4E1"/>
              </a:buClr>
            </a:pPr>
            <a:r>
              <a:rPr lang="fr-FR" sz="900" b="1" dirty="0">
                <a:latin typeface="Peugeot New" panose="02000000000000000000" pitchFamily="50" charset="0"/>
              </a:rPr>
              <a:t>STILE INTERNO:</a:t>
            </a: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Rivestimento</a:t>
            </a:r>
            <a:r>
              <a:rPr lang="fr-FR" sz="900" dirty="0">
                <a:latin typeface="Peugeot New" panose="02000000000000000000" pitchFamily="50" charset="0"/>
              </a:rPr>
              <a:t> </a:t>
            </a:r>
            <a:r>
              <a:rPr lang="fr-FR" sz="900" dirty="0" err="1">
                <a:latin typeface="Peugeot New" panose="02000000000000000000" pitchFamily="50" charset="0"/>
              </a:rPr>
              <a:t>cielo</a:t>
            </a:r>
            <a:r>
              <a:rPr lang="fr-FR" sz="900" dirty="0">
                <a:latin typeface="Peugeot New" panose="02000000000000000000" pitchFamily="50" charset="0"/>
              </a:rPr>
              <a:t> Mistral</a:t>
            </a: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Combinazione</a:t>
            </a:r>
            <a:r>
              <a:rPr lang="fr-FR" sz="900" dirty="0">
                <a:latin typeface="Peugeot New" panose="02000000000000000000" pitchFamily="50" charset="0"/>
              </a:rPr>
              <a:t> digitale 3D</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Rivestimento in alluminio (cruscotto, pannelli porta)</a:t>
            </a:r>
          </a:p>
          <a:p>
            <a:pPr marL="285750" indent="-285750" algn="just">
              <a:lnSpc>
                <a:spcPct val="120000"/>
              </a:lnSpc>
              <a:buFont typeface="Wingdings" panose="05000000000000000000" pitchFamily="2" charset="2"/>
              <a:buChar char="§"/>
            </a:pPr>
            <a:r>
              <a:rPr lang="it-IT" sz="900" dirty="0">
                <a:latin typeface="Peugeot New" panose="02000000000000000000" pitchFamily="50" charset="0"/>
              </a:rPr>
              <a:t>Rivestimento cromato Cast </a:t>
            </a:r>
            <a:r>
              <a:rPr lang="it-IT" sz="900" dirty="0" err="1">
                <a:latin typeface="Peugeot New" panose="02000000000000000000" pitchFamily="50" charset="0"/>
              </a:rPr>
              <a:t>Iron</a:t>
            </a:r>
            <a:r>
              <a:rPr lang="it-IT" sz="900" dirty="0">
                <a:latin typeface="Peugeot New" panose="02000000000000000000" pitchFamily="50" charset="0"/>
              </a:rPr>
              <a:t> (arco della console centrale e fascia grande del cruscotto)</a:t>
            </a: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Cuciture</a:t>
            </a:r>
            <a:r>
              <a:rPr lang="fr-FR" sz="900" dirty="0">
                <a:latin typeface="Peugeot New" panose="02000000000000000000" pitchFamily="50" charset="0"/>
              </a:rPr>
              <a:t> Verde Adamite</a:t>
            </a:r>
          </a:p>
          <a:p>
            <a:pPr marL="285750" indent="-285750" algn="just">
              <a:lnSpc>
                <a:spcPct val="120000"/>
              </a:lnSpc>
              <a:buFont typeface="Wingdings" panose="05000000000000000000" pitchFamily="2" charset="2"/>
              <a:buChar char="§"/>
            </a:pPr>
            <a:r>
              <a:rPr lang="fr-FR" sz="900" dirty="0" err="1">
                <a:latin typeface="Peugeot New" panose="02000000000000000000" pitchFamily="50" charset="0"/>
              </a:rPr>
              <a:t>Bordi</a:t>
            </a:r>
            <a:r>
              <a:rPr lang="fr-FR" sz="900" dirty="0">
                <a:latin typeface="Peugeot New" panose="02000000000000000000" pitchFamily="50" charset="0"/>
              </a:rPr>
              <a:t> delle porte &amp; </a:t>
            </a:r>
            <a:r>
              <a:rPr lang="fr-FR" sz="900" dirty="0" err="1">
                <a:latin typeface="Peugeot New" panose="02000000000000000000" pitchFamily="50" charset="0"/>
              </a:rPr>
              <a:t>pedaliera</a:t>
            </a:r>
            <a:r>
              <a:rPr lang="fr-FR" sz="900" dirty="0">
                <a:latin typeface="Peugeot New" panose="02000000000000000000" pitchFamily="50" charset="0"/>
              </a:rPr>
              <a:t> in </a:t>
            </a:r>
            <a:r>
              <a:rPr lang="fr-FR" sz="900" dirty="0" err="1">
                <a:latin typeface="Peugeot New" panose="02000000000000000000" pitchFamily="50" charset="0"/>
              </a:rPr>
              <a:t>alluminio</a:t>
            </a:r>
            <a:endParaRPr lang="fr-FR" sz="900" dirty="0">
              <a:latin typeface="Peugeot New" panose="02000000000000000000" pitchFamily="50" charset="0"/>
            </a:endParaRPr>
          </a:p>
          <a:p>
            <a:pPr marL="285750" indent="-285750">
              <a:lnSpc>
                <a:spcPct val="120000"/>
              </a:lnSpc>
              <a:buFont typeface="Wingdings" panose="05000000000000000000" pitchFamily="2" charset="2"/>
              <a:buChar char="§"/>
            </a:pPr>
            <a:r>
              <a:rPr lang="fr-FR" sz="900" dirty="0" err="1">
                <a:latin typeface="Peugeot New" panose="02000000000000000000" pitchFamily="50" charset="0"/>
              </a:rPr>
              <a:t>Sedili</a:t>
            </a:r>
            <a:r>
              <a:rPr lang="fr-FR" sz="900" dirty="0">
                <a:latin typeface="Peugeot New" panose="02000000000000000000" pitchFamily="50" charset="0"/>
              </a:rPr>
              <a:t> </a:t>
            </a:r>
            <a:r>
              <a:rPr lang="fr-FR" sz="900" dirty="0" err="1">
                <a:latin typeface="Peugeot New" panose="02000000000000000000" pitchFamily="50" charset="0"/>
              </a:rPr>
              <a:t>dinamici</a:t>
            </a:r>
            <a:r>
              <a:rPr lang="fr-FR" sz="900" dirty="0">
                <a:latin typeface="Peugeot New" panose="02000000000000000000" pitchFamily="50" charset="0"/>
              </a:rPr>
              <a:t> con </a:t>
            </a:r>
            <a:r>
              <a:rPr lang="fr-FR" sz="900" dirty="0" err="1">
                <a:latin typeface="Peugeot New" panose="02000000000000000000" pitchFamily="50" charset="0"/>
              </a:rPr>
              <a:t>rivestimento</a:t>
            </a:r>
            <a:r>
              <a:rPr lang="fr-FR" sz="900" dirty="0">
                <a:latin typeface="Peugeot New" panose="02000000000000000000" pitchFamily="50" charset="0"/>
              </a:rPr>
              <a:t> in </a:t>
            </a:r>
            <a:r>
              <a:rPr lang="fr-FR" sz="900" dirty="0" err="1">
                <a:latin typeface="Peugeot New" panose="02000000000000000000" pitchFamily="50" charset="0"/>
              </a:rPr>
              <a:t>tessuto</a:t>
            </a:r>
            <a:r>
              <a:rPr lang="fr-FR" sz="900" dirty="0">
                <a:latin typeface="Peugeot New" panose="02000000000000000000" pitchFamily="50" charset="0"/>
              </a:rPr>
              <a:t> </a:t>
            </a:r>
            <a:r>
              <a:rPr lang="fr-FR" sz="900" dirty="0" err="1">
                <a:latin typeface="Peugeot New" panose="02000000000000000000" pitchFamily="50" charset="0"/>
              </a:rPr>
              <a:t>misto</a:t>
            </a:r>
            <a:r>
              <a:rPr lang="fr-FR" sz="900" dirty="0">
                <a:latin typeface="Peugeot New" panose="02000000000000000000" pitchFamily="50" charset="0"/>
              </a:rPr>
              <a:t> </a:t>
            </a:r>
            <a:r>
              <a:rPr lang="fr-FR" sz="900" dirty="0">
                <a:latin typeface="Peugeot New"/>
              </a:rPr>
              <a:t>FRAXX KNIT / TEP / Alcantara®</a:t>
            </a:r>
          </a:p>
          <a:p>
            <a:pPr marL="171450" indent="-171450">
              <a:spcAft>
                <a:spcPts val="300"/>
              </a:spcAft>
              <a:buFont typeface="Wingdings" panose="05000000000000000000" pitchFamily="2" charset="2"/>
              <a:buChar char="§"/>
              <a:defRPr/>
            </a:pPr>
            <a:r>
              <a:rPr lang="it-IT" sz="900" dirty="0">
                <a:solidFill>
                  <a:srgbClr val="000000"/>
                </a:solidFill>
                <a:latin typeface="Peugeot New"/>
              </a:rPr>
              <a:t>Volante riscaldato in pelle traforata « Pieno Fiore »</a:t>
            </a:r>
            <a:endParaRPr lang="fr-FR" sz="900" dirty="0">
              <a:latin typeface="Peugeot New" panose="02000000000000000000" pitchFamily="50" charset="0"/>
            </a:endParaRPr>
          </a:p>
          <a:p>
            <a:pPr>
              <a:lnSpc>
                <a:spcPct val="120000"/>
              </a:lnSpc>
              <a:buClr>
                <a:schemeClr val="accent1"/>
              </a:buClr>
            </a:pPr>
            <a:endParaRPr lang="fr-FR" sz="800" b="1" dirty="0">
              <a:solidFill>
                <a:srgbClr val="00B0F0"/>
              </a:solidFill>
              <a:latin typeface="Peugeot New" panose="02000000000000000000" pitchFamily="50" charset="0"/>
            </a:endParaRPr>
          </a:p>
        </p:txBody>
      </p:sp>
      <p:sp>
        <p:nvSpPr>
          <p:cNvPr id="42" name="ZoneTexte 21">
            <a:extLst>
              <a:ext uri="{FF2B5EF4-FFF2-40B4-BE49-F238E27FC236}">
                <a16:creationId xmlns:a16="http://schemas.microsoft.com/office/drawing/2014/main" id="{E861FA7C-4BAA-4F0D-9F03-4A085C323D92}"/>
              </a:ext>
            </a:extLst>
          </p:cNvPr>
          <p:cNvSpPr txBox="1"/>
          <p:nvPr/>
        </p:nvSpPr>
        <p:spPr>
          <a:xfrm>
            <a:off x="670940" y="218437"/>
            <a:ext cx="4381500" cy="313932"/>
          </a:xfrm>
          <a:prstGeom prst="rect">
            <a:avLst/>
          </a:prstGeom>
          <a:noFill/>
        </p:spPr>
        <p:txBody>
          <a:bodyPr wrap="square" rtlCol="0">
            <a:spAutoFit/>
          </a:bodyPr>
          <a:lstStyle/>
          <a:p>
            <a:pPr>
              <a:lnSpc>
                <a:spcPct val="90000"/>
              </a:lnSpc>
              <a:spcBef>
                <a:spcPts val="1000"/>
              </a:spcBef>
              <a:defRPr/>
            </a:pPr>
            <a:r>
              <a:rPr lang="fr-FR" sz="1600" b="1" dirty="0">
                <a:latin typeface="Peugeot New" panose="02000000000000000000" pitchFamily="50" charset="0"/>
              </a:rPr>
              <a:t>STILE</a:t>
            </a:r>
          </a:p>
        </p:txBody>
      </p:sp>
      <p:grpSp>
        <p:nvGrpSpPr>
          <p:cNvPr id="2" name="Groupe 3">
            <a:extLst>
              <a:ext uri="{FF2B5EF4-FFF2-40B4-BE49-F238E27FC236}">
                <a16:creationId xmlns:a16="http://schemas.microsoft.com/office/drawing/2014/main" id="{B7D5CF26-601B-504A-151A-51ABD33AF311}"/>
              </a:ext>
            </a:extLst>
          </p:cNvPr>
          <p:cNvGrpSpPr/>
          <p:nvPr/>
        </p:nvGrpSpPr>
        <p:grpSpPr>
          <a:xfrm>
            <a:off x="-1927" y="-2167"/>
            <a:ext cx="382409" cy="6858001"/>
            <a:chOff x="2" y="-1"/>
            <a:chExt cx="382409" cy="6858001"/>
          </a:xfrm>
        </p:grpSpPr>
        <p:grpSp>
          <p:nvGrpSpPr>
            <p:cNvPr id="3" name="Groupe 30">
              <a:extLst>
                <a:ext uri="{FF2B5EF4-FFF2-40B4-BE49-F238E27FC236}">
                  <a16:creationId xmlns:a16="http://schemas.microsoft.com/office/drawing/2014/main" id="{EE0B433D-6292-3C4C-C2F8-CD3694E93A22}"/>
                </a:ext>
              </a:extLst>
            </p:cNvPr>
            <p:cNvGrpSpPr/>
            <p:nvPr/>
          </p:nvGrpSpPr>
          <p:grpSpPr>
            <a:xfrm>
              <a:off x="2" y="-1"/>
              <a:ext cx="382409" cy="6858001"/>
              <a:chOff x="2" y="-1"/>
              <a:chExt cx="382409" cy="6858001"/>
            </a:xfrm>
          </p:grpSpPr>
          <p:grpSp>
            <p:nvGrpSpPr>
              <p:cNvPr id="5" name="Groupe 31">
                <a:extLst>
                  <a:ext uri="{FF2B5EF4-FFF2-40B4-BE49-F238E27FC236}">
                    <a16:creationId xmlns:a16="http://schemas.microsoft.com/office/drawing/2014/main" id="{E5899C0C-ADE6-943F-4C4A-B4B138EE70F6}"/>
                  </a:ext>
                </a:extLst>
              </p:cNvPr>
              <p:cNvGrpSpPr/>
              <p:nvPr/>
            </p:nvGrpSpPr>
            <p:grpSpPr>
              <a:xfrm>
                <a:off x="2" y="857261"/>
                <a:ext cx="377180" cy="6000739"/>
                <a:chOff x="-5691" y="857261"/>
                <a:chExt cx="377180" cy="6000739"/>
              </a:xfrm>
              <a:solidFill>
                <a:srgbClr val="FFFFFF">
                  <a:lumMod val="95000"/>
                </a:srgbClr>
              </a:solidFill>
            </p:grpSpPr>
            <p:sp>
              <p:nvSpPr>
                <p:cNvPr id="7" name="Rectangle 6">
                  <a:hlinkClick r:id="rId4" action="ppaction://hlinksldjump"/>
                  <a:extLst>
                    <a:ext uri="{FF2B5EF4-FFF2-40B4-BE49-F238E27FC236}">
                      <a16:creationId xmlns:a16="http://schemas.microsoft.com/office/drawing/2014/main" id="{FC6B34CD-C300-3C83-E73F-E2856D617D5F}"/>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8" name="Rectangle 7">
                  <a:hlinkClick r:id="rId5" action="ppaction://hlinksldjump"/>
                  <a:extLst>
                    <a:ext uri="{FF2B5EF4-FFF2-40B4-BE49-F238E27FC236}">
                      <a16:creationId xmlns:a16="http://schemas.microsoft.com/office/drawing/2014/main" id="{72ECD3B6-03E8-9594-1673-84B5EB894A3D}"/>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9" name="Rectangle 8">
                  <a:hlinkClick r:id="rId6" action="ppaction://hlinksldjump"/>
                  <a:extLst>
                    <a:ext uri="{FF2B5EF4-FFF2-40B4-BE49-F238E27FC236}">
                      <a16:creationId xmlns:a16="http://schemas.microsoft.com/office/drawing/2014/main" id="{90A31C4F-3CD4-B4C6-8031-E7964245E554}"/>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10" name="Rectangle 9">
                  <a:hlinkClick r:id="rId7" action="ppaction://hlinksldjump"/>
                  <a:extLst>
                    <a:ext uri="{FF2B5EF4-FFF2-40B4-BE49-F238E27FC236}">
                      <a16:creationId xmlns:a16="http://schemas.microsoft.com/office/drawing/2014/main" id="{2B8D0859-2A31-3FE5-03A8-31B5CC5FE5A4}"/>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11" name="Rectangle 10">
                  <a:hlinkClick r:id="rId8" action="ppaction://hlinksldjump"/>
                  <a:extLst>
                    <a:ext uri="{FF2B5EF4-FFF2-40B4-BE49-F238E27FC236}">
                      <a16:creationId xmlns:a16="http://schemas.microsoft.com/office/drawing/2014/main" id="{084E19A2-9429-3C45-8561-37902EBE5828}"/>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12" name="Rectangle 11">
                  <a:hlinkClick r:id="rId9" action="ppaction://hlinksldjump"/>
                  <a:extLst>
                    <a:ext uri="{FF2B5EF4-FFF2-40B4-BE49-F238E27FC236}">
                      <a16:creationId xmlns:a16="http://schemas.microsoft.com/office/drawing/2014/main" id="{7220A3C3-F20E-A28C-131B-613EFEEB7C33}"/>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6" name="Rectangle 5">
                <a:extLst>
                  <a:ext uri="{FF2B5EF4-FFF2-40B4-BE49-F238E27FC236}">
                    <a16:creationId xmlns:a16="http://schemas.microsoft.com/office/drawing/2014/main" id="{80BA7942-6892-7462-ED76-35FAFF22C740}"/>
                  </a:ext>
                </a:extLst>
              </p:cNvPr>
              <p:cNvSpPr/>
              <p:nvPr/>
            </p:nvSpPr>
            <p:spPr>
              <a:xfrm rot="16200000">
                <a:off x="-237418" y="237420"/>
                <a:ext cx="857250" cy="382408"/>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rPr>
                  <a:t>Gamma</a:t>
                </a:r>
              </a:p>
            </p:txBody>
          </p:sp>
        </p:grpSp>
        <p:sp>
          <p:nvSpPr>
            <p:cNvPr id="4" name="Rectangle 3">
              <a:hlinkClick r:id="rId10" action="ppaction://hlinksldjump"/>
              <a:extLst>
                <a:ext uri="{FF2B5EF4-FFF2-40B4-BE49-F238E27FC236}">
                  <a16:creationId xmlns:a16="http://schemas.microsoft.com/office/drawing/2014/main" id="{A1C78573-B19C-6929-2744-843EDA71A4C7}"/>
                </a:ext>
              </a:extLst>
            </p:cNvPr>
            <p:cNvSpPr/>
            <p:nvPr/>
          </p:nvSpPr>
          <p:spPr>
            <a:xfrm rot="16200000">
              <a:off x="-240599" y="1953961"/>
              <a:ext cx="857250" cy="37604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spTree>
    <p:extLst>
      <p:ext uri="{BB962C8B-B14F-4D97-AF65-F5344CB8AC3E}">
        <p14:creationId xmlns:p14="http://schemas.microsoft.com/office/powerpoint/2010/main" val="158658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hlinkClick r:id="rId2"/>
          </p:cNvPr>
          <p:cNvSpPr/>
          <p:nvPr/>
        </p:nvSpPr>
        <p:spPr>
          <a:xfrm>
            <a:off x="5410125" y="4404173"/>
            <a:ext cx="1355124" cy="432486"/>
          </a:xfrm>
          <a:prstGeom prst="rect">
            <a:avLst/>
          </a:prstGeom>
          <a:solidFill>
            <a:srgbClr val="0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rgbClr val="FFFFFF"/>
                </a:solidFill>
                <a:effectLst/>
                <a:uLnTx/>
                <a:uFillTx/>
                <a:latin typeface="Peugeot New"/>
                <a:ea typeface="+mn-ea"/>
                <a:cs typeface="+mn-cs"/>
              </a:rPr>
              <a:t>CONFIGURA</a:t>
            </a:r>
          </a:p>
        </p:txBody>
      </p:sp>
      <p:sp>
        <p:nvSpPr>
          <p:cNvPr id="3" name="Rectangle 2">
            <a:hlinkClick r:id="rId3"/>
          </p:cNvPr>
          <p:cNvSpPr/>
          <p:nvPr/>
        </p:nvSpPr>
        <p:spPr>
          <a:xfrm>
            <a:off x="5410125" y="4938955"/>
            <a:ext cx="1355124" cy="432486"/>
          </a:xfrm>
          <a:prstGeom prst="rect">
            <a:avLst/>
          </a:prstGeom>
          <a:solidFill>
            <a:srgbClr val="0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rgbClr val="FFFFFF"/>
                </a:solidFill>
                <a:effectLst/>
                <a:uLnTx/>
                <a:uFillTx/>
                <a:latin typeface="Peugeot New"/>
                <a:ea typeface="+mn-ea"/>
                <a:cs typeface="+mn-cs"/>
              </a:rPr>
              <a:t>RICHIEDERE UN PREVENTIVO</a:t>
            </a:r>
          </a:p>
        </p:txBody>
      </p:sp>
      <p:sp>
        <p:nvSpPr>
          <p:cNvPr id="4" name="Rectangle 3">
            <a:hlinkClick r:id="rId4"/>
            <a:extLst>
              <a:ext uri="{FF2B5EF4-FFF2-40B4-BE49-F238E27FC236}">
                <a16:creationId xmlns:a16="http://schemas.microsoft.com/office/drawing/2014/main" id="{064B30DC-C920-46F2-AA6F-4753A66E31F6}"/>
              </a:ext>
            </a:extLst>
          </p:cNvPr>
          <p:cNvSpPr/>
          <p:nvPr/>
        </p:nvSpPr>
        <p:spPr>
          <a:xfrm>
            <a:off x="5410125" y="5473737"/>
            <a:ext cx="1355124" cy="4324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FR" sz="700" b="1" dirty="0">
                <a:solidFill>
                  <a:srgbClr val="FFFFFF"/>
                </a:solidFill>
                <a:latin typeface="Peugeot New" panose="02000000000000000000" pitchFamily="2" charset="0"/>
              </a:rPr>
              <a:t>PRENOTARE</a:t>
            </a:r>
            <a:r>
              <a:rPr lang="fr-FR" sz="700" b="1" i="0" u="none" strike="noStrike" kern="1200" baseline="0" dirty="0">
                <a:solidFill>
                  <a:srgbClr val="FFFFFF"/>
                </a:solidFill>
                <a:latin typeface="Peugeot New" panose="02000000000000000000" pitchFamily="2" charset="0"/>
              </a:rPr>
              <a:t> UN GIRO DI</a:t>
            </a:r>
            <a:r>
              <a:rPr lang="fr-FR" sz="700" b="1" i="0" u="none" strike="noStrike" kern="1200" dirty="0">
                <a:solidFill>
                  <a:srgbClr val="FFFFFF"/>
                </a:solidFill>
                <a:latin typeface="Peugeot New" panose="02000000000000000000" pitchFamily="2" charset="0"/>
              </a:rPr>
              <a:t> PROVA</a:t>
            </a:r>
            <a:endParaRPr lang="fr-FR" sz="700" b="1" i="0" u="none" strike="noStrike" kern="1200" baseline="0" dirty="0">
              <a:solidFill>
                <a:srgbClr val="FFFFFF"/>
              </a:solidFill>
              <a:latin typeface="Peugeot New" panose="02000000000000000000" pitchFamily="2" charset="0"/>
            </a:endParaRPr>
          </a:p>
        </p:txBody>
      </p:sp>
    </p:spTree>
    <p:extLst>
      <p:ext uri="{BB962C8B-B14F-4D97-AF65-F5344CB8AC3E}">
        <p14:creationId xmlns:p14="http://schemas.microsoft.com/office/powerpoint/2010/main" val="88649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C3FB1F5D-F356-400E-8D20-DA174E421EF7}"/>
              </a:ext>
            </a:extLst>
          </p:cNvPr>
          <p:cNvSpPr txBox="1"/>
          <p:nvPr/>
        </p:nvSpPr>
        <p:spPr>
          <a:xfrm>
            <a:off x="658076" y="327356"/>
            <a:ext cx="5220210" cy="535531"/>
          </a:xfrm>
          <a:prstGeom prst="rect">
            <a:avLst/>
          </a:prstGeom>
          <a:noFill/>
        </p:spPr>
        <p:txBody>
          <a:bodyPr wrap="square" rtlCol="0">
            <a:spAutoFit/>
          </a:bodyPr>
          <a:lstStyle/>
          <a:p>
            <a:pPr>
              <a:lnSpc>
                <a:spcPct val="80000"/>
              </a:lnSpc>
            </a:pPr>
            <a:r>
              <a:rPr lang="fr-FR" sz="2000" b="1" dirty="0">
                <a:latin typeface="Peugeot New" panose="02000000000000000000" pitchFamily="50" charset="0"/>
              </a:rPr>
              <a:t>LISTINO PREZZI</a:t>
            </a:r>
          </a:p>
          <a:p>
            <a:pPr>
              <a:lnSpc>
                <a:spcPct val="80000"/>
              </a:lnSpc>
            </a:pPr>
            <a:r>
              <a:rPr lang="fr-FR" sz="1600" dirty="0" err="1">
                <a:latin typeface="Peugeot New" panose="02000000000000000000" pitchFamily="50" charset="0"/>
              </a:rPr>
              <a:t>Prezzi</a:t>
            </a:r>
            <a:r>
              <a:rPr lang="fr-FR" sz="1600" dirty="0">
                <a:latin typeface="Peugeot New" panose="02000000000000000000" pitchFamily="50" charset="0"/>
              </a:rPr>
              <a:t> </a:t>
            </a:r>
            <a:r>
              <a:rPr lang="fr-FR" sz="1600" dirty="0" err="1">
                <a:latin typeface="Peugeot New" panose="02000000000000000000" pitchFamily="50" charset="0"/>
              </a:rPr>
              <a:t>consigliati</a:t>
            </a:r>
            <a:r>
              <a:rPr lang="fr-FR" sz="1600" dirty="0">
                <a:latin typeface="Peugeot New" panose="02000000000000000000" pitchFamily="50" charset="0"/>
              </a:rPr>
              <a:t> CHF – IVA 8,1% </a:t>
            </a:r>
            <a:r>
              <a:rPr lang="fr-FR" sz="1600" dirty="0" err="1">
                <a:latin typeface="Peugeot New" panose="02000000000000000000" pitchFamily="50" charset="0"/>
              </a:rPr>
              <a:t>inclusa</a:t>
            </a:r>
            <a:endParaRPr lang="fr-FR" sz="1600" dirty="0">
              <a:latin typeface="Peugeot New" panose="02000000000000000000" pitchFamily="50" charset="0"/>
            </a:endParaRPr>
          </a:p>
        </p:txBody>
      </p:sp>
      <p:sp>
        <p:nvSpPr>
          <p:cNvPr id="17" name="Rectangle 16"/>
          <p:cNvSpPr/>
          <p:nvPr/>
        </p:nvSpPr>
        <p:spPr>
          <a:xfrm>
            <a:off x="859276" y="5652858"/>
            <a:ext cx="10455576" cy="938719"/>
          </a:xfrm>
          <a:prstGeom prst="rect">
            <a:avLst/>
          </a:prstGeom>
        </p:spPr>
        <p:txBody>
          <a:bodyPr wrap="square">
            <a:spAutoFit/>
          </a:bodyPr>
          <a:lstStyle/>
          <a:p>
            <a:pPr lvl="0" algn="just" fontAlgn="ctr">
              <a:defRPr/>
            </a:pPr>
            <a:r>
              <a:rPr lang="it-IT" sz="500" dirty="0">
                <a:solidFill>
                  <a:srgbClr val="373545"/>
                </a:solidFill>
                <a:latin typeface="Peugeot New" panose="02000000000000000000" pitchFamily="2" charset="0"/>
              </a:rPr>
              <a:t>* Dati WLTP in corso di omologazione. </a:t>
            </a:r>
            <a:r>
              <a:rPr lang="it-IT" sz="500" dirty="0">
                <a:latin typeface="Peugeot New" panose="02000000000000000000" pitchFamily="2" charset="0"/>
              </a:rPr>
              <a:t>Emissioni di CO2 WTLP in ciclo combinato. Le emissioni di CO2 del veicolo dipendono dalla versione scelta e dalle opzioni disponibili sul veicolo.	</a:t>
            </a:r>
            <a:r>
              <a:rPr lang="it-IT" sz="500" dirty="0">
                <a:solidFill>
                  <a:srgbClr val="373545"/>
                </a:solidFill>
                <a:latin typeface="Peugeot New" panose="02000000000000000000" pitchFamily="2" charset="0"/>
              </a:rPr>
              <a:t>													</a:t>
            </a:r>
          </a:p>
          <a:p>
            <a:pPr lvl="0" algn="just" fontAlgn="ctr">
              <a:defRPr/>
            </a:pPr>
            <a:r>
              <a:rPr lang="it-IT" sz="500" dirty="0">
                <a:solidFill>
                  <a:srgbClr val="373545"/>
                </a:solidFill>
                <a:latin typeface="Peugeot New" panose="02000000000000000000" pitchFamily="2" charset="0"/>
              </a:rPr>
              <a:t>(1) I valori di consumo di carburante e di emissioni di CO2 indicati sono conformi all’omologazione WLTP (Regolamento UE 2017/948). A partire dal 1° settembre 2018, i veicoli nuovi sono testati sulla base della procedura di prova armonizzata a livello mondiale per i veicoli leggeri (WLTP), che è una nuova procedura più realistica che permette di misurare il consumo di carburante e le emissioni di CO2. La procedura WLTP sostituisce completamente il nuovo ciclo europeo di guida (NEDC), che era la procedura di prova utilizzata precedentemente. Dal momento che le condizioni di prova sono più realistiche, i consumi di carburante e le emissioni di CO2 misurate secondo la procedura WLTP sono, in numerosi casi, più elevati rispetto a quelli misurati secondo la procedura NEDC. I valori di consumo di carburante e di emissione di CO2 possono variare in funzione degli equipaggiamenti, delle opzioni e della tipologia di pneumatici. Il vostro concessionario è a vostra disposizione per maggiori chiarimenti. Maggiori informazioni sul sito web </a:t>
            </a:r>
            <a:r>
              <a:rPr lang="it-IT" sz="500" dirty="0">
                <a:solidFill>
                  <a:srgbClr val="373545"/>
                </a:solidFill>
                <a:latin typeface="Peugeot New" panose="02000000000000000000" pitchFamily="2" charset="0"/>
                <a:hlinkClick r:id="rId2"/>
              </a:rPr>
              <a:t>www.peugeot.ch</a:t>
            </a:r>
            <a:endParaRPr lang="it-IT" sz="500" dirty="0">
              <a:solidFill>
                <a:srgbClr val="373545"/>
              </a:solidFill>
              <a:latin typeface="Peugeot New" panose="02000000000000000000" pitchFamily="2" charset="0"/>
            </a:endParaRPr>
          </a:p>
          <a:p>
            <a:pPr lvl="0" algn="just" fontAlgn="ctr">
              <a:defRPr/>
            </a:pPr>
            <a:endParaRPr lang="it-IT" sz="500" dirty="0">
              <a:solidFill>
                <a:srgbClr val="373545"/>
              </a:solidFill>
              <a:latin typeface="Peugeot New" panose="02000000000000000000" pitchFamily="2" charset="0"/>
            </a:endParaRPr>
          </a:p>
          <a:p>
            <a:pPr algn="just" fontAlgn="ctr">
              <a:defRPr/>
            </a:pPr>
            <a:r>
              <a:rPr lang="it-IT" sz="500">
                <a:solidFill>
                  <a:srgbClr val="373545"/>
                </a:solidFill>
                <a:latin typeface="Peugeot New" panose="02000000000000000000" pitchFamily="2" charset="0"/>
              </a:rPr>
              <a:t>(2) </a:t>
            </a:r>
            <a:r>
              <a:rPr lang="it-IT" sz="500" dirty="0">
                <a:solidFill>
                  <a:srgbClr val="373545"/>
                </a:solidFill>
                <a:latin typeface="Peugeot New" panose="02000000000000000000" pitchFamily="2" charset="0"/>
              </a:rPr>
              <a:t>Disponibile solo in magazzino, gli ordini non sono </a:t>
            </a:r>
            <a:r>
              <a:rPr lang="it-IT" sz="500" dirty="0" err="1">
                <a:solidFill>
                  <a:srgbClr val="373545"/>
                </a:solidFill>
                <a:latin typeface="Peugeot New" panose="02000000000000000000" pitchFamily="2" charset="0"/>
              </a:rPr>
              <a:t>piu</a:t>
            </a:r>
            <a:r>
              <a:rPr lang="it-IT" sz="500" dirty="0">
                <a:solidFill>
                  <a:srgbClr val="373545"/>
                </a:solidFill>
                <a:latin typeface="Peugeot New" panose="02000000000000000000" pitchFamily="2" charset="0"/>
              </a:rPr>
              <a:t> possibili. </a:t>
            </a:r>
          </a:p>
          <a:p>
            <a:pPr lvl="0" algn="just" fontAlgn="ctr">
              <a:defRPr/>
            </a:pPr>
            <a:endParaRPr lang="it-IT" sz="500" dirty="0">
              <a:solidFill>
                <a:srgbClr val="373545"/>
              </a:solidFill>
              <a:latin typeface="Peugeot New" panose="02000000000000000000" pitchFamily="2" charset="0"/>
            </a:endParaRPr>
          </a:p>
          <a:p>
            <a:pPr lvl="0" algn="just" fontAlgn="ctr">
              <a:defRPr/>
            </a:pPr>
            <a:r>
              <a:rPr lang="it-IT" sz="500" b="1" dirty="0">
                <a:solidFill>
                  <a:srgbClr val="373545"/>
                </a:solidFill>
                <a:latin typeface="Peugeot New" panose="02000000000000000000" pitchFamily="2" charset="0"/>
              </a:rPr>
              <a:t>Prezzi consigliati IVA inclusa: soggetti a variazioni</a:t>
            </a:r>
            <a:r>
              <a:rPr lang="it-IT" sz="500" dirty="0">
                <a:solidFill>
                  <a:srgbClr val="373545"/>
                </a:solidFill>
                <a:latin typeface="Peugeot New" panose="02000000000000000000" pitchFamily="2" charset="0"/>
              </a:rPr>
              <a:t>. Si prega di consultare il punto di vendita per informazioni sui prezzi in vigore e sull’offerta disponibile al momento dell’acquisto.</a:t>
            </a:r>
          </a:p>
          <a:p>
            <a:pPr lvl="0" algn="just" fontAlgn="ctr">
              <a:defRPr/>
            </a:pPr>
            <a:r>
              <a:rPr lang="it-IT" sz="500" dirty="0">
                <a:solidFill>
                  <a:srgbClr val="373545"/>
                </a:solidFill>
                <a:latin typeface="Peugeot New" panose="02000000000000000000" pitchFamily="2" charset="0"/>
              </a:rPr>
              <a:t>I prezzi pubblici consigliati si intendono in franchi svizzeri (CHF ), IVA 8,1% inclusa.</a:t>
            </a:r>
          </a:p>
        </p:txBody>
      </p:sp>
      <p:grpSp>
        <p:nvGrpSpPr>
          <p:cNvPr id="18" name="Groupe 9"/>
          <p:cNvGrpSpPr/>
          <p:nvPr/>
        </p:nvGrpSpPr>
        <p:grpSpPr>
          <a:xfrm>
            <a:off x="-3746" y="2"/>
            <a:ext cx="388182" cy="6866311"/>
            <a:chOff x="-3746" y="2"/>
            <a:chExt cx="388182" cy="6866311"/>
          </a:xfrm>
        </p:grpSpPr>
        <p:grpSp>
          <p:nvGrpSpPr>
            <p:cNvPr id="19" name="Groupe 8"/>
            <p:cNvGrpSpPr/>
            <p:nvPr/>
          </p:nvGrpSpPr>
          <p:grpSpPr>
            <a:xfrm>
              <a:off x="-3746" y="2"/>
              <a:ext cx="388182" cy="6866311"/>
              <a:chOff x="-12059" y="2"/>
              <a:chExt cx="388182" cy="6866311"/>
            </a:xfrm>
          </p:grpSpPr>
          <p:sp>
            <p:nvSpPr>
              <p:cNvPr id="21" name="Rectangle 20">
                <a:hlinkClick r:id="rId3" action="ppaction://hlinksldjump"/>
              </p:cNvPr>
              <p:cNvSpPr/>
              <p:nvPr/>
            </p:nvSpPr>
            <p:spPr>
              <a:xfrm rot="16200000">
                <a:off x="-244072" y="3671134"/>
                <a:ext cx="857250" cy="37855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grpSp>
            <p:nvGrpSpPr>
              <p:cNvPr id="22" name="Groupe 7"/>
              <p:cNvGrpSpPr/>
              <p:nvPr/>
            </p:nvGrpSpPr>
            <p:grpSpPr>
              <a:xfrm>
                <a:off x="-12059" y="2"/>
                <a:ext cx="388182" cy="6866311"/>
                <a:chOff x="-12059" y="2"/>
                <a:chExt cx="388182" cy="6866311"/>
              </a:xfrm>
            </p:grpSpPr>
            <p:sp>
              <p:nvSpPr>
                <p:cNvPr id="23" name="Rectangle 22">
                  <a:hlinkClick r:id="rId4" action="ppaction://hlinksldjump"/>
                  <a:extLst>
                    <a:ext uri="{FF2B5EF4-FFF2-40B4-BE49-F238E27FC236}">
                      <a16:creationId xmlns:a16="http://schemas.microsoft.com/office/drawing/2014/main" id="{F746730C-DF12-48FE-B21C-B59587F36B91}"/>
                    </a:ext>
                  </a:extLst>
                </p:cNvPr>
                <p:cNvSpPr/>
                <p:nvPr/>
              </p:nvSpPr>
              <p:spPr>
                <a:xfrm rot="16200000">
                  <a:off x="-247735" y="1949043"/>
                  <a:ext cx="857250" cy="38588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e allestimenti</a:t>
                  </a:r>
                </a:p>
              </p:txBody>
            </p:sp>
            <p:grpSp>
              <p:nvGrpSpPr>
                <p:cNvPr id="24" name="Groupe 6"/>
                <p:cNvGrpSpPr/>
                <p:nvPr/>
              </p:nvGrpSpPr>
              <p:grpSpPr>
                <a:xfrm>
                  <a:off x="-12059" y="2"/>
                  <a:ext cx="388182" cy="6866311"/>
                  <a:chOff x="-12056" y="2"/>
                  <a:chExt cx="388182" cy="6866311"/>
                </a:xfrm>
              </p:grpSpPr>
              <p:grpSp>
                <p:nvGrpSpPr>
                  <p:cNvPr id="25" name="Groupe 48">
                    <a:extLst>
                      <a:ext uri="{FF2B5EF4-FFF2-40B4-BE49-F238E27FC236}">
                        <a16:creationId xmlns:a16="http://schemas.microsoft.com/office/drawing/2014/main" id="{6557D7CD-E378-4FD7-BAEA-50FC58609F7D}"/>
                      </a:ext>
                    </a:extLst>
                  </p:cNvPr>
                  <p:cNvGrpSpPr/>
                  <p:nvPr/>
                </p:nvGrpSpPr>
                <p:grpSpPr>
                  <a:xfrm>
                    <a:off x="-12056" y="865573"/>
                    <a:ext cx="386557" cy="6000740"/>
                    <a:chOff x="-17745" y="857260"/>
                    <a:chExt cx="386557" cy="6000740"/>
                  </a:xfrm>
                  <a:solidFill>
                    <a:srgbClr val="FFFFFF">
                      <a:lumMod val="95000"/>
                    </a:srgbClr>
                  </a:solidFill>
                </p:grpSpPr>
                <p:sp>
                  <p:nvSpPr>
                    <p:cNvPr id="27" name="Rectangle 26">
                      <a:hlinkClick r:id="rId5" action="ppaction://hlinksldjump"/>
                      <a:extLst>
                        <a:ext uri="{FF2B5EF4-FFF2-40B4-BE49-F238E27FC236}">
                          <a16:creationId xmlns:a16="http://schemas.microsoft.com/office/drawing/2014/main" id="{9C75A409-DAB7-4DA0-822D-FFFA0E9D438C}"/>
                        </a:ext>
                      </a:extLst>
                    </p:cNvPr>
                    <p:cNvSpPr/>
                    <p:nvPr/>
                  </p:nvSpPr>
                  <p:spPr>
                    <a:xfrm rot="16200000">
                      <a:off x="-253090" y="6236098"/>
                      <a:ext cx="857250" cy="386554"/>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it-IT" sz="650" b="1" kern="0" dirty="0">
                          <a:solidFill>
                            <a:srgbClr val="000000"/>
                          </a:solidFill>
                          <a:latin typeface="Peugeot New Light"/>
                        </a:rPr>
                        <a:t>Garanzia e servizi</a:t>
                      </a:r>
                    </a:p>
                  </p:txBody>
                </p:sp>
                <p:sp>
                  <p:nvSpPr>
                    <p:cNvPr id="28" name="Rectangle 27">
                      <a:hlinkClick r:id="rId6" action="ppaction://hlinksldjump"/>
                      <a:extLst>
                        <a:ext uri="{FF2B5EF4-FFF2-40B4-BE49-F238E27FC236}">
                          <a16:creationId xmlns:a16="http://schemas.microsoft.com/office/drawing/2014/main" id="{75A9B98C-6006-4722-8D6F-419FD7576968}"/>
                        </a:ext>
                      </a:extLst>
                    </p:cNvPr>
                    <p:cNvSpPr/>
                    <p:nvPr/>
                  </p:nvSpPr>
                  <p:spPr>
                    <a:xfrm rot="16200000">
                      <a:off x="-253096" y="4506610"/>
                      <a:ext cx="857250" cy="386548"/>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29" name="Rectangle 28">
                      <a:hlinkClick r:id="rId7" action="ppaction://hlinksldjump"/>
                      <a:extLst>
                        <a:ext uri="{FF2B5EF4-FFF2-40B4-BE49-F238E27FC236}">
                          <a16:creationId xmlns:a16="http://schemas.microsoft.com/office/drawing/2014/main" id="{6221931C-1639-4EE9-9A1C-8BF1FEF3A58C}"/>
                        </a:ext>
                      </a:extLst>
                    </p:cNvPr>
                    <p:cNvSpPr/>
                    <p:nvPr/>
                  </p:nvSpPr>
                  <p:spPr>
                    <a:xfrm rot="16200000">
                      <a:off x="-252863" y="2808007"/>
                      <a:ext cx="857250" cy="384754"/>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30" name="Rectangle 29">
                      <a:hlinkClick r:id="rId8" action="ppaction://hlinksldjump"/>
                      <a:extLst>
                        <a:ext uri="{FF2B5EF4-FFF2-40B4-BE49-F238E27FC236}">
                          <a16:creationId xmlns:a16="http://schemas.microsoft.com/office/drawing/2014/main" id="{2E60E94B-5BBD-425B-B405-F78700A7C61B}"/>
                        </a:ext>
                      </a:extLst>
                    </p:cNvPr>
                    <p:cNvSpPr/>
                    <p:nvPr/>
                  </p:nvSpPr>
                  <p:spPr>
                    <a:xfrm rot="16200000">
                      <a:off x="-252863" y="1093508"/>
                      <a:ext cx="857250" cy="384754"/>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31" name="Rectangle 30">
                      <a:hlinkClick r:id="rId9" action="ppaction://hlinksldjump"/>
                      <a:extLst>
                        <a:ext uri="{FF2B5EF4-FFF2-40B4-BE49-F238E27FC236}">
                          <a16:creationId xmlns:a16="http://schemas.microsoft.com/office/drawing/2014/main" id="{ABC7DB71-3330-4A69-903E-8DEECD01250D}"/>
                        </a:ext>
                      </a:extLst>
                    </p:cNvPr>
                    <p:cNvSpPr/>
                    <p:nvPr/>
                  </p:nvSpPr>
                  <p:spPr>
                    <a:xfrm rot="16200000">
                      <a:off x="-253204" y="5379411"/>
                      <a:ext cx="856800" cy="385882"/>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26" name="Rectangle 25">
                    <a:hlinkClick r:id="rId10" action="ppaction://hlinksldjump"/>
                    <a:extLst>
                      <a:ext uri="{FF2B5EF4-FFF2-40B4-BE49-F238E27FC236}">
                        <a16:creationId xmlns:a16="http://schemas.microsoft.com/office/drawing/2014/main" id="{2E60E94B-5BBD-425B-B405-F78700A7C61B}"/>
                      </a:ext>
                    </a:extLst>
                  </p:cNvPr>
                  <p:cNvSpPr/>
                  <p:nvPr/>
                </p:nvSpPr>
                <p:spPr>
                  <a:xfrm rot="16200000">
                    <a:off x="-247087" y="242363"/>
                    <a:ext cx="865573" cy="380852"/>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grpSp>
          </p:grpSp>
        </p:grpSp>
        <p:sp>
          <p:nvSpPr>
            <p:cNvPr id="20" name="Rectangle 19"/>
            <p:cNvSpPr/>
            <p:nvPr/>
          </p:nvSpPr>
          <p:spPr>
            <a:xfrm rot="16200000">
              <a:off x="-235080" y="1105607"/>
              <a:ext cx="857250" cy="377182"/>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20" b="1" i="0" u="none" strike="noStrike" kern="0" cap="none" spc="0" normalizeH="0" baseline="0" noProof="0" dirty="0" err="1">
                  <a:ln>
                    <a:noFill/>
                  </a:ln>
                  <a:solidFill>
                    <a:schemeClr val="bg1"/>
                  </a:solidFill>
                  <a:effectLst/>
                  <a:uLnTx/>
                  <a:uFillTx/>
                  <a:latin typeface="Peugeot New Light"/>
                  <a:ea typeface="+mn-ea"/>
                  <a:cs typeface="+mn-cs"/>
                </a:rPr>
                <a:t>Prezzi</a:t>
              </a:r>
              <a:endParaRPr kumimoji="0" lang="fr-FR" sz="720" b="1" i="0" u="none" strike="noStrike" kern="0" cap="none" spc="0" normalizeH="0" baseline="0" noProof="0" dirty="0">
                <a:ln>
                  <a:noFill/>
                </a:ln>
                <a:solidFill>
                  <a:schemeClr val="bg1"/>
                </a:solidFill>
                <a:effectLst/>
                <a:uLnTx/>
                <a:uFillTx/>
                <a:latin typeface="Peugeot New Light"/>
                <a:ea typeface="+mn-ea"/>
                <a:cs typeface="+mn-cs"/>
              </a:endParaRPr>
            </a:p>
          </p:txBody>
        </p:sp>
      </p:grpSp>
      <p:graphicFrame>
        <p:nvGraphicFramePr>
          <p:cNvPr id="32" name="Tableau 16">
            <a:extLst>
              <a:ext uri="{FF2B5EF4-FFF2-40B4-BE49-F238E27FC236}">
                <a16:creationId xmlns:a16="http://schemas.microsoft.com/office/drawing/2014/main" id="{B2F8ED7C-753E-491F-B246-419736AF1FAD}"/>
              </a:ext>
            </a:extLst>
          </p:cNvPr>
          <p:cNvGraphicFramePr>
            <a:graphicFrameLocks noGrp="1"/>
          </p:cNvGraphicFramePr>
          <p:nvPr>
            <p:extLst>
              <p:ext uri="{D42A27DB-BD31-4B8C-83A1-F6EECF244321}">
                <p14:modId xmlns:p14="http://schemas.microsoft.com/office/powerpoint/2010/main" val="2621333900"/>
              </p:ext>
            </p:extLst>
          </p:nvPr>
        </p:nvGraphicFramePr>
        <p:xfrm>
          <a:off x="1016844" y="930305"/>
          <a:ext cx="10140441" cy="4353349"/>
        </p:xfrm>
        <a:graphic>
          <a:graphicData uri="http://schemas.openxmlformats.org/drawingml/2006/table">
            <a:tbl>
              <a:tblPr/>
              <a:tblGrid>
                <a:gridCol w="4118916">
                  <a:extLst>
                    <a:ext uri="{9D8B030D-6E8A-4147-A177-3AD203B41FA5}">
                      <a16:colId xmlns:a16="http://schemas.microsoft.com/office/drawing/2014/main" val="2658764554"/>
                    </a:ext>
                  </a:extLst>
                </a:gridCol>
                <a:gridCol w="1327192">
                  <a:extLst>
                    <a:ext uri="{9D8B030D-6E8A-4147-A177-3AD203B41FA5}">
                      <a16:colId xmlns:a16="http://schemas.microsoft.com/office/drawing/2014/main" val="2996325348"/>
                    </a:ext>
                  </a:extLst>
                </a:gridCol>
                <a:gridCol w="504539">
                  <a:extLst>
                    <a:ext uri="{9D8B030D-6E8A-4147-A177-3AD203B41FA5}">
                      <a16:colId xmlns:a16="http://schemas.microsoft.com/office/drawing/2014/main" val="3160371857"/>
                    </a:ext>
                  </a:extLst>
                </a:gridCol>
                <a:gridCol w="2094897">
                  <a:extLst>
                    <a:ext uri="{9D8B030D-6E8A-4147-A177-3AD203B41FA5}">
                      <a16:colId xmlns:a16="http://schemas.microsoft.com/office/drawing/2014/main" val="1228102229"/>
                    </a:ext>
                  </a:extLst>
                </a:gridCol>
                <a:gridCol w="2094897">
                  <a:extLst>
                    <a:ext uri="{9D8B030D-6E8A-4147-A177-3AD203B41FA5}">
                      <a16:colId xmlns:a16="http://schemas.microsoft.com/office/drawing/2014/main" val="3930258210"/>
                    </a:ext>
                  </a:extLst>
                </a:gridCol>
              </a:tblGrid>
              <a:tr h="3383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fr-FR" sz="1100" b="0" i="0" u="none" strike="noStrike" dirty="0">
                        <a:solidFill>
                          <a:srgbClr val="00A3E0"/>
                        </a:solidFill>
                        <a:effectLst/>
                        <a:latin typeface="Peugeot New" panose="02000000000000000000" pitchFamily="2" charset="0"/>
                      </a:endParaRPr>
                    </a:p>
                  </a:txBody>
                  <a:tcPr marL="85725" marR="9525" marT="9525"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100" b="1" i="0" u="none" strike="noStrike" dirty="0">
                          <a:solidFill>
                            <a:srgbClr val="000000"/>
                          </a:solidFill>
                          <a:effectLst/>
                          <a:latin typeface="Peugeot New" panose="02000000000000000000" pitchFamily="2" charset="0"/>
                        </a:rPr>
                        <a:t>C0</a:t>
                      </a:r>
                      <a:r>
                        <a:rPr lang="fr-FR" sz="1100" b="1" i="0" u="none" strike="noStrike" baseline="-25000" dirty="0">
                          <a:solidFill>
                            <a:srgbClr val="000000"/>
                          </a:solidFill>
                          <a:effectLst/>
                          <a:latin typeface="Peugeot New" panose="02000000000000000000" pitchFamily="2" charset="0"/>
                        </a:rPr>
                        <a:t>2</a:t>
                      </a:r>
                      <a:r>
                        <a:rPr lang="fr-FR" sz="1100" b="1" i="0" u="none" strike="noStrike" dirty="0">
                          <a:solidFill>
                            <a:srgbClr val="000000"/>
                          </a:solidFill>
                          <a:effectLst/>
                          <a:latin typeface="Peugeot New" panose="02000000000000000000" pitchFamily="2" charset="0"/>
                        </a:rPr>
                        <a:t>*</a:t>
                      </a:r>
                      <a:r>
                        <a:rPr lang="fr-FR" sz="1100" b="1" i="0" u="none" strike="noStrike" baseline="0" dirty="0">
                          <a:solidFill>
                            <a:srgbClr val="000000"/>
                          </a:solidFill>
                          <a:effectLst/>
                          <a:latin typeface="Peugeot New" panose="02000000000000000000" pitchFamily="2" charset="0"/>
                        </a:rPr>
                        <a:t> </a:t>
                      </a:r>
                      <a:r>
                        <a:rPr lang="fr-FR" sz="1100" b="1" i="0" u="none" strike="noStrike" dirty="0">
                          <a:solidFill>
                            <a:srgbClr val="000000"/>
                          </a:solidFill>
                          <a:effectLst/>
                          <a:latin typeface="Peugeot New" panose="02000000000000000000" pitchFamily="2" charset="0"/>
                        </a:rPr>
                        <a:t>(g/km) </a:t>
                      </a:r>
                      <a:r>
                        <a:rPr lang="fr-FR" sz="1100" b="1" i="0" u="none" strike="noStrike" baseline="30000" dirty="0">
                          <a:solidFill>
                            <a:srgbClr val="000000"/>
                          </a:solidFill>
                          <a:effectLst/>
                          <a:latin typeface="Peugeot New" panose="020000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fr-FR" sz="1200" b="1" i="0" u="none" strike="noStrike" dirty="0">
                          <a:solidFill>
                            <a:srgbClr val="262626"/>
                          </a:solidFill>
                          <a:effectLst/>
                          <a:latin typeface="Peugeot New" panose="02000000000000000000" pitchFamily="2" charset="0"/>
                        </a:rPr>
                        <a:t>ALLURE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t"/>
                      <a:r>
                        <a:rPr lang="fr-FR" sz="1200" b="1" i="0" u="none" strike="noStrike" dirty="0">
                          <a:solidFill>
                            <a:srgbClr val="000000"/>
                          </a:solidFill>
                          <a:effectLst/>
                          <a:latin typeface="Peugeot New" panose="02000000000000000000" pitchFamily="2" charset="0"/>
                        </a:rPr>
                        <a:t>GT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6112387"/>
                  </a:ext>
                </a:extLst>
              </a:tr>
              <a:tr h="3383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400" b="1" i="0" u="none" strike="noStrike" kern="1200" dirty="0">
                          <a:solidFill>
                            <a:srgbClr val="000000"/>
                          </a:solidFill>
                          <a:effectLst/>
                          <a:latin typeface="Peugeot New" panose="02000000000000000000" pitchFamily="2" charset="0"/>
                          <a:ea typeface="+mn-ea"/>
                          <a:cs typeface="+mn-cs"/>
                        </a:rPr>
                        <a:t>BENZINA</a:t>
                      </a:r>
                    </a:p>
                  </a:txBody>
                  <a:tcPr marL="85725" marR="9525" marT="9525"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000" b="1" i="0" u="none" strike="noStrike" baseline="30000"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endParaRPr lang="fr-FR" sz="1200" b="1" i="0" u="none" strike="noStrike" dirty="0">
                        <a:solidFill>
                          <a:srgbClr val="262626"/>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endParaRPr lang="fr-FR" sz="1200" b="1"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325324"/>
                  </a:ext>
                </a:extLst>
              </a:tr>
              <a:tr h="298529">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err="1">
                          <a:solidFill>
                            <a:schemeClr val="tx1"/>
                          </a:solidFill>
                          <a:effectLst/>
                          <a:latin typeface="Peugeot New" panose="02000000000000000000" pitchFamily="2" charset="0"/>
                        </a:rPr>
                        <a:t>PureTech</a:t>
                      </a:r>
                      <a:r>
                        <a:rPr lang="en-US" sz="1100" b="0" i="0" u="none" strike="noStrike" dirty="0">
                          <a:solidFill>
                            <a:schemeClr val="tx1"/>
                          </a:solidFill>
                          <a:effectLst/>
                          <a:latin typeface="Peugeot New" panose="02000000000000000000" pitchFamily="2" charset="0"/>
                        </a:rPr>
                        <a:t> 130 S&amp;S EAT8 </a:t>
                      </a:r>
                      <a:r>
                        <a:rPr lang="en-US" sz="1100" b="0" i="0" u="none" strike="noStrike" baseline="30000" dirty="0">
                          <a:solidFill>
                            <a:schemeClr val="tx1"/>
                          </a:solidFill>
                          <a:effectLst/>
                          <a:latin typeface="Peugeot New" panose="02000000000000000000" pitchFamily="2" charset="0"/>
                        </a:rPr>
                        <a:t>(2)</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00" b="0" i="0" u="none" strike="noStrike" kern="1200" dirty="0">
                          <a:solidFill>
                            <a:srgbClr val="000000"/>
                          </a:solidFill>
                          <a:effectLst/>
                          <a:latin typeface="Peugeot New" panose="02000000000000000000" pitchFamily="2" charset="0"/>
                          <a:ea typeface="+mn-ea"/>
                          <a:cs typeface="+mn-cs"/>
                        </a:rPr>
                        <a:t>158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Peugeot New" panose="02000000000000000000" pitchFamily="2" charset="0"/>
                          <a:ea typeface="+mn-ea"/>
                          <a:cs typeface="+mn-cs"/>
                        </a:rPr>
                        <a:t>38‘300.-</a:t>
                      </a:r>
                      <a:endParaRPr lang="de-CH" sz="1200" b="0" i="0" u="none" strike="noStrike" kern="1200" dirty="0">
                        <a:solidFill>
                          <a:schemeClr val="tx1"/>
                        </a:solidFill>
                        <a:effectLst/>
                        <a:latin typeface="Peugeot New" panose="02000000000000000000" pitchFamily="2"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Peugeot New" panose="02000000000000000000" pitchFamily="2" charset="0"/>
                          <a:ea typeface="+mn-ea"/>
                          <a:cs typeface="+mn-cs"/>
                        </a:rPr>
                        <a:t>41‘400.-</a:t>
                      </a:r>
                      <a:endParaRPr lang="de-CH" sz="1200" b="0" i="0" u="none" strike="noStrike" kern="1200" dirty="0">
                        <a:solidFill>
                          <a:schemeClr val="tx1"/>
                        </a:solidFill>
                        <a:effectLst/>
                        <a:latin typeface="Peugeot New" panose="02000000000000000000" pitchFamily="2"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8421797"/>
                  </a:ext>
                </a:extLst>
              </a:tr>
              <a:tr h="407324">
                <a:tc vMerge="1">
                  <a:txBody>
                    <a:bodyPr/>
                    <a:lstStyle/>
                    <a:p>
                      <a:endParaRPr lang="de-CH"/>
                    </a:p>
                  </a:txBody>
                  <a:tcPr/>
                </a:tc>
                <a:tc gridSpan="2" vMerge="1">
                  <a:txBody>
                    <a:bodyPr/>
                    <a:lstStyle/>
                    <a:p>
                      <a:endParaRPr lang="de-CH"/>
                    </a:p>
                  </a:txBody>
                  <a:tcPr/>
                </a:tc>
                <a:tc hMerge="1" vMerge="1">
                  <a:txBody>
                    <a:bodyPr/>
                    <a:lstStyle/>
                    <a:p>
                      <a:endParaRPr lang="de-CH"/>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fr-CH" sz="800" b="0" i="0" u="none" strike="noStrike" kern="1200" dirty="0">
                          <a:solidFill>
                            <a:schemeClr val="tx1"/>
                          </a:solidFill>
                          <a:effectLst/>
                          <a:latin typeface="Peugeot New" panose="02000000000000000000" pitchFamily="2" charset="0"/>
                          <a:ea typeface="+mn-ea"/>
                          <a:cs typeface="+mn-cs"/>
                        </a:rPr>
                        <a:t>1PP6CBPM61B0A0C2</a:t>
                      </a:r>
                      <a:endParaRPr lang="de-CH" sz="800" b="0" i="0" u="none" strike="noStrike" kern="1200" dirty="0">
                        <a:solidFill>
                          <a:schemeClr val="tx1"/>
                        </a:solidFill>
                        <a:effectLst/>
                        <a:latin typeface="Peugeot New" panose="02000000000000000000" pitchFamily="2"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fr-CH" sz="800" b="0" i="0" u="none" strike="noStrike" kern="1200" dirty="0">
                          <a:solidFill>
                            <a:schemeClr val="tx1"/>
                          </a:solidFill>
                          <a:effectLst/>
                          <a:latin typeface="Peugeot New" panose="02000000000000000000" pitchFamily="2" charset="0"/>
                          <a:ea typeface="+mn-ea"/>
                          <a:cs typeface="+mn-cs"/>
                        </a:rPr>
                        <a:t>643004</a:t>
                      </a:r>
                      <a:endParaRPr lang="de-CH" sz="800" b="0" i="0" u="none" strike="noStrike" kern="1200" dirty="0">
                        <a:solidFill>
                          <a:schemeClr val="tx1"/>
                        </a:solidFill>
                        <a:effectLst/>
                        <a:latin typeface="Peugeot New" panose="02000000000000000000" pitchFamily="2" charset="0"/>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400" rtl="0" eaLnBrk="1" fontAlgn="ctr" latinLnBrk="0" hangingPunct="1"/>
                      <a:r>
                        <a:rPr lang="en-GB" sz="800" b="0" i="0" u="none" strike="noStrike" kern="1200" dirty="0">
                          <a:solidFill>
                            <a:schemeClr val="tx1"/>
                          </a:solidFill>
                          <a:effectLst/>
                          <a:latin typeface="Peugeot New" panose="02000000000000000000" pitchFamily="2" charset="0"/>
                          <a:ea typeface="+mn-ea"/>
                          <a:cs typeface="+mn-cs"/>
                        </a:rPr>
                        <a:t>1PP6CBTM61B0A0C2</a:t>
                      </a:r>
                    </a:p>
                    <a:p>
                      <a:pPr marL="0" marR="0" lvl="0" indent="0" algn="ctr" defTabSz="914400" rtl="0" eaLnBrk="1" fontAlgn="ctr" latinLnBrk="0" hangingPunct="1">
                        <a:lnSpc>
                          <a:spcPct val="100000"/>
                        </a:lnSpc>
                        <a:spcBef>
                          <a:spcPts val="0"/>
                        </a:spcBef>
                        <a:spcAft>
                          <a:spcPts val="0"/>
                        </a:spcAft>
                        <a:buClrTx/>
                        <a:buSzTx/>
                        <a:buFontTx/>
                        <a:buNone/>
                        <a:tabLst/>
                        <a:defRPr/>
                      </a:pPr>
                      <a:r>
                        <a:rPr lang="en-GB" sz="800" b="0" i="0" u="none" strike="noStrike" kern="1200" dirty="0">
                          <a:solidFill>
                            <a:schemeClr val="tx1"/>
                          </a:solidFill>
                          <a:effectLst/>
                          <a:latin typeface="Peugeot New" panose="02000000000000000000" pitchFamily="2" charset="0"/>
                          <a:ea typeface="+mn-ea"/>
                          <a:cs typeface="+mn-cs"/>
                        </a:rPr>
                        <a:t>643005</a:t>
                      </a:r>
                      <a:endParaRPr lang="de-CH" sz="800" b="0" i="0" u="none" strike="noStrike" kern="1200" dirty="0">
                        <a:solidFill>
                          <a:schemeClr val="tx1"/>
                        </a:solidFill>
                        <a:effectLst/>
                        <a:latin typeface="Peugeot New" panose="02000000000000000000" pitchFamily="2" charset="0"/>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6040567"/>
                  </a:ext>
                </a:extLst>
              </a:tr>
              <a:tr h="38673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400" b="1" i="0" u="none" strike="noStrike" dirty="0">
                          <a:solidFill>
                            <a:srgbClr val="000000"/>
                          </a:solidFill>
                          <a:effectLst/>
                          <a:latin typeface="Peugeot New" panose="02000000000000000000" pitchFamily="2" charset="0"/>
                        </a:rPr>
                        <a:t>HYBRID</a:t>
                      </a:r>
                      <a:endParaRPr lang="fr-FR" sz="1400" b="0" i="0" u="none" strike="noStrike" dirty="0">
                        <a:solidFill>
                          <a:srgbClr val="00A3E0"/>
                        </a:solidFill>
                        <a:effectLst/>
                        <a:latin typeface="Peugeot New" panose="02000000000000000000" pitchFamily="2" charset="0"/>
                      </a:endParaRPr>
                    </a:p>
                  </a:txBody>
                  <a:tcPr marL="857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200" b="0" i="0" u="none" strike="noStrike" dirty="0">
                        <a:solidFill>
                          <a:schemeClr val="tx1"/>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1200" b="0" i="0" u="none" strike="noStrike" dirty="0">
                        <a:solidFill>
                          <a:schemeClr val="tx1"/>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5793200"/>
                  </a:ext>
                </a:extLst>
              </a:tr>
              <a:tr h="33838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Peugeot New" panose="02000000000000000000" pitchFamily="2" charset="0"/>
                        </a:rPr>
                        <a:t>Hybrid 136 e-DCS6 </a:t>
                      </a:r>
                      <a:r>
                        <a:rPr lang="en-US" sz="1100" b="0" i="0" u="none" strike="noStrike" baseline="30000" dirty="0">
                          <a:solidFill>
                            <a:schemeClr val="tx1"/>
                          </a:solidFill>
                          <a:effectLst/>
                          <a:latin typeface="Peugeot New" panose="02000000000000000000" pitchFamily="2" charset="0"/>
                        </a:rPr>
                        <a:t>(2)</a:t>
                      </a:r>
                      <a:endParaRPr lang="en-US" sz="1100" b="0" i="0" u="none" strike="noStrike" dirty="0">
                        <a:solidFill>
                          <a:schemeClr val="tx1"/>
                        </a:solidFill>
                        <a:effectLst/>
                        <a:latin typeface="Peugeot New" panose="02000000000000000000" pitchFamily="2" charset="0"/>
                      </a:endParaRP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rtl="0" fontAlgn="ctr"/>
                      <a:r>
                        <a:rPr lang="fr-FR" sz="1000" b="0" i="0" u="none" strike="noStrike" dirty="0">
                          <a:solidFill>
                            <a:srgbClr val="000000"/>
                          </a:solidFill>
                          <a:effectLst/>
                          <a:latin typeface="Peugeot New" panose="02000000000000000000" pitchFamily="2" charset="0"/>
                        </a:rPr>
                        <a:t>133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r>
                        <a:rPr lang="fr-FR" sz="1200" b="0" i="0" u="none" strike="noStrike" dirty="0">
                          <a:solidFill>
                            <a:schemeClr val="tx1"/>
                          </a:solidFill>
                          <a:effectLst/>
                          <a:latin typeface="Peugeot New" panose="02000000000000000000" pitchFamily="2" charset="0"/>
                        </a:rPr>
                        <a:t>39’800.-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lumMod val="90000"/>
                      </a:schemeClr>
                    </a:solidFill>
                  </a:tcPr>
                </a:tc>
                <a:tc>
                  <a:txBody>
                    <a:bodyPr/>
                    <a:lstStyle/>
                    <a:p>
                      <a:pPr algn="ctr" rtl="0" fontAlgn="ctr"/>
                      <a:r>
                        <a:rPr lang="fr-FR" sz="1200" b="0" i="0" u="none" strike="noStrike" dirty="0">
                          <a:solidFill>
                            <a:schemeClr val="tx1"/>
                          </a:solidFill>
                          <a:effectLst/>
                          <a:latin typeface="Peugeot New" panose="02000000000000000000" pitchFamily="2" charset="0"/>
                        </a:rPr>
                        <a:t>42’900.-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63574460"/>
                  </a:ext>
                </a:extLst>
              </a:tr>
              <a:tr h="338380">
                <a:tc vMerge="1">
                  <a:txBody>
                    <a:bodyPr/>
                    <a:lstStyle/>
                    <a:p>
                      <a:endParaRPr lang="fr-CH" dirty="0"/>
                    </a:p>
                  </a:txBody>
                  <a:tcPr marL="85725" marR="9525" marT="9525" marB="0" anchor="ctr">
                    <a:lnL>
                      <a:noFill/>
                    </a:lnL>
                    <a:lnR>
                      <a:noFill/>
                    </a:lnR>
                    <a:lnT>
                      <a:noFill/>
                    </a:lnT>
                    <a:lnB w="6350" cap="flat" cmpd="sng" algn="ctr">
                      <a:noFill/>
                      <a:prstDash val="solid"/>
                      <a:round/>
                      <a:headEnd type="none" w="med" len="med"/>
                      <a:tailEnd type="none" w="med" len="med"/>
                    </a:lnB>
                  </a:tcPr>
                </a:tc>
                <a:tc gridSpan="2" vMerge="1">
                  <a:txBody>
                    <a:bodyPr/>
                    <a:lstStyle/>
                    <a:p>
                      <a:endParaRPr lang="fr-CH" dirty="0"/>
                    </a:p>
                  </a:txBody>
                  <a:tcPr marL="9525" marR="9525" marT="9525" marB="0" anchor="ctr">
                    <a:lnL>
                      <a:noFill/>
                    </a:lnL>
                    <a:lnR>
                      <a:noFill/>
                    </a:lnR>
                    <a:lnT>
                      <a:noFill/>
                    </a:lnT>
                    <a:lnB w="6350" cap="flat" cmpd="sng" algn="ctr">
                      <a:noFill/>
                      <a:prstDash val="solid"/>
                      <a:round/>
                      <a:headEnd type="none" w="med" len="med"/>
                      <a:tailEnd type="none" w="med" len="med"/>
                    </a:lnB>
                  </a:tcPr>
                </a:tc>
                <a:tc hMerge="1" vMerge="1">
                  <a:txBody>
                    <a:bodyPr/>
                    <a:lstStyle/>
                    <a:p>
                      <a:endParaRPr lang="fr-CH" dirty="0"/>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800" b="0" i="0" u="none" strike="noStrike" dirty="0">
                          <a:solidFill>
                            <a:schemeClr val="tx1"/>
                          </a:solidFill>
                          <a:effectLst/>
                          <a:latin typeface="Peugeot New" panose="02000000000000000000" pitchFamily="2" charset="0"/>
                        </a:rPr>
                        <a:t>1PP6CBPJHWB0A0C2</a:t>
                      </a:r>
                    </a:p>
                    <a:p>
                      <a:pPr algn="ctr" rtl="0" fontAlgn="ctr"/>
                      <a:r>
                        <a:rPr lang="fr-FR" sz="800" b="0" i="0" u="none" strike="noStrike" dirty="0">
                          <a:solidFill>
                            <a:schemeClr val="tx1"/>
                          </a:solidFill>
                          <a:effectLst/>
                          <a:latin typeface="Peugeot New" panose="02000000000000000000" pitchFamily="2" charset="0"/>
                        </a:rPr>
                        <a:t>643001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0" i="0" u="none" strike="noStrike" dirty="0">
                          <a:solidFill>
                            <a:schemeClr val="tx1"/>
                          </a:solidFill>
                          <a:effectLst/>
                          <a:latin typeface="Peugeot New" panose="02000000000000000000" pitchFamily="2" charset="0"/>
                        </a:rPr>
                        <a:t>1PP6CBTJHWB0A0C2</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chemeClr val="tx1"/>
                          </a:solidFill>
                          <a:effectLst/>
                          <a:latin typeface="Peugeot New" panose="02000000000000000000" pitchFamily="2" charset="0"/>
                        </a:rPr>
                        <a:t>643002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233098"/>
                  </a:ext>
                </a:extLst>
              </a:tr>
              <a:tr h="265691">
                <a:tc>
                  <a:txBody>
                    <a:bodyPr/>
                    <a:lstStyle/>
                    <a:p>
                      <a:endParaRPr lang="fr-CH" dirty="0"/>
                    </a:p>
                  </a:txBody>
                  <a:tcPr marL="85725" marR="9525" marT="9525"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endParaRPr lang="fr-FR" sz="1200" b="0" i="0" u="none" strike="noStrike" dirty="0">
                        <a:solidFill>
                          <a:srgbClr val="00B0F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rtl="0" fontAlgn="ctr"/>
                      <a:endParaRPr lang="fr-FR" sz="1200" b="0" i="0" u="none" strike="noStrike" dirty="0">
                        <a:solidFill>
                          <a:srgbClr val="00B0F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379361216"/>
                  </a:ext>
                </a:extLst>
              </a:tr>
              <a:tr h="3383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400" b="1" i="0" u="none" strike="noStrike" dirty="0">
                          <a:solidFill>
                            <a:srgbClr val="00A3E0"/>
                          </a:solidFill>
                          <a:effectLst/>
                          <a:latin typeface="Peugeot New" panose="02000000000000000000" pitchFamily="2" charset="0"/>
                        </a:rPr>
                        <a:t>PLUG-IN HYBRID</a:t>
                      </a:r>
                      <a:endParaRPr lang="fr-FR" sz="1100" b="0" i="0" u="none" strike="noStrike" dirty="0">
                        <a:solidFill>
                          <a:srgbClr val="00A3E0"/>
                        </a:solidFill>
                        <a:effectLst/>
                        <a:latin typeface="Peugeot New" panose="02000000000000000000" pitchFamily="2" charset="0"/>
                      </a:endParaRPr>
                    </a:p>
                  </a:txBody>
                  <a:tcPr marL="857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endParaRPr lang="fr-FR" sz="1200" b="0" i="0" u="none" strike="noStrike" dirty="0">
                        <a:solidFill>
                          <a:srgbClr val="00B0F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1200" b="0" i="0" u="none" strike="noStrike" dirty="0">
                        <a:solidFill>
                          <a:srgbClr val="00B0F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0144159"/>
                  </a:ext>
                </a:extLst>
              </a:tr>
              <a:tr h="338380">
                <a:tc rowSpan="2">
                  <a:txBody>
                    <a:bodyPr/>
                    <a:lstStyle/>
                    <a:p>
                      <a:pPr algn="l" rtl="0" fontAlgn="ctr"/>
                      <a:r>
                        <a:rPr lang="fr-FR" sz="1100" b="0" i="0" u="none" strike="noStrike" dirty="0">
                          <a:solidFill>
                            <a:srgbClr val="00A3E0"/>
                          </a:solidFill>
                          <a:effectLst/>
                          <a:latin typeface="Peugeot New" panose="02000000000000000000" pitchFamily="2" charset="0"/>
                        </a:rPr>
                        <a:t>Plug-in </a:t>
                      </a:r>
                      <a:r>
                        <a:rPr lang="fr-FR" sz="1100" b="0" i="0" u="none" strike="noStrike" dirty="0" err="1">
                          <a:solidFill>
                            <a:srgbClr val="00A3E0"/>
                          </a:solidFill>
                          <a:effectLst/>
                          <a:latin typeface="Peugeot New" panose="02000000000000000000" pitchFamily="2" charset="0"/>
                        </a:rPr>
                        <a:t>Hybrid</a:t>
                      </a:r>
                      <a:r>
                        <a:rPr lang="fr-FR" sz="1100" b="0" i="0" u="none" strike="noStrike" dirty="0">
                          <a:solidFill>
                            <a:srgbClr val="00A3E0"/>
                          </a:solidFill>
                          <a:effectLst/>
                          <a:latin typeface="Peugeot New" panose="02000000000000000000" pitchFamily="2" charset="0"/>
                        </a:rPr>
                        <a:t> 225 e-EAT8 </a:t>
                      </a:r>
                      <a:r>
                        <a:rPr lang="fr-FR" sz="1100" b="0" i="0" u="none" strike="noStrike" baseline="30000" dirty="0">
                          <a:solidFill>
                            <a:srgbClr val="00A3E0"/>
                          </a:solidFill>
                          <a:effectLst/>
                          <a:latin typeface="Peugeot New" panose="02000000000000000000" pitchFamily="2" charset="0"/>
                        </a:rPr>
                        <a:t>(2)</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rtl="0" fontAlgn="ctr"/>
                      <a:r>
                        <a:rPr lang="fr-FR" sz="1000" b="0" i="0" u="none" strike="noStrike" dirty="0">
                          <a:solidFill>
                            <a:srgbClr val="000000"/>
                          </a:solidFill>
                          <a:effectLst/>
                          <a:latin typeface="Peugeot New" panose="02000000000000000000" pitchFamily="2"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1200" b="0" i="0" u="none" strike="noStrike" dirty="0">
                          <a:solidFill>
                            <a:srgbClr val="00B0F0"/>
                          </a:solidFill>
                          <a:effectLst/>
                          <a:latin typeface="Peugeot New" panose="02000000000000000000" pitchFamily="2" charset="0"/>
                        </a:rPr>
                        <a:t>45’200.-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rtl="0" fontAlgn="ctr"/>
                      <a:r>
                        <a:rPr lang="fr-FR" sz="1200" b="0" i="0" u="none" strike="noStrike" dirty="0">
                          <a:solidFill>
                            <a:srgbClr val="00B0F0"/>
                          </a:solidFill>
                          <a:effectLst/>
                          <a:latin typeface="Peugeot New" panose="02000000000000000000" pitchFamily="2" charset="0"/>
                        </a:rPr>
                        <a:t>48’500.-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3077530"/>
                  </a:ext>
                </a:extLst>
              </a:tr>
              <a:tr h="315544">
                <a:tc vMerge="1">
                  <a:txBody>
                    <a:bodyPr/>
                    <a:lstStyle/>
                    <a:p>
                      <a:endParaRPr lang="fr-FR"/>
                    </a:p>
                  </a:txBody>
                  <a:tcPr/>
                </a:tc>
                <a:tc gridSpan="2" vMerge="1">
                  <a:txBody>
                    <a:bodyPr/>
                    <a:lstStyle/>
                    <a:p>
                      <a:endParaRPr lang="fr-FR"/>
                    </a:p>
                  </a:txBody>
                  <a:tcPr/>
                </a:tc>
                <a:tc hMerge="1" vMerge="1">
                  <a:txBody>
                    <a:bodyPr/>
                    <a:lstStyle/>
                    <a:p>
                      <a:endParaRPr lang="fr-FR"/>
                    </a:p>
                  </a:txBody>
                  <a:tcPr/>
                </a:tc>
                <a:tc>
                  <a:txBody>
                    <a:bodyPr/>
                    <a:lstStyle/>
                    <a:p>
                      <a:pPr algn="ctr" rtl="0" fontAlgn="ctr"/>
                      <a:r>
                        <a:rPr lang="fr-FR" sz="800" b="0" i="0" u="none" strike="noStrike" dirty="0">
                          <a:solidFill>
                            <a:srgbClr val="00B0F0"/>
                          </a:solidFill>
                          <a:effectLst/>
                          <a:latin typeface="Peugeot New" panose="02000000000000000000" pitchFamily="2" charset="0"/>
                        </a:rPr>
                        <a:t>1PP6CBQR8AB0A0C2</a:t>
                      </a:r>
                    </a:p>
                    <a:p>
                      <a:pPr algn="ctr" rtl="0" fontAlgn="ctr"/>
                      <a:r>
                        <a:rPr lang="fr-FR" sz="800" b="0" i="0" u="none" strike="noStrike" dirty="0">
                          <a:solidFill>
                            <a:srgbClr val="00B0F0"/>
                          </a:solidFill>
                          <a:effectLst/>
                          <a:latin typeface="Peugeot New" panose="02000000000000000000" pitchFamily="2" charset="0"/>
                        </a:rPr>
                        <a:t>642999</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0" i="0" u="none" strike="noStrike" dirty="0">
                          <a:solidFill>
                            <a:srgbClr val="00B0F0"/>
                          </a:solidFill>
                          <a:effectLst/>
                          <a:latin typeface="Peugeot New" panose="02000000000000000000" pitchFamily="2" charset="0"/>
                        </a:rPr>
                        <a:t>1PP6CBUR8AB0A0C2</a:t>
                      </a:r>
                    </a:p>
                    <a:p>
                      <a:pPr algn="ctr" rtl="0" fontAlgn="ctr"/>
                      <a:r>
                        <a:rPr lang="fr-FR" sz="800" b="0" i="0" u="none" strike="noStrike" dirty="0">
                          <a:solidFill>
                            <a:srgbClr val="00B0F0"/>
                          </a:solidFill>
                          <a:effectLst/>
                          <a:latin typeface="Peugeot New" panose="02000000000000000000" pitchFamily="2" charset="0"/>
                        </a:rPr>
                        <a:t>643000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073275"/>
                  </a:ext>
                </a:extLst>
              </a:tr>
              <a:tr h="315544">
                <a:tc rowSpan="2">
                  <a:txBody>
                    <a:bodyPr/>
                    <a:lstStyle/>
                    <a:p>
                      <a:pPr algn="l" rtl="0" fontAlgn="ctr"/>
                      <a:r>
                        <a:rPr lang="fr-FR" sz="1100" b="0" i="0" u="none" strike="noStrike" dirty="0">
                          <a:solidFill>
                            <a:srgbClr val="00A3E0"/>
                          </a:solidFill>
                          <a:effectLst/>
                          <a:latin typeface="Peugeot New" panose="02000000000000000000" pitchFamily="2" charset="0"/>
                        </a:rPr>
                        <a:t>Plug-in </a:t>
                      </a:r>
                      <a:r>
                        <a:rPr lang="fr-FR" sz="1100" b="0" i="0" u="none" strike="noStrike" dirty="0" err="1">
                          <a:solidFill>
                            <a:srgbClr val="00A3E0"/>
                          </a:solidFill>
                          <a:effectLst/>
                          <a:latin typeface="Peugeot New" panose="02000000000000000000" pitchFamily="2" charset="0"/>
                        </a:rPr>
                        <a:t>Hybrid</a:t>
                      </a:r>
                      <a:r>
                        <a:rPr lang="fr-FR" sz="1100" b="0" i="0" u="none" strike="noStrike" dirty="0">
                          <a:solidFill>
                            <a:srgbClr val="00A3E0"/>
                          </a:solidFill>
                          <a:effectLst/>
                          <a:latin typeface="Peugeot New" panose="02000000000000000000" pitchFamily="2" charset="0"/>
                        </a:rPr>
                        <a:t> 225 e-EAT8 </a:t>
                      </a:r>
                      <a:r>
                        <a:rPr lang="fr-FR" sz="1100" b="0" i="0" u="none" strike="noStrike" baseline="30000" dirty="0">
                          <a:solidFill>
                            <a:srgbClr val="00A3E0"/>
                          </a:solidFill>
                          <a:effectLst/>
                          <a:latin typeface="Peugeot New" panose="02000000000000000000" pitchFamily="2" charset="0"/>
                        </a:rPr>
                        <a:t>(2)</a:t>
                      </a:r>
                      <a:endParaRPr lang="fr-FR" sz="1100" b="0" i="0" u="none" strike="noStrike" dirty="0">
                        <a:solidFill>
                          <a:srgbClr val="00A3E0"/>
                        </a:solidFill>
                        <a:effectLst/>
                        <a:latin typeface="Peugeot New" panose="02000000000000000000" pitchFamily="2" charset="0"/>
                      </a:endParaRP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gridSpan="2">
                  <a:txBody>
                    <a:bodyPr/>
                    <a:lstStyle/>
                    <a:p>
                      <a:pPr algn="ctr" rtl="0" fontAlgn="ctr"/>
                      <a:r>
                        <a:rPr lang="fr-FR" sz="1000" b="0" i="0" u="none" strike="noStrike" dirty="0">
                          <a:solidFill>
                            <a:srgbClr val="000000"/>
                          </a:solidFill>
                          <a:effectLst/>
                          <a:latin typeface="Peugeot New" panose="02000000000000000000" pitchFamily="2"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tc>
                <a:tc rowSpan="2">
                  <a:txBody>
                    <a:bodyPr/>
                    <a:lstStyle/>
                    <a:p>
                      <a:pPr algn="ctr" rtl="0" fontAlgn="ctr"/>
                      <a:r>
                        <a:rPr lang="fr-FR" sz="1400" b="1" i="0" u="none" strike="noStrike" dirty="0">
                          <a:solidFill>
                            <a:schemeClr val="tx1"/>
                          </a:solidFill>
                          <a:effectLst/>
                          <a:latin typeface="Peugeot New" panose="020000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1200" b="0" i="0" u="none" strike="noStrike" dirty="0">
                          <a:solidFill>
                            <a:srgbClr val="00B0F0"/>
                          </a:solidFill>
                          <a:effectLst/>
                          <a:latin typeface="Peugeot New" panose="02000000000000000000" pitchFamily="2" charset="0"/>
                        </a:rPr>
                        <a:t>50’300.-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738611"/>
                  </a:ext>
                </a:extLst>
              </a:tr>
              <a:tr h="315544">
                <a:tc vMerge="1">
                  <a:txBody>
                    <a:bodyPr/>
                    <a:lstStyle/>
                    <a:p>
                      <a:endParaRPr lang="fr-F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vMerge="1">
                  <a:txBody>
                    <a:bodyPr/>
                    <a:lstStyle/>
                    <a:p>
                      <a:endParaRPr lang="fr-F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vMerge="1">
                  <a:txBody>
                    <a:bodyPr/>
                    <a:lstStyle/>
                    <a:p>
                      <a:endParaRPr lang="fr-FR"/>
                    </a:p>
                  </a:txBody>
                  <a:tcPr/>
                </a:tc>
                <a:tc vMerge="1">
                  <a:txBody>
                    <a:bodyPr/>
                    <a:lstStyle/>
                    <a:p>
                      <a:pPr algn="ctr" rtl="0" fontAlgn="ctr"/>
                      <a:endParaRPr lang="fr-FR" sz="1000" b="0" i="0" u="none" strike="noStrike" dirty="0">
                        <a:solidFill>
                          <a:srgbClr val="00B0F0"/>
                        </a:solidFill>
                        <a:effectLst/>
                        <a:latin typeface="Peugeot New" panose="02000000000000000000" pitchFamily="2"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rtl="0" fontAlgn="ctr"/>
                      <a:r>
                        <a:rPr lang="fr-FR" sz="800" b="0" i="0" u="none" strike="noStrike" dirty="0">
                          <a:solidFill>
                            <a:srgbClr val="00B0F0"/>
                          </a:solidFill>
                          <a:effectLst/>
                          <a:latin typeface="Peugeot New" panose="02000000000000000000" pitchFamily="2" charset="0"/>
                        </a:rPr>
                        <a:t>1PP6CBUR7AB0A0C2</a:t>
                      </a:r>
                    </a:p>
                    <a:p>
                      <a:pPr algn="ctr" rtl="0" fontAlgn="ctr"/>
                      <a:r>
                        <a:rPr lang="fr-FR" sz="800" b="0" i="0" u="none" strike="noStrike" dirty="0">
                          <a:solidFill>
                            <a:srgbClr val="00B0F0"/>
                          </a:solidFill>
                          <a:effectLst/>
                          <a:latin typeface="Peugeot New" panose="02000000000000000000" pitchFamily="2" charset="0"/>
                        </a:rPr>
                        <a:t>643003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7868255"/>
                  </a:ext>
                </a:extLst>
              </a:tr>
            </a:tbl>
          </a:graphicData>
        </a:graphic>
      </p:graphicFrame>
      <p:pic>
        <p:nvPicPr>
          <p:cNvPr id="33" name="Image 32">
            <a:hlinkClick r:id="rId11"/>
          </p:cNvPr>
          <p:cNvPicPr>
            <a:picLocks noChangeAspect="1"/>
          </p:cNvPicPr>
          <p:nvPr/>
        </p:nvPicPr>
        <p:blipFill>
          <a:blip r:embed="rId12"/>
          <a:stretch>
            <a:fillRect/>
          </a:stretch>
        </p:blipFill>
        <p:spPr>
          <a:xfrm>
            <a:off x="6043522" y="322453"/>
            <a:ext cx="5227788" cy="676395"/>
          </a:xfrm>
          <a:prstGeom prst="rect">
            <a:avLst/>
          </a:prstGeom>
        </p:spPr>
      </p:pic>
    </p:spTree>
    <p:extLst>
      <p:ext uri="{BB962C8B-B14F-4D97-AF65-F5344CB8AC3E}">
        <p14:creationId xmlns:p14="http://schemas.microsoft.com/office/powerpoint/2010/main" val="209788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58076" y="857252"/>
            <a:ext cx="5507593" cy="5116785"/>
          </a:xfrm>
          <a:prstGeom prst="rect">
            <a:avLst/>
          </a:prstGeom>
        </p:spPr>
        <p:txBody>
          <a:bodyPr wrap="square" lIns="91440" tIns="45720" rIns="91440" bIns="45720" anchor="t">
            <a:spAutoFit/>
          </a:bodyPr>
          <a:lstStyle/>
          <a:p>
            <a:pPr algn="just">
              <a:spcAft>
                <a:spcPts val="300"/>
              </a:spcAft>
            </a:pPr>
            <a:r>
              <a:rPr lang="en-GB" sz="1200" dirty="0">
                <a:latin typeface="Peugeot New" panose="02000000000000000000" pitchFamily="50" charset="0"/>
              </a:rPr>
              <a:t>COMFORT</a:t>
            </a:r>
          </a:p>
          <a:p>
            <a:pPr algn="just">
              <a:spcAft>
                <a:spcPts val="300"/>
              </a:spcAft>
            </a:pPr>
            <a:endParaRPr lang="en-GB" sz="2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err="1">
                <a:latin typeface="Peugeot New" panose="02000000000000000000" pitchFamily="50" charset="0"/>
              </a:rPr>
              <a:t>Parabrezza</a:t>
            </a:r>
            <a:r>
              <a:rPr lang="fr-FR" sz="900" dirty="0">
                <a:latin typeface="Peugeot New" panose="02000000000000000000" pitchFamily="50" charset="0"/>
              </a:rPr>
              <a:t> a </a:t>
            </a:r>
            <a:r>
              <a:rPr lang="fr-FR" sz="900" dirty="0" err="1">
                <a:latin typeface="Peugeot New" panose="02000000000000000000" pitchFamily="50" charset="0"/>
              </a:rPr>
              <a:t>isolamento</a:t>
            </a:r>
            <a:r>
              <a:rPr lang="fr-FR" sz="900" dirty="0">
                <a:latin typeface="Peugeot New" panose="02000000000000000000" pitchFamily="50" charset="0"/>
              </a:rPr>
              <a:t> </a:t>
            </a:r>
            <a:r>
              <a:rPr lang="fr-FR" sz="900" dirty="0" err="1">
                <a:latin typeface="Peugeot New" panose="02000000000000000000" pitchFamily="50" charset="0"/>
              </a:rPr>
              <a:t>acustico</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err="1">
                <a:latin typeface="Peugeot New" panose="02000000000000000000" pitchFamily="50" charset="0"/>
              </a:rPr>
              <a:t>Commutazione</a:t>
            </a:r>
            <a:r>
              <a:rPr lang="fr-FR" sz="900" dirty="0">
                <a:latin typeface="Peugeot New" panose="02000000000000000000" pitchFamily="50" charset="0"/>
              </a:rPr>
              <a:t> </a:t>
            </a:r>
            <a:r>
              <a:rPr lang="fr-FR" sz="900" dirty="0" err="1">
                <a:latin typeface="Peugeot New" panose="02000000000000000000" pitchFamily="50" charset="0"/>
              </a:rPr>
              <a:t>automatica</a:t>
            </a:r>
            <a:r>
              <a:rPr lang="fr-FR" sz="900" dirty="0">
                <a:latin typeface="Peugeot New" panose="02000000000000000000" pitchFamily="50" charset="0"/>
              </a:rPr>
              <a:t> </a:t>
            </a:r>
            <a:r>
              <a:rPr lang="fr-FR" sz="900" dirty="0" err="1">
                <a:latin typeface="Peugeot New" panose="02000000000000000000" pitchFamily="50" charset="0"/>
              </a:rPr>
              <a:t>degli</a:t>
            </a:r>
            <a:r>
              <a:rPr lang="fr-FR" sz="900" dirty="0">
                <a:latin typeface="Peugeot New" panose="02000000000000000000" pitchFamily="50" charset="0"/>
              </a:rPr>
              <a:t> </a:t>
            </a:r>
            <a:r>
              <a:rPr lang="fr-FR" sz="900" dirty="0" err="1">
                <a:latin typeface="Peugeot New" panose="02000000000000000000" pitchFamily="50" charset="0"/>
              </a:rPr>
              <a:t>abbaglianti</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err="1">
                <a:latin typeface="Peugeot New" panose="02000000000000000000" pitchFamily="50" charset="0"/>
              </a:rPr>
              <a:t>Bracciolo</a:t>
            </a:r>
            <a:r>
              <a:rPr lang="fr-FR" sz="900" dirty="0">
                <a:latin typeface="Peugeot New" panose="02000000000000000000" pitchFamily="50" charset="0"/>
              </a:rPr>
              <a:t> centrale </a:t>
            </a:r>
            <a:r>
              <a:rPr lang="fr-FR" sz="900" dirty="0" err="1">
                <a:latin typeface="Peugeot New" panose="02000000000000000000" pitchFamily="50" charset="0"/>
              </a:rPr>
              <a:t>anteriore</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pPr>
            <a:r>
              <a:rPr lang="it-IT" sz="900" dirty="0">
                <a:latin typeface="Peugeot New" panose="02000000000000000000" pitchFamily="50" charset="0"/>
              </a:rPr>
              <a:t>Selettore modalità di guida </a:t>
            </a:r>
            <a:r>
              <a:rPr lang="en-GB" sz="900" dirty="0">
                <a:latin typeface="Peugeot New" panose="02000000000000000000" pitchFamily="50" charset="0"/>
              </a:rPr>
              <a:t>: Eco e Sport </a:t>
            </a:r>
            <a:r>
              <a:rPr lang="en-GB" sz="900" dirty="0" err="1">
                <a:latin typeface="Peugeot New" panose="02000000000000000000" pitchFamily="50" charset="0"/>
              </a:rPr>
              <a:t>su</a:t>
            </a:r>
            <a:r>
              <a:rPr lang="en-GB" sz="900" dirty="0">
                <a:latin typeface="Peugeot New" panose="02000000000000000000" pitchFamily="50" charset="0"/>
              </a:rPr>
              <a:t> </a:t>
            </a:r>
            <a:r>
              <a:rPr lang="en-GB" sz="900" dirty="0" err="1">
                <a:latin typeface="Peugeot New" panose="02000000000000000000" pitchFamily="50" charset="0"/>
              </a:rPr>
              <a:t>benzina</a:t>
            </a:r>
            <a:r>
              <a:rPr lang="en-GB" sz="900" dirty="0">
                <a:latin typeface="Peugeot New" panose="02000000000000000000" pitchFamily="50" charset="0"/>
              </a:rPr>
              <a:t>/ Electric, Hybrid e Sport </a:t>
            </a:r>
            <a:r>
              <a:rPr lang="en-GB" sz="900" dirty="0" err="1">
                <a:latin typeface="Peugeot New" panose="02000000000000000000" pitchFamily="50" charset="0"/>
              </a:rPr>
              <a:t>su</a:t>
            </a:r>
            <a:r>
              <a:rPr lang="en-GB" sz="900" dirty="0">
                <a:latin typeface="Peugeot New" panose="02000000000000000000" pitchFamily="50" charset="0"/>
              </a:rPr>
              <a:t> Plug-in Hybrid</a:t>
            </a:r>
          </a:p>
          <a:p>
            <a:pPr marL="171450" indent="-171450">
              <a:spcAft>
                <a:spcPts val="300"/>
              </a:spcAft>
              <a:buFont typeface="Arial" panose="020B0604020202020204" pitchFamily="34" charset="0"/>
              <a:buChar char="•"/>
            </a:pPr>
            <a:r>
              <a:rPr lang="it-IT" sz="900" dirty="0">
                <a:latin typeface="Peugeot New" panose="02000000000000000000" pitchFamily="50" charset="0"/>
              </a:rPr>
              <a:t>Climatizzatore automatico bi-zona </a:t>
            </a:r>
            <a:r>
              <a:rPr lang="it-IT" sz="900" dirty="0">
                <a:latin typeface="Peugeot New"/>
              </a:rPr>
              <a:t>con Air </a:t>
            </a:r>
            <a:r>
              <a:rPr lang="it-IT" sz="900" dirty="0" err="1">
                <a:latin typeface="Peugeot New"/>
              </a:rPr>
              <a:t>Quality</a:t>
            </a:r>
            <a:r>
              <a:rPr lang="it-IT" sz="900" dirty="0">
                <a:latin typeface="Peugeot New"/>
              </a:rPr>
              <a:t> System</a:t>
            </a:r>
            <a:endParaRPr lang="it-IT" sz="900" dirty="0">
              <a:latin typeface="Peugeot New" panose="02000000000000000000" pitchFamily="50" charset="0"/>
            </a:endParaRPr>
          </a:p>
          <a:p>
            <a:pPr marL="171450" indent="-171450">
              <a:spcAft>
                <a:spcPts val="300"/>
              </a:spcAft>
              <a:buFont typeface="Arial" panose="020B0604020202020204" pitchFamily="34" charset="0"/>
              <a:buChar char="•"/>
            </a:pPr>
            <a:r>
              <a:rPr lang="it-IT" sz="900" dirty="0">
                <a:latin typeface="Peugeot New" panose="02000000000000000000" pitchFamily="50" charset="0"/>
              </a:rPr>
              <a:t>Retrovisori esterni regolabili e ripiegabili elettricamente, con indicatore di direzione a LED</a:t>
            </a:r>
          </a:p>
          <a:p>
            <a:pPr marL="171450" indent="-171450">
              <a:spcAft>
                <a:spcPts val="300"/>
              </a:spcAft>
              <a:buFont typeface="Arial" panose="020B0604020202020204" pitchFamily="34" charset="0"/>
              <a:buChar char="•"/>
            </a:pPr>
            <a:r>
              <a:rPr lang="it-IT" sz="900" dirty="0">
                <a:latin typeface="Peugeot New" panose="02000000000000000000" pitchFamily="50" charset="0"/>
              </a:rPr>
              <a:t>Retrovisore interno con oscuramento automatico</a:t>
            </a:r>
          </a:p>
          <a:p>
            <a:pPr marL="171450" indent="-171450">
              <a:spcAft>
                <a:spcPts val="300"/>
              </a:spcAft>
              <a:buFont typeface="Arial" panose="020B0604020202020204" pitchFamily="34" charset="0"/>
              <a:buChar char="•"/>
            </a:pPr>
            <a:r>
              <a:rPr lang="it-IT" sz="900" dirty="0">
                <a:latin typeface="Peugeot New" panose="02000000000000000000" pitchFamily="50" charset="0"/>
              </a:rPr>
              <a:t>Servosterzo elettrico, volante regolabile in altezza e profondità</a:t>
            </a:r>
          </a:p>
          <a:p>
            <a:pPr marL="171450" indent="-171450">
              <a:spcAft>
                <a:spcPts val="300"/>
              </a:spcAft>
              <a:buFont typeface="Arial" panose="020B0604020202020204" pitchFamily="34" charset="0"/>
              <a:buChar char="•"/>
            </a:pPr>
            <a:r>
              <a:rPr lang="en-GB" sz="900" dirty="0">
                <a:latin typeface="Peugeot New" panose="02000000000000000000" pitchFamily="50" charset="0"/>
              </a:rPr>
              <a:t>Quattro </a:t>
            </a:r>
            <a:r>
              <a:rPr lang="en-GB" sz="900" dirty="0" err="1">
                <a:latin typeface="Peugeot New" panose="02000000000000000000" pitchFamily="50" charset="0"/>
              </a:rPr>
              <a:t>maniglie</a:t>
            </a:r>
            <a:endParaRPr lang="en-GB" sz="900" dirty="0">
              <a:latin typeface="Peugeot New" panose="02000000000000000000" pitchFamily="50" charset="0"/>
            </a:endParaRPr>
          </a:p>
          <a:p>
            <a:pPr marL="171450" indent="-171450">
              <a:spcAft>
                <a:spcPts val="300"/>
              </a:spcAft>
              <a:buFont typeface="Arial" panose="020B0604020202020204" pitchFamily="34" charset="0"/>
              <a:buChar char="•"/>
              <a:defRPr/>
            </a:pPr>
            <a:r>
              <a:rPr lang="it-IT" sz="900" dirty="0">
                <a:latin typeface="Peugeot New"/>
              </a:rPr>
              <a:t>Accesso e accensione senza chiave: chiusura/apertura in movimento</a:t>
            </a:r>
          </a:p>
          <a:p>
            <a:pPr marL="171450" indent="-171450">
              <a:spcAft>
                <a:spcPts val="300"/>
              </a:spcAft>
              <a:buFont typeface="Arial" panose="020B0604020202020204" pitchFamily="34" charset="0"/>
              <a:buChar char="•"/>
            </a:pPr>
            <a:r>
              <a:rPr lang="it-IT" sz="900" dirty="0">
                <a:latin typeface="Peugeot New" panose="02000000000000000000" pitchFamily="50" charset="0"/>
              </a:rPr>
              <a:t>Sedili posteriori ribaltabili 2/3 - 1/3</a:t>
            </a:r>
          </a:p>
          <a:p>
            <a:pPr marL="171450" indent="-171450">
              <a:spcAft>
                <a:spcPts val="300"/>
              </a:spcAft>
              <a:buFont typeface="Arial" panose="020B0604020202020204" pitchFamily="34" charset="0"/>
              <a:buChar char="•"/>
            </a:pPr>
            <a:r>
              <a:rPr lang="it-IT" sz="900" dirty="0">
                <a:latin typeface="Peugeot New" panose="02000000000000000000" pitchFamily="50" charset="0"/>
              </a:rPr>
              <a:t>Due telecomandi a tre pulsanti</a:t>
            </a:r>
          </a:p>
          <a:p>
            <a:pPr marL="171450" indent="-171450">
              <a:spcAft>
                <a:spcPts val="300"/>
              </a:spcAft>
              <a:buFont typeface="Arial" panose="020B0604020202020204" pitchFamily="34" charset="0"/>
              <a:buChar char="•"/>
            </a:pPr>
            <a:r>
              <a:rPr lang="it-IT" sz="900" dirty="0">
                <a:latin typeface="Peugeot New" panose="02000000000000000000" pitchFamily="50" charset="0"/>
              </a:rPr>
              <a:t>Alzacristalli anteriori e posteriori elettrici anti-schiacciamento con comando sequenziale</a:t>
            </a:r>
          </a:p>
          <a:p>
            <a:pPr marL="171450" indent="-171450">
              <a:spcAft>
                <a:spcPts val="300"/>
              </a:spcAft>
              <a:buFont typeface="Arial" panose="020B0604020202020204" pitchFamily="34" charset="0"/>
              <a:buChar char="•"/>
            </a:pPr>
            <a:r>
              <a:rPr lang="fr-FR" sz="900" dirty="0">
                <a:latin typeface="Peugeot New" panose="02000000000000000000" pitchFamily="50" charset="0"/>
              </a:rPr>
              <a:t>2 </a:t>
            </a:r>
            <a:r>
              <a:rPr lang="fr-FR" sz="900" dirty="0" err="1">
                <a:latin typeface="Peugeot New" panose="02000000000000000000" pitchFamily="50" charset="0"/>
              </a:rPr>
              <a:t>luci</a:t>
            </a:r>
            <a:r>
              <a:rPr lang="fr-FR" sz="900" dirty="0">
                <a:latin typeface="Peugeot New" panose="02000000000000000000" pitchFamily="50" charset="0"/>
              </a:rPr>
              <a:t> </a:t>
            </a:r>
            <a:r>
              <a:rPr lang="fr-FR" sz="900" dirty="0" err="1">
                <a:latin typeface="Peugeot New" panose="02000000000000000000" pitchFamily="50" charset="0"/>
              </a:rPr>
              <a:t>nel</a:t>
            </a:r>
            <a:r>
              <a:rPr lang="fr-FR" sz="900" dirty="0">
                <a:latin typeface="Peugeot New" panose="02000000000000000000" pitchFamily="50" charset="0"/>
              </a:rPr>
              <a:t> baule a LED</a:t>
            </a:r>
          </a:p>
          <a:p>
            <a:pPr marL="171450" indent="-171450">
              <a:spcAft>
                <a:spcPts val="300"/>
              </a:spcAft>
              <a:buFont typeface="Arial" panose="020B0604020202020204" pitchFamily="34" charset="0"/>
              <a:buChar char="•"/>
              <a:defRPr/>
            </a:pPr>
            <a:r>
              <a:rPr lang="it-IT" sz="900" dirty="0">
                <a:latin typeface="Peugeot New"/>
              </a:rPr>
              <a:t>Parabrezza acustico laminato</a:t>
            </a:r>
          </a:p>
          <a:p>
            <a:pPr>
              <a:spcAft>
                <a:spcPts val="300"/>
              </a:spcAft>
              <a:defRPr/>
            </a:pPr>
            <a:endParaRPr lang="fr-FR" sz="1200" dirty="0">
              <a:latin typeface="Peugeot New" panose="02000000000000000000" pitchFamily="50" charset="0"/>
            </a:endParaRPr>
          </a:p>
          <a:p>
            <a:pPr>
              <a:spcAft>
                <a:spcPts val="300"/>
              </a:spcAft>
            </a:pPr>
            <a:r>
              <a:rPr lang="it-IT" sz="1200" dirty="0">
                <a:latin typeface="Peugeot New" panose="02000000000000000000" pitchFamily="50" charset="0"/>
              </a:rPr>
              <a:t>DESIGN INTERNI</a:t>
            </a:r>
          </a:p>
          <a:p>
            <a:pPr marL="171450" indent="-171450">
              <a:spcAft>
                <a:spcPts val="300"/>
              </a:spcAft>
              <a:buFont typeface="Arial" panose="020B0604020202020204" pitchFamily="34" charset="0"/>
              <a:buChar char="•"/>
              <a:defRPr/>
            </a:pPr>
            <a:r>
              <a:rPr lang="it-IT" sz="900" dirty="0">
                <a:latin typeface="Peugeot New" panose="02000000000000000000" pitchFamily="50" charset="0"/>
              </a:rPr>
              <a:t>Decorazioni tessili (cruscotto, pannelli delle porte)</a:t>
            </a:r>
          </a:p>
          <a:p>
            <a:pPr marL="171450" indent="-171450">
              <a:spcAft>
                <a:spcPts val="300"/>
              </a:spcAft>
              <a:buFont typeface="Arial" panose="020B0604020202020204" pitchFamily="34" charset="0"/>
              <a:buChar char="•"/>
            </a:pPr>
            <a:r>
              <a:rPr lang="it-IT" sz="900" dirty="0">
                <a:latin typeface="Peugeot New" panose="02000000000000000000" pitchFamily="50" charset="0"/>
              </a:rPr>
              <a:t>Volante in pelle multifunzione</a:t>
            </a:r>
          </a:p>
          <a:p>
            <a:pPr marL="171450" indent="-171450">
              <a:spcAft>
                <a:spcPts val="300"/>
              </a:spcAft>
              <a:buFont typeface="Arial" panose="020B0604020202020204" pitchFamily="34" charset="0"/>
              <a:buChar char="•"/>
            </a:pPr>
            <a:endParaRPr lang="fr-FR" sz="900" dirty="0">
              <a:latin typeface="Peugeot New" panose="02000000000000000000" pitchFamily="50" charset="0"/>
            </a:endParaRPr>
          </a:p>
          <a:p>
            <a:pPr marL="171450" indent="-171450">
              <a:spcAft>
                <a:spcPts val="300"/>
              </a:spcAft>
              <a:buFont typeface="Arial" panose="020B0604020202020204" pitchFamily="34" charset="0"/>
              <a:buChar char="•"/>
            </a:pPr>
            <a:endParaRPr lang="en-GB" sz="900" dirty="0">
              <a:latin typeface="Peugeot New" panose="02000000000000000000" pitchFamily="50" charset="0"/>
            </a:endParaRPr>
          </a:p>
          <a:p>
            <a:pPr>
              <a:spcAft>
                <a:spcPts val="300"/>
              </a:spcAft>
            </a:pPr>
            <a:endParaRPr lang="en-GB" sz="1000" dirty="0">
              <a:latin typeface="Peugeot New" panose="02000000000000000000" pitchFamily="50" charset="0"/>
            </a:endParaRPr>
          </a:p>
          <a:p>
            <a:pPr marL="171450" indent="-171450">
              <a:spcAft>
                <a:spcPts val="300"/>
              </a:spcAft>
              <a:buFont typeface="Arial" panose="020B0604020202020204" pitchFamily="34" charset="0"/>
              <a:buChar char="•"/>
            </a:pPr>
            <a:endParaRPr lang="it-IT" sz="900" dirty="0">
              <a:latin typeface="Peugeot New"/>
            </a:endParaRPr>
          </a:p>
          <a:p>
            <a:pPr>
              <a:spcAft>
                <a:spcPts val="300"/>
              </a:spcAft>
            </a:pPr>
            <a:endParaRPr lang="en-GB" sz="900" dirty="0">
              <a:latin typeface="Peugeot New" panose="02000000000000000000" pitchFamily="50" charset="0"/>
            </a:endParaRPr>
          </a:p>
        </p:txBody>
      </p:sp>
      <p:sp>
        <p:nvSpPr>
          <p:cNvPr id="48" name="ZoneTexte 47">
            <a:extLst>
              <a:ext uri="{FF2B5EF4-FFF2-40B4-BE49-F238E27FC236}">
                <a16:creationId xmlns:a16="http://schemas.microsoft.com/office/drawing/2014/main" id="{16F714C1-3064-4713-BF7D-4D5E4982CD37}"/>
              </a:ext>
            </a:extLst>
          </p:cNvPr>
          <p:cNvSpPr txBox="1"/>
          <p:nvPr/>
        </p:nvSpPr>
        <p:spPr>
          <a:xfrm>
            <a:off x="10404387" y="6673334"/>
            <a:ext cx="1733549" cy="184666"/>
          </a:xfrm>
          <a:prstGeom prst="rect">
            <a:avLst/>
          </a:prstGeom>
          <a:noFill/>
        </p:spPr>
        <p:txBody>
          <a:bodyPr wrap="square" rtlCol="0">
            <a:spAutoFit/>
          </a:bodyPr>
          <a:lstStyle/>
          <a:p>
            <a:r>
              <a:rPr lang="en-GB" sz="600" dirty="0">
                <a:solidFill>
                  <a:schemeClr val="bg1"/>
                </a:solidFill>
                <a:latin typeface="Peugeot New Light" panose="02000000000000000000" pitchFamily="2" charset="0"/>
              </a:rPr>
              <a:t>Image for illustration purposes only</a:t>
            </a:r>
          </a:p>
        </p:txBody>
      </p:sp>
      <p:grpSp>
        <p:nvGrpSpPr>
          <p:cNvPr id="2" name="Groupe 3">
            <a:extLst>
              <a:ext uri="{FF2B5EF4-FFF2-40B4-BE49-F238E27FC236}">
                <a16:creationId xmlns:a16="http://schemas.microsoft.com/office/drawing/2014/main" id="{CA272B0F-FF0D-6C1D-65B9-07A8EDF2E7A3}"/>
              </a:ext>
            </a:extLst>
          </p:cNvPr>
          <p:cNvGrpSpPr/>
          <p:nvPr/>
        </p:nvGrpSpPr>
        <p:grpSpPr>
          <a:xfrm>
            <a:off x="0" y="857262"/>
            <a:ext cx="377180" cy="6000739"/>
            <a:chOff x="2" y="857261"/>
            <a:chExt cx="377180" cy="6000739"/>
          </a:xfrm>
        </p:grpSpPr>
        <p:grpSp>
          <p:nvGrpSpPr>
            <p:cNvPr id="6" name="Groupe 31">
              <a:extLst>
                <a:ext uri="{FF2B5EF4-FFF2-40B4-BE49-F238E27FC236}">
                  <a16:creationId xmlns:a16="http://schemas.microsoft.com/office/drawing/2014/main" id="{3A5D8279-C8DA-6CC9-9AC7-CF3B826AB426}"/>
                </a:ext>
              </a:extLst>
            </p:cNvPr>
            <p:cNvGrpSpPr/>
            <p:nvPr/>
          </p:nvGrpSpPr>
          <p:grpSpPr>
            <a:xfrm>
              <a:off x="2" y="857261"/>
              <a:ext cx="377180" cy="6000739"/>
              <a:chOff x="-5691" y="857261"/>
              <a:chExt cx="377180" cy="6000739"/>
            </a:xfrm>
            <a:solidFill>
              <a:srgbClr val="FFFFFF">
                <a:lumMod val="95000"/>
              </a:srgbClr>
            </a:solidFill>
          </p:grpSpPr>
          <p:sp>
            <p:nvSpPr>
              <p:cNvPr id="8" name="Rectangle 7">
                <a:hlinkClick r:id="rId2" action="ppaction://hlinksldjump"/>
                <a:extLst>
                  <a:ext uri="{FF2B5EF4-FFF2-40B4-BE49-F238E27FC236}">
                    <a16:creationId xmlns:a16="http://schemas.microsoft.com/office/drawing/2014/main" id="{27FDA5E3-3A10-8D27-18B4-8397E7490F6C}"/>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9" name="Rectangle 8">
                <a:hlinkClick r:id="rId3" action="ppaction://hlinksldjump"/>
                <a:extLst>
                  <a:ext uri="{FF2B5EF4-FFF2-40B4-BE49-F238E27FC236}">
                    <a16:creationId xmlns:a16="http://schemas.microsoft.com/office/drawing/2014/main" id="{00C98930-20BD-856A-305F-7D5CEF62FBAF}"/>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10" name="Rectangle 9">
                <a:hlinkClick r:id="rId4" action="ppaction://hlinksldjump"/>
                <a:extLst>
                  <a:ext uri="{FF2B5EF4-FFF2-40B4-BE49-F238E27FC236}">
                    <a16:creationId xmlns:a16="http://schemas.microsoft.com/office/drawing/2014/main" id="{B505DC6C-2F57-F568-7369-C4DB20FD0018}"/>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11" name="Rectangle 10">
                <a:hlinkClick r:id="rId5" action="ppaction://hlinksldjump"/>
                <a:extLst>
                  <a:ext uri="{FF2B5EF4-FFF2-40B4-BE49-F238E27FC236}">
                    <a16:creationId xmlns:a16="http://schemas.microsoft.com/office/drawing/2014/main" id="{83775939-756F-0BE9-91F3-03214D392B57}"/>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12" name="Rectangle 11">
                <a:hlinkClick r:id="rId6" action="ppaction://hlinksldjump"/>
                <a:extLst>
                  <a:ext uri="{FF2B5EF4-FFF2-40B4-BE49-F238E27FC236}">
                    <a16:creationId xmlns:a16="http://schemas.microsoft.com/office/drawing/2014/main" id="{E232F15A-8F86-7161-5AEC-AEEEDE3744FC}"/>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13" name="Rectangle 12">
                <a:hlinkClick r:id="rId7" action="ppaction://hlinksldjump"/>
                <a:extLst>
                  <a:ext uri="{FF2B5EF4-FFF2-40B4-BE49-F238E27FC236}">
                    <a16:creationId xmlns:a16="http://schemas.microsoft.com/office/drawing/2014/main" id="{37468E7A-75A2-BC82-EB09-2A50DF50156B}"/>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5" name="Rectangle 4">
              <a:hlinkClick r:id="rId8" action="ppaction://hlinksldjump"/>
              <a:extLst>
                <a:ext uri="{FF2B5EF4-FFF2-40B4-BE49-F238E27FC236}">
                  <a16:creationId xmlns:a16="http://schemas.microsoft.com/office/drawing/2014/main" id="{3E4C3813-4F71-30E7-806E-7E12DEC66633}"/>
                </a:ext>
              </a:extLst>
            </p:cNvPr>
            <p:cNvSpPr/>
            <p:nvPr/>
          </p:nvSpPr>
          <p:spPr>
            <a:xfrm rot="16200000">
              <a:off x="-240599" y="1953961"/>
              <a:ext cx="857250" cy="37604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 allestimenti</a:t>
              </a:r>
            </a:p>
          </p:txBody>
        </p:sp>
      </p:grpSp>
      <p:sp>
        <p:nvSpPr>
          <p:cNvPr id="17"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500" b="1"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ALLESTIMENTO ALLURE</a:t>
            </a:r>
          </a:p>
        </p:txBody>
      </p:sp>
      <p:sp>
        <p:nvSpPr>
          <p:cNvPr id="18" name="Rectangle 17">
            <a:hlinkClick r:id="rId9" action="ppaction://hlinksldjump"/>
            <a:extLst>
              <a:ext uri="{FF2B5EF4-FFF2-40B4-BE49-F238E27FC236}">
                <a16:creationId xmlns:a16="http://schemas.microsoft.com/office/drawing/2014/main" id="{2E60E94B-5BBD-425B-B405-F78700A7C61B}"/>
              </a:ext>
            </a:extLst>
          </p:cNvPr>
          <p:cNvSpPr/>
          <p:nvPr/>
        </p:nvSpPr>
        <p:spPr>
          <a:xfrm rot="16200000">
            <a:off x="-245872" y="229950"/>
            <a:ext cx="865573" cy="373831"/>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pic>
        <p:nvPicPr>
          <p:cNvPr id="19" name="Image 15" descr="Une image contenant panneau de configuration&#10;&#10;Description générée automatiquement">
            <a:extLst>
              <a:ext uri="{FF2B5EF4-FFF2-40B4-BE49-F238E27FC236}">
                <a16:creationId xmlns:a16="http://schemas.microsoft.com/office/drawing/2014/main" id="{966CDA3F-239F-47D7-B69B-AA9E60E6F7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64" r="44867"/>
          <a:stretch/>
        </p:blipFill>
        <p:spPr>
          <a:xfrm>
            <a:off x="6880194" y="0"/>
            <a:ext cx="5311806" cy="6858000"/>
          </a:xfrm>
          <a:prstGeom prst="rect">
            <a:avLst/>
          </a:prstGeom>
        </p:spPr>
      </p:pic>
    </p:spTree>
    <p:extLst>
      <p:ext uri="{BB962C8B-B14F-4D97-AF65-F5344CB8AC3E}">
        <p14:creationId xmlns:p14="http://schemas.microsoft.com/office/powerpoint/2010/main" val="397593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58077" y="896008"/>
            <a:ext cx="5046037" cy="4905958"/>
          </a:xfrm>
          <a:prstGeom prst="rect">
            <a:avLst/>
          </a:prstGeom>
        </p:spPr>
        <p:txBody>
          <a:bodyPr wrap="square" lIns="91440" tIns="45720" rIns="91440" bIns="45720" anchor="t">
            <a:spAutoFit/>
          </a:bodyPr>
          <a:lstStyle/>
          <a:p>
            <a:pPr>
              <a:spcAft>
                <a:spcPts val="300"/>
              </a:spcAft>
            </a:pPr>
            <a:r>
              <a:rPr lang="it-IT" sz="1200" dirty="0">
                <a:latin typeface="Peugeot New" panose="02000000000000000000" pitchFamily="50" charset="0"/>
              </a:rPr>
              <a:t>MULTIMEDIA E NAVIGAZIONE</a:t>
            </a:r>
          </a:p>
          <a:p>
            <a:pPr marL="171450" indent="-171450">
              <a:spcAft>
                <a:spcPts val="300"/>
              </a:spcAft>
              <a:buFont typeface="Arial" panose="020B0604020202020204" pitchFamily="34" charset="0"/>
              <a:buChar char="•"/>
              <a:defRPr/>
            </a:pPr>
            <a:r>
              <a:rPr lang="it-IT" sz="900" dirty="0">
                <a:latin typeface="Peugeot New" panose="02000000000000000000" pitchFamily="50" charset="0"/>
              </a:rPr>
              <a:t>Navigazione connessa con </a:t>
            </a:r>
            <a:r>
              <a:rPr lang="it-IT" sz="900" dirty="0" err="1">
                <a:latin typeface="Peugeot New" panose="02000000000000000000" pitchFamily="50" charset="0"/>
              </a:rPr>
              <a:t>touchscreen</a:t>
            </a:r>
            <a:r>
              <a:rPr lang="it-IT" sz="900" dirty="0">
                <a:latin typeface="Peugeot New" panose="02000000000000000000" pitchFamily="50" charset="0"/>
              </a:rPr>
              <a:t> centrale da 10" e schermo con i-</a:t>
            </a:r>
            <a:r>
              <a:rPr lang="it-IT" sz="900" dirty="0" err="1">
                <a:latin typeface="Peugeot New" panose="02000000000000000000" pitchFamily="50" charset="0"/>
              </a:rPr>
              <a:t>Toggles</a:t>
            </a:r>
            <a:r>
              <a:rPr lang="it-IT" sz="900" dirty="0">
                <a:latin typeface="Peugeot New" panose="02000000000000000000" pitchFamily="50" charset="0"/>
              </a:rPr>
              <a:t> virtuali personalizzabili e Peugeot I-Connect Advanced (navigazione connessa e riconoscimento vocale in linguaggio naturale)</a:t>
            </a:r>
          </a:p>
          <a:p>
            <a:pPr marL="171450" indent="-171450">
              <a:spcAft>
                <a:spcPts val="300"/>
              </a:spcAft>
              <a:buFont typeface="Arial" panose="020B0604020202020204" pitchFamily="34" charset="0"/>
              <a:buChar char="•"/>
              <a:defRPr/>
            </a:pPr>
            <a:r>
              <a:rPr lang="fr-FR" sz="900" dirty="0" err="1">
                <a:latin typeface="Peugeot New" panose="02000000000000000000" pitchFamily="50" charset="0"/>
              </a:rPr>
              <a:t>Funzione</a:t>
            </a:r>
            <a:r>
              <a:rPr lang="fr-FR" sz="900" dirty="0">
                <a:latin typeface="Peugeot New" panose="02000000000000000000" pitchFamily="50" charset="0"/>
              </a:rPr>
              <a:t> Bluetooth®</a:t>
            </a:r>
          </a:p>
          <a:p>
            <a:pPr marL="171450" indent="-171450">
              <a:spcAft>
                <a:spcPts val="300"/>
              </a:spcAft>
              <a:buFont typeface="Arial" panose="020B0604020202020204" pitchFamily="34" charset="0"/>
              <a:buChar char="•"/>
              <a:defRPr/>
            </a:pPr>
            <a:r>
              <a:rPr lang="it-IT" sz="900" dirty="0">
                <a:latin typeface="Peugeot New" panose="02000000000000000000" pitchFamily="50" charset="0"/>
              </a:rPr>
              <a:t>Funzione DAB (Digital Audio </a:t>
            </a:r>
            <a:r>
              <a:rPr lang="it-IT" sz="900" dirty="0" err="1">
                <a:latin typeface="Peugeot New" panose="02000000000000000000" pitchFamily="50" charset="0"/>
              </a:rPr>
              <a:t>Broadcasting</a:t>
            </a:r>
            <a:r>
              <a:rPr lang="it-IT" sz="900" dirty="0">
                <a:latin typeface="Peugeot New" panose="02000000000000000000" pitchFamily="50" charset="0"/>
              </a:rPr>
              <a:t>)</a:t>
            </a:r>
          </a:p>
          <a:p>
            <a:pPr marL="171450" indent="-171450">
              <a:spcAft>
                <a:spcPts val="300"/>
              </a:spcAft>
              <a:buFont typeface="Arial" panose="020B0604020202020204" pitchFamily="34" charset="0"/>
              <a:buChar char="•"/>
              <a:defRPr/>
            </a:pPr>
            <a:r>
              <a:rPr lang="it-IT" sz="900" dirty="0">
                <a:latin typeface="Peugeot New" panose="02000000000000000000" pitchFamily="50" charset="0"/>
              </a:rPr>
              <a:t>Peugeot i-Cockpit con quadro strumenti digitale da </a:t>
            </a:r>
            <a:r>
              <a:rPr lang="fr-FR" sz="900" dirty="0">
                <a:latin typeface="Peugeot New" panose="02000000000000000000" pitchFamily="50" charset="0"/>
              </a:rPr>
              <a:t>10’’ </a:t>
            </a:r>
            <a:r>
              <a:rPr lang="it-IT" sz="900" dirty="0">
                <a:latin typeface="Peugeot New" panose="02000000000000000000" pitchFamily="50" charset="0"/>
              </a:rPr>
              <a:t>personalizzabile</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pPr>
            <a:r>
              <a:rPr lang="en-US" sz="900" dirty="0">
                <a:latin typeface="Peugeot New" panose="02000000000000000000" pitchFamily="50" charset="0"/>
              </a:rPr>
              <a:t>Wireless Mirror Screen (</a:t>
            </a:r>
            <a:r>
              <a:rPr lang="fr-FR" sz="900" dirty="0">
                <a:latin typeface="Peugeot New" panose="02000000000000000000" pitchFamily="50" charset="0"/>
              </a:rPr>
              <a:t>Apple </a:t>
            </a:r>
            <a:r>
              <a:rPr lang="fr-FR" sz="900" dirty="0" err="1">
                <a:latin typeface="Peugeot New" panose="02000000000000000000" pitchFamily="50" charset="0"/>
              </a:rPr>
              <a:t>Carplay</a:t>
            </a:r>
            <a:r>
              <a:rPr lang="fr-FR" sz="900" dirty="0">
                <a:latin typeface="Peugeot New" panose="02000000000000000000" pitchFamily="50" charset="0"/>
              </a:rPr>
              <a:t>™ / Android Auto™)</a:t>
            </a:r>
            <a:r>
              <a:rPr lang="en-US" sz="900" dirty="0">
                <a:latin typeface="Peugeot New" panose="02000000000000000000" pitchFamily="50" charset="0"/>
              </a:rPr>
              <a:t> </a:t>
            </a:r>
            <a:r>
              <a:rPr lang="en-US" sz="900" dirty="0" err="1">
                <a:latin typeface="Peugeot New" panose="02000000000000000000" pitchFamily="50" charset="0"/>
              </a:rPr>
              <a:t>senza</a:t>
            </a:r>
            <a:r>
              <a:rPr lang="en-US" sz="900" dirty="0">
                <a:latin typeface="Peugeot New" panose="02000000000000000000" pitchFamily="50" charset="0"/>
              </a:rPr>
              <a:t> </a:t>
            </a:r>
            <a:r>
              <a:rPr lang="en-US" sz="900" dirty="0" err="1">
                <a:latin typeface="Peugeot New" panose="02000000000000000000" pitchFamily="50" charset="0"/>
              </a:rPr>
              <a:t>fili</a:t>
            </a:r>
            <a:endParaRPr lang="en-US" sz="900" dirty="0">
              <a:latin typeface="Peugeot New" panose="02000000000000000000" pitchFamily="50" charset="0"/>
            </a:endParaRPr>
          </a:p>
          <a:p>
            <a:pPr marL="171450" indent="-171450">
              <a:spcAft>
                <a:spcPts val="300"/>
              </a:spcAft>
              <a:buFont typeface="Arial" panose="020B0604020202020204" pitchFamily="34" charset="0"/>
              <a:buChar char="•"/>
              <a:defRPr/>
            </a:pPr>
            <a:r>
              <a:rPr lang="it-IT" sz="900" dirty="0">
                <a:latin typeface="Peugeot New" panose="02000000000000000000" pitchFamily="50" charset="0"/>
              </a:rPr>
              <a:t>Due prese USB-C anteriori (ricarica + dati), due prese USB-C posteriori (ricarica) </a:t>
            </a:r>
          </a:p>
          <a:p>
            <a:pPr marL="171450" indent="-171450">
              <a:spcAft>
                <a:spcPts val="300"/>
              </a:spcAft>
              <a:buFont typeface="Arial" panose="020B0604020202020204" pitchFamily="34" charset="0"/>
              <a:buChar char="•"/>
              <a:defRPr/>
            </a:pPr>
            <a:r>
              <a:rPr lang="fr-FR" sz="900" dirty="0" err="1">
                <a:latin typeface="Peugeot New" panose="02000000000000000000" pitchFamily="50" charset="0"/>
              </a:rPr>
              <a:t>Presa</a:t>
            </a:r>
            <a:r>
              <a:rPr lang="fr-FR" sz="900" dirty="0">
                <a:latin typeface="Peugeot New" panose="02000000000000000000" pitchFamily="50" charset="0"/>
              </a:rPr>
              <a:t> 12V </a:t>
            </a:r>
            <a:r>
              <a:rPr lang="fr-FR" sz="900" dirty="0" err="1">
                <a:latin typeface="Peugeot New" panose="02000000000000000000" pitchFamily="50" charset="0"/>
              </a:rPr>
              <a:t>anteriore</a:t>
            </a:r>
            <a:r>
              <a:rPr lang="fr-FR" sz="900" dirty="0">
                <a:latin typeface="Peugeot New" panose="02000000000000000000" pitchFamily="50" charset="0"/>
              </a:rPr>
              <a:t> + baule</a:t>
            </a:r>
          </a:p>
          <a:p>
            <a:pPr marL="171450" indent="-171450">
              <a:spcAft>
                <a:spcPts val="300"/>
              </a:spcAft>
              <a:buFont typeface="Arial" panose="020B0604020202020204" pitchFamily="34" charset="0"/>
              <a:buChar char="•"/>
              <a:defRPr/>
            </a:pPr>
            <a:r>
              <a:rPr lang="it-IT" sz="900" dirty="0">
                <a:latin typeface="Peugeot New" panose="02000000000000000000" pitchFamily="50" charset="0"/>
              </a:rPr>
              <a:t>Sistema audio a 6 altoparlanti (2 tweeter; 2 woofer; 2 altoparlanti)</a:t>
            </a:r>
          </a:p>
          <a:p>
            <a:pPr marL="171450" indent="-171450">
              <a:spcAft>
                <a:spcPts val="300"/>
              </a:spcAft>
              <a:buFont typeface="Arial" panose="020B0604020202020204" pitchFamily="34" charset="0"/>
              <a:buChar char="•"/>
            </a:pPr>
            <a:r>
              <a:rPr lang="it-IT" sz="900" dirty="0">
                <a:latin typeface="Peugeot New"/>
              </a:rPr>
              <a:t>Comando di riconoscimento vocale "OK PEUGEOT" in linguaggio naturale, che permette di accedere a tutte le richieste relative alle funzioni di infotainment</a:t>
            </a:r>
          </a:p>
          <a:p>
            <a:pPr marL="171450" indent="-171450">
              <a:lnSpc>
                <a:spcPct val="90000"/>
              </a:lnSpc>
              <a:spcAft>
                <a:spcPts val="300"/>
              </a:spcAft>
              <a:buFont typeface="Arial" panose="020B0604020202020204" pitchFamily="34" charset="0"/>
              <a:buChar char="•"/>
              <a:defRPr/>
            </a:pPr>
            <a:r>
              <a:rPr lang="fr-FR" sz="900" dirty="0">
                <a:solidFill>
                  <a:srgbClr val="000000"/>
                </a:solidFill>
                <a:latin typeface="Peugeot New"/>
              </a:rPr>
              <a:t>Wireless Mirror Screen </a:t>
            </a:r>
          </a:p>
          <a:p>
            <a:pPr marL="171450" indent="-171450">
              <a:lnSpc>
                <a:spcPct val="90000"/>
              </a:lnSpc>
              <a:spcAft>
                <a:spcPts val="300"/>
              </a:spcAft>
              <a:buFont typeface="Arial" panose="020B0604020202020204" pitchFamily="34" charset="0"/>
              <a:buChar char="•"/>
              <a:defRPr/>
            </a:pPr>
            <a:endParaRPr lang="fr-FR" sz="900" dirty="0">
              <a:solidFill>
                <a:srgbClr val="000000"/>
              </a:solidFill>
              <a:latin typeface="Peugeot New"/>
            </a:endParaRPr>
          </a:p>
          <a:p>
            <a:pPr>
              <a:spcAft>
                <a:spcPts val="300"/>
              </a:spcAft>
            </a:pPr>
            <a:r>
              <a:rPr lang="it-IT" sz="1200" dirty="0">
                <a:latin typeface="Peugeot New" panose="02000000000000000000" pitchFamily="50" charset="0"/>
              </a:rPr>
              <a:t>SEDILI E RIVESTIMENTI</a:t>
            </a:r>
          </a:p>
          <a:p>
            <a:pPr>
              <a:spcAft>
                <a:spcPts val="300"/>
              </a:spcAft>
            </a:pPr>
            <a:endParaRPr lang="en-GB" sz="200" dirty="0">
              <a:latin typeface="Peugeot New" panose="02000000000000000000" pitchFamily="50" charset="0"/>
            </a:endParaRPr>
          </a:p>
          <a:p>
            <a:pPr marL="171450" indent="-171450">
              <a:spcAft>
                <a:spcPts val="300"/>
              </a:spcAft>
              <a:buFont typeface="Arial" panose="020B0604020202020204" pitchFamily="34" charset="0"/>
              <a:buChar char="•"/>
            </a:pPr>
            <a:r>
              <a:rPr lang="it-IT" sz="900" dirty="0">
                <a:latin typeface="Peugeot New" panose="02000000000000000000" pitchFamily="50" charset="0"/>
              </a:rPr>
              <a:t>Sedili dinamici Mi-TEP / Tessuto </a:t>
            </a:r>
            <a:r>
              <a:rPr lang="it-IT" sz="900" dirty="0" err="1">
                <a:latin typeface="Peugeot New" panose="02000000000000000000" pitchFamily="50" charset="0"/>
              </a:rPr>
              <a:t>Fractil</a:t>
            </a:r>
            <a:r>
              <a:rPr lang="it-IT" sz="900" dirty="0">
                <a:latin typeface="Peugeot New" panose="02000000000000000000" pitchFamily="50" charset="0"/>
              </a:rPr>
              <a:t> con cuciture </a:t>
            </a:r>
            <a:r>
              <a:rPr lang="it-IT" sz="900" dirty="0" err="1">
                <a:latin typeface="Peugeot New" panose="02000000000000000000" pitchFamily="50" charset="0"/>
              </a:rPr>
              <a:t>Mint</a:t>
            </a:r>
            <a:endParaRPr lang="it-IT" sz="900" dirty="0">
              <a:latin typeface="Peugeot New" panose="02000000000000000000" pitchFamily="50" charset="0"/>
            </a:endParaRPr>
          </a:p>
          <a:p>
            <a:pPr marL="171450" indent="-171450">
              <a:spcAft>
                <a:spcPts val="300"/>
              </a:spcAft>
              <a:buFont typeface="Arial" panose="020B0604020202020204" pitchFamily="34" charset="0"/>
              <a:buChar char="•"/>
            </a:pPr>
            <a:r>
              <a:rPr lang="it-IT" sz="900" dirty="0">
                <a:latin typeface="Peugeot New" panose="02000000000000000000" pitchFamily="50" charset="0"/>
              </a:rPr>
              <a:t>Sedile dinamico con poggiatesta anteriore bidirezionale</a:t>
            </a:r>
          </a:p>
          <a:p>
            <a:pPr marL="171450" indent="-171450">
              <a:spcAft>
                <a:spcPts val="300"/>
              </a:spcAft>
              <a:buFont typeface="Arial" panose="020B0604020202020204" pitchFamily="34" charset="0"/>
              <a:buChar char="•"/>
            </a:pPr>
            <a:r>
              <a:rPr lang="it-IT" sz="900" dirty="0">
                <a:latin typeface="Peugeot New"/>
              </a:rPr>
              <a:t>Sedili conducente e passeggero regolabili in altezza</a:t>
            </a:r>
          </a:p>
          <a:p>
            <a:pPr marL="171450" indent="-171450">
              <a:spcAft>
                <a:spcPts val="300"/>
              </a:spcAft>
              <a:buFont typeface="Arial" panose="020B0604020202020204" pitchFamily="34" charset="0"/>
              <a:buChar char="•"/>
            </a:pPr>
            <a:r>
              <a:rPr lang="it-IT" sz="900" dirty="0">
                <a:latin typeface="Peugeot New"/>
              </a:rPr>
              <a:t>Regolazione lombare del sedile del conducente</a:t>
            </a:r>
          </a:p>
          <a:p>
            <a:pPr marL="171450" indent="-171450">
              <a:lnSpc>
                <a:spcPct val="90000"/>
              </a:lnSpc>
              <a:spcAft>
                <a:spcPts val="300"/>
              </a:spcAft>
              <a:buFont typeface="Arial" panose="020B0604020202020204" pitchFamily="34" charset="0"/>
              <a:buChar char="•"/>
              <a:defRPr/>
            </a:pPr>
            <a:endParaRPr lang="fr-FR" sz="900" dirty="0">
              <a:solidFill>
                <a:srgbClr val="000000"/>
              </a:solidFill>
              <a:latin typeface="Peugeot New"/>
            </a:endParaRPr>
          </a:p>
          <a:p>
            <a:pPr marL="171450" indent="-171450">
              <a:spcAft>
                <a:spcPts val="300"/>
              </a:spcAft>
              <a:buFont typeface="Arial" panose="020B0604020202020204" pitchFamily="34" charset="0"/>
              <a:buChar char="•"/>
              <a:defRPr/>
            </a:pPr>
            <a:endParaRPr lang="it-IT" sz="900" dirty="0">
              <a:latin typeface="Peugeot New" panose="02000000000000000000" pitchFamily="50" charset="0"/>
            </a:endParaRPr>
          </a:p>
          <a:p>
            <a:pPr>
              <a:spcAft>
                <a:spcPts val="300"/>
              </a:spcAft>
              <a:defRPr/>
            </a:pPr>
            <a:endParaRPr lang="fr-FR" sz="1200" dirty="0">
              <a:solidFill>
                <a:srgbClr val="00B0F0"/>
              </a:solidFill>
              <a:latin typeface="Peugeot New" panose="02000000000000000000" pitchFamily="50" charset="0"/>
              <a:ea typeface="+mn-lt"/>
              <a:cs typeface="+mn-lt"/>
            </a:endParaRPr>
          </a:p>
          <a:p>
            <a:pPr marL="171450" indent="-171450">
              <a:spcAft>
                <a:spcPts val="300"/>
              </a:spcAft>
              <a:buFont typeface="Arial" panose="020B0604020202020204" pitchFamily="34" charset="0"/>
              <a:buChar char="•"/>
            </a:pPr>
            <a:endParaRPr lang="fr-FR" sz="900" dirty="0">
              <a:latin typeface="Peugeot New" panose="02000000000000000000" pitchFamily="50" charset="0"/>
            </a:endParaRPr>
          </a:p>
        </p:txBody>
      </p:sp>
      <p:sp>
        <p:nvSpPr>
          <p:cNvPr id="56" name="ZoneTexte 55">
            <a:extLst>
              <a:ext uri="{FF2B5EF4-FFF2-40B4-BE49-F238E27FC236}">
                <a16:creationId xmlns:a16="http://schemas.microsoft.com/office/drawing/2014/main" id="{32FEA83C-192A-46C2-BD7B-609814161ED3}"/>
              </a:ext>
            </a:extLst>
          </p:cNvPr>
          <p:cNvSpPr txBox="1"/>
          <p:nvPr/>
        </p:nvSpPr>
        <p:spPr>
          <a:xfrm>
            <a:off x="10404387" y="6673334"/>
            <a:ext cx="1733549" cy="184666"/>
          </a:xfrm>
          <a:prstGeom prst="rect">
            <a:avLst/>
          </a:prstGeom>
          <a:noFill/>
        </p:spPr>
        <p:txBody>
          <a:bodyPr wrap="square" rtlCol="0">
            <a:spAutoFit/>
          </a:bodyPr>
          <a:lstStyle/>
          <a:p>
            <a:r>
              <a:rPr lang="en-GB" sz="600" dirty="0">
                <a:solidFill>
                  <a:schemeClr val="bg1"/>
                </a:solidFill>
                <a:latin typeface="Peugeot New Light" panose="02000000000000000000" pitchFamily="2" charset="0"/>
              </a:rPr>
              <a:t>Image for illustration purposes only</a:t>
            </a:r>
          </a:p>
        </p:txBody>
      </p:sp>
      <p:sp>
        <p:nvSpPr>
          <p:cNvPr id="21"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500" b="1"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ALLESTIMENTO ALLURE</a:t>
            </a:r>
          </a:p>
        </p:txBody>
      </p:sp>
      <p:pic>
        <p:nvPicPr>
          <p:cNvPr id="16" name="Image 14" descr="Une image contenant intérieur, noir, appareil photo, fermer&#10;&#10;Description générée automatiquement">
            <a:extLst>
              <a:ext uri="{FF2B5EF4-FFF2-40B4-BE49-F238E27FC236}">
                <a16:creationId xmlns:a16="http://schemas.microsoft.com/office/drawing/2014/main" id="{77476268-86E6-463E-B7CE-8141809901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49"/>
          <a:stretch/>
        </p:blipFill>
        <p:spPr>
          <a:xfrm>
            <a:off x="6880839" y="2"/>
            <a:ext cx="5311161" cy="6857998"/>
          </a:xfrm>
          <a:prstGeom prst="rect">
            <a:avLst/>
          </a:prstGeom>
        </p:spPr>
      </p:pic>
      <p:grpSp>
        <p:nvGrpSpPr>
          <p:cNvPr id="17" name="Groupe 3">
            <a:extLst>
              <a:ext uri="{FF2B5EF4-FFF2-40B4-BE49-F238E27FC236}">
                <a16:creationId xmlns:a16="http://schemas.microsoft.com/office/drawing/2014/main" id="{CA272B0F-FF0D-6C1D-65B9-07A8EDF2E7A3}"/>
              </a:ext>
            </a:extLst>
          </p:cNvPr>
          <p:cNvGrpSpPr/>
          <p:nvPr/>
        </p:nvGrpSpPr>
        <p:grpSpPr>
          <a:xfrm>
            <a:off x="0" y="857262"/>
            <a:ext cx="377180" cy="6000739"/>
            <a:chOff x="2" y="857261"/>
            <a:chExt cx="377180" cy="6000739"/>
          </a:xfrm>
        </p:grpSpPr>
        <p:grpSp>
          <p:nvGrpSpPr>
            <p:cNvPr id="20" name="Groupe 31">
              <a:extLst>
                <a:ext uri="{FF2B5EF4-FFF2-40B4-BE49-F238E27FC236}">
                  <a16:creationId xmlns:a16="http://schemas.microsoft.com/office/drawing/2014/main" id="{3A5D8279-C8DA-6CC9-9AC7-CF3B826AB426}"/>
                </a:ext>
              </a:extLst>
            </p:cNvPr>
            <p:cNvGrpSpPr/>
            <p:nvPr/>
          </p:nvGrpSpPr>
          <p:grpSpPr>
            <a:xfrm>
              <a:off x="2" y="857261"/>
              <a:ext cx="377180" cy="6000739"/>
              <a:chOff x="-5691" y="857261"/>
              <a:chExt cx="377180" cy="6000739"/>
            </a:xfrm>
            <a:solidFill>
              <a:srgbClr val="FFFFFF">
                <a:lumMod val="95000"/>
              </a:srgbClr>
            </a:solidFill>
          </p:grpSpPr>
          <p:sp>
            <p:nvSpPr>
              <p:cNvPr id="24" name="Rectangle 23">
                <a:hlinkClick r:id="rId4" action="ppaction://hlinksldjump"/>
                <a:extLst>
                  <a:ext uri="{FF2B5EF4-FFF2-40B4-BE49-F238E27FC236}">
                    <a16:creationId xmlns:a16="http://schemas.microsoft.com/office/drawing/2014/main" id="{27FDA5E3-3A10-8D27-18B4-8397E7490F6C}"/>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25" name="Rectangle 24">
                <a:hlinkClick r:id="rId5" action="ppaction://hlinksldjump"/>
                <a:extLst>
                  <a:ext uri="{FF2B5EF4-FFF2-40B4-BE49-F238E27FC236}">
                    <a16:creationId xmlns:a16="http://schemas.microsoft.com/office/drawing/2014/main" id="{00C98930-20BD-856A-305F-7D5CEF62FBAF}"/>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26" name="Rectangle 25">
                <a:hlinkClick r:id="rId6" action="ppaction://hlinksldjump"/>
                <a:extLst>
                  <a:ext uri="{FF2B5EF4-FFF2-40B4-BE49-F238E27FC236}">
                    <a16:creationId xmlns:a16="http://schemas.microsoft.com/office/drawing/2014/main" id="{B505DC6C-2F57-F568-7369-C4DB20FD0018}"/>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27" name="Rectangle 26">
                <a:hlinkClick r:id="rId7" action="ppaction://hlinksldjump"/>
                <a:extLst>
                  <a:ext uri="{FF2B5EF4-FFF2-40B4-BE49-F238E27FC236}">
                    <a16:creationId xmlns:a16="http://schemas.microsoft.com/office/drawing/2014/main" id="{83775939-756F-0BE9-91F3-03214D392B57}"/>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28" name="Rectangle 27">
                <a:hlinkClick r:id="rId8" action="ppaction://hlinksldjump"/>
                <a:extLst>
                  <a:ext uri="{FF2B5EF4-FFF2-40B4-BE49-F238E27FC236}">
                    <a16:creationId xmlns:a16="http://schemas.microsoft.com/office/drawing/2014/main" id="{E232F15A-8F86-7161-5AEC-AEEEDE3744FC}"/>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29" name="Rectangle 28">
                <a:hlinkClick r:id="rId9" action="ppaction://hlinksldjump"/>
                <a:extLst>
                  <a:ext uri="{FF2B5EF4-FFF2-40B4-BE49-F238E27FC236}">
                    <a16:creationId xmlns:a16="http://schemas.microsoft.com/office/drawing/2014/main" id="{37468E7A-75A2-BC82-EB09-2A50DF50156B}"/>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23" name="Rectangle 22">
              <a:hlinkClick r:id="rId10" action="ppaction://hlinksldjump"/>
              <a:extLst>
                <a:ext uri="{FF2B5EF4-FFF2-40B4-BE49-F238E27FC236}">
                  <a16:creationId xmlns:a16="http://schemas.microsoft.com/office/drawing/2014/main" id="{3E4C3813-4F71-30E7-806E-7E12DEC66633}"/>
                </a:ext>
              </a:extLst>
            </p:cNvPr>
            <p:cNvSpPr/>
            <p:nvPr/>
          </p:nvSpPr>
          <p:spPr>
            <a:xfrm rot="16200000">
              <a:off x="-240599" y="1953961"/>
              <a:ext cx="857250" cy="37604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 allestimenti</a:t>
              </a:r>
            </a:p>
          </p:txBody>
        </p:sp>
      </p:grpSp>
      <p:sp>
        <p:nvSpPr>
          <p:cNvPr id="36" name="Rectangle 35">
            <a:hlinkClick r:id="rId11" action="ppaction://hlinksldjump"/>
            <a:extLst>
              <a:ext uri="{FF2B5EF4-FFF2-40B4-BE49-F238E27FC236}">
                <a16:creationId xmlns:a16="http://schemas.microsoft.com/office/drawing/2014/main" id="{2E60E94B-5BBD-425B-B405-F78700A7C61B}"/>
              </a:ext>
            </a:extLst>
          </p:cNvPr>
          <p:cNvSpPr/>
          <p:nvPr/>
        </p:nvSpPr>
        <p:spPr>
          <a:xfrm rot="16200000">
            <a:off x="-245872" y="229950"/>
            <a:ext cx="865573" cy="373831"/>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spTree>
    <p:extLst>
      <p:ext uri="{BB962C8B-B14F-4D97-AF65-F5344CB8AC3E}">
        <p14:creationId xmlns:p14="http://schemas.microsoft.com/office/powerpoint/2010/main" val="268578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age 19" descr="Une image contenant voiture, sombre&#10;&#10;Description générée automatiquement">
            <a:extLst>
              <a:ext uri="{FF2B5EF4-FFF2-40B4-BE49-F238E27FC236}">
                <a16:creationId xmlns:a16="http://schemas.microsoft.com/office/drawing/2014/main" id="{D2F68E72-8F01-4C91-92D3-383FE935CF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87915" y="447732"/>
            <a:ext cx="5976500" cy="2531255"/>
          </a:xfrm>
          <a:prstGeom prst="rect">
            <a:avLst/>
          </a:prstGeom>
        </p:spPr>
      </p:pic>
      <p:sp>
        <p:nvSpPr>
          <p:cNvPr id="4" name="Rectangle 3"/>
          <p:cNvSpPr/>
          <p:nvPr/>
        </p:nvSpPr>
        <p:spPr>
          <a:xfrm>
            <a:off x="667603" y="1437948"/>
            <a:ext cx="5160917" cy="3556358"/>
          </a:xfrm>
          <a:prstGeom prst="rect">
            <a:avLst/>
          </a:prstGeom>
        </p:spPr>
        <p:txBody>
          <a:bodyPr wrap="square" lIns="91440" tIns="45720" rIns="91440" bIns="45720" anchor="t">
            <a:spAutoFit/>
          </a:bodyPr>
          <a:lstStyle/>
          <a:p>
            <a:pPr>
              <a:spcAft>
                <a:spcPts val="300"/>
              </a:spcAft>
            </a:pPr>
            <a:r>
              <a:rPr lang="it-IT" sz="1200" dirty="0">
                <a:latin typeface="Peugeot New" panose="02000000000000000000" pitchFamily="50" charset="0"/>
              </a:rPr>
              <a:t>DESIGN ESTERNI</a:t>
            </a:r>
            <a:endParaRPr lang="it-IT" sz="800" dirty="0">
              <a:latin typeface="Peugeot New" panose="02000000000000000000" pitchFamily="50" charset="0"/>
            </a:endParaRPr>
          </a:p>
          <a:p>
            <a:pPr>
              <a:spcAft>
                <a:spcPts val="300"/>
              </a:spcAft>
              <a:defRPr/>
            </a:pPr>
            <a:endParaRPr lang="it-IT" sz="900" dirty="0">
              <a:latin typeface="Peugeot New"/>
            </a:endParaRPr>
          </a:p>
          <a:p>
            <a:pPr marL="171450" indent="-171450">
              <a:spcAft>
                <a:spcPts val="300"/>
              </a:spcAft>
              <a:buFont typeface="Arial" panose="020B0604020202020204" pitchFamily="34" charset="0"/>
              <a:buChar char="•"/>
              <a:defRPr/>
            </a:pPr>
            <a:r>
              <a:rPr lang="it-IT" sz="900" dirty="0">
                <a:latin typeface="Peugeot New" panose="02000000000000000000" pitchFamily="50" charset="0"/>
              </a:rPr>
              <a:t>Retrovisori esteriori Nero </a:t>
            </a:r>
            <a:r>
              <a:rPr lang="fr-FR" sz="900" dirty="0">
                <a:latin typeface="Peugeot New" panose="02000000000000000000" pitchFamily="50" charset="0"/>
              </a:rPr>
              <a:t>Perla </a:t>
            </a:r>
            <a:r>
              <a:rPr lang="fr-FR" sz="900" dirty="0" err="1">
                <a:latin typeface="Peugeot New" panose="02000000000000000000" pitchFamily="50" charset="0"/>
              </a:rPr>
              <a:t>Nera</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defRPr/>
            </a:pPr>
            <a:r>
              <a:rPr lang="it-IT" sz="900" dirty="0">
                <a:latin typeface="Peugeot New"/>
              </a:rPr>
              <a:t>Griglia anteriore con inserti cromati </a:t>
            </a:r>
          </a:p>
          <a:p>
            <a:pPr marL="171450" indent="-171450">
              <a:spcAft>
                <a:spcPts val="300"/>
              </a:spcAft>
              <a:buFont typeface="Arial" panose="020B0604020202020204" pitchFamily="34" charset="0"/>
              <a:buChar char="•"/>
              <a:defRPr/>
            </a:pPr>
            <a:r>
              <a:rPr lang="it-IT" sz="900" dirty="0">
                <a:latin typeface="Peugeot New"/>
              </a:rPr>
              <a:t>Vetri laterali posteriori e lunotto oscurati</a:t>
            </a:r>
          </a:p>
          <a:p>
            <a:pPr marL="171450" indent="-171450">
              <a:spcAft>
                <a:spcPts val="300"/>
              </a:spcAft>
              <a:buFont typeface="Arial" panose="020B0604020202020204" pitchFamily="34" charset="0"/>
              <a:buChar char="•"/>
            </a:pPr>
            <a:r>
              <a:rPr lang="it-IT" sz="900" dirty="0">
                <a:latin typeface="Peugeot New" panose="02000000000000000000" pitchFamily="50" charset="0"/>
              </a:rPr>
              <a:t>Paraurti posteriore con inserto Nero lucido </a:t>
            </a:r>
          </a:p>
          <a:p>
            <a:pPr marL="171450" indent="-171450">
              <a:spcAft>
                <a:spcPts val="300"/>
              </a:spcAft>
              <a:buFont typeface="Arial" panose="020B0604020202020204" pitchFamily="34" charset="0"/>
              <a:buChar char="•"/>
            </a:pPr>
            <a:r>
              <a:rPr lang="it-IT" sz="900" dirty="0">
                <a:latin typeface="Peugeot New" panose="02000000000000000000" pitchFamily="50" charset="0"/>
              </a:rPr>
              <a:t>Paraurti anteriore con nuova firma luminosa DRL e decorazioni laterali Nero lucido</a:t>
            </a:r>
          </a:p>
          <a:p>
            <a:pPr marL="171450" indent="-171450">
              <a:spcAft>
                <a:spcPts val="300"/>
              </a:spcAft>
              <a:buFont typeface="Arial" panose="020B0604020202020204" pitchFamily="34" charset="0"/>
              <a:buChar char="•"/>
            </a:pPr>
            <a:r>
              <a:rPr lang="fr-FR" sz="900" dirty="0" err="1">
                <a:latin typeface="Peugeot New"/>
              </a:rPr>
              <a:t>Fari</a:t>
            </a:r>
            <a:r>
              <a:rPr lang="fr-FR" sz="900" dirty="0">
                <a:latin typeface="Peugeot New"/>
              </a:rPr>
              <a:t> Peugeot LED </a:t>
            </a:r>
            <a:r>
              <a:rPr lang="fr-FR" sz="900" dirty="0" err="1">
                <a:latin typeface="Peugeot New"/>
              </a:rPr>
              <a:t>Technology</a:t>
            </a:r>
            <a:endParaRPr lang="en-GB" sz="200" dirty="0">
              <a:latin typeface="Peugeot New" panose="02000000000000000000" pitchFamily="50" charset="0"/>
            </a:endParaRPr>
          </a:p>
          <a:p>
            <a:pPr marL="171450" indent="-171450">
              <a:spcAft>
                <a:spcPts val="300"/>
              </a:spcAft>
              <a:buFont typeface="Arial" panose="020B0604020202020204" pitchFamily="34" charset="0"/>
              <a:buChar char="•"/>
              <a:defRPr/>
            </a:pPr>
            <a:endParaRPr lang="fr-FR" sz="900" dirty="0">
              <a:latin typeface="Peugeot New"/>
            </a:endParaRPr>
          </a:p>
          <a:p>
            <a:pPr marL="171450" indent="-171450">
              <a:spcAft>
                <a:spcPts val="300"/>
              </a:spcAft>
              <a:buFont typeface="Arial" panose="020B0604020202020204" pitchFamily="34" charset="0"/>
              <a:buChar char="•"/>
              <a:defRPr/>
            </a:pPr>
            <a:endParaRPr lang="fr-FR" sz="900" dirty="0">
              <a:latin typeface="Peugeot New"/>
            </a:endParaRPr>
          </a:p>
          <a:p>
            <a:pPr>
              <a:spcAft>
                <a:spcPts val="300"/>
              </a:spcAft>
              <a:defRPr/>
            </a:pPr>
            <a:endParaRPr lang="fr-FR" sz="1200" dirty="0">
              <a:solidFill>
                <a:srgbClr val="000000"/>
              </a:solidFill>
              <a:latin typeface="Peugeot New" panose="02000000000000000000" pitchFamily="50" charset="0"/>
            </a:endParaRPr>
          </a:p>
          <a:p>
            <a:pPr>
              <a:spcAft>
                <a:spcPts val="300"/>
              </a:spcAft>
            </a:pPr>
            <a:r>
              <a:rPr lang="it-IT" sz="1200" dirty="0">
                <a:latin typeface="Peugeot New" panose="02000000000000000000" pitchFamily="50" charset="0"/>
              </a:rPr>
              <a:t>CERCHE E PNEUMATICI</a:t>
            </a:r>
          </a:p>
          <a:p>
            <a:pPr marL="171450" indent="-171450">
              <a:spcAft>
                <a:spcPts val="300"/>
              </a:spcAft>
              <a:buFont typeface="Arial" panose="020B0604020202020204" pitchFamily="34" charset="0"/>
              <a:buChar char="•"/>
              <a:defRPr/>
            </a:pPr>
            <a:r>
              <a:rPr lang="fr-FR" sz="900" dirty="0" err="1">
                <a:latin typeface="Peugeot New" panose="02000000000000000000" pitchFamily="50" charset="0"/>
              </a:rPr>
              <a:t>Cerchi</a:t>
            </a:r>
            <a:r>
              <a:rPr lang="fr-FR" sz="900" dirty="0">
                <a:latin typeface="Peugeot New" panose="02000000000000000000" pitchFamily="50" charset="0"/>
              </a:rPr>
              <a:t> in lega da 17" SILEX</a:t>
            </a:r>
          </a:p>
          <a:p>
            <a:pPr>
              <a:spcAft>
                <a:spcPts val="300"/>
              </a:spcAft>
              <a:defRPr/>
            </a:pPr>
            <a:endParaRPr lang="fr-FR" sz="1200" dirty="0">
              <a:solidFill>
                <a:srgbClr val="000000"/>
              </a:solidFill>
              <a:latin typeface="Peugeot New"/>
            </a:endParaRPr>
          </a:p>
          <a:p>
            <a:pPr marL="0" indent="0">
              <a:lnSpc>
                <a:spcPct val="90000"/>
              </a:lnSpc>
              <a:spcBef>
                <a:spcPts val="0"/>
              </a:spcBef>
              <a:buNone/>
            </a:pPr>
            <a:endParaRPr lang="fr-FR" sz="900" dirty="0">
              <a:solidFill>
                <a:srgbClr val="000000"/>
              </a:solidFill>
              <a:latin typeface="Peugeot New"/>
            </a:endParaRPr>
          </a:p>
          <a:p>
            <a:pPr marL="171450" indent="-171450">
              <a:spcAft>
                <a:spcPts val="300"/>
              </a:spcAft>
              <a:buFont typeface="Arial" panose="020B0604020202020204" pitchFamily="34" charset="0"/>
              <a:buChar char="•"/>
              <a:defRPr/>
            </a:pPr>
            <a:endParaRPr lang="fr-FR" sz="900" u="sng" dirty="0">
              <a:latin typeface="Peugeot New" panose="02000000000000000000" pitchFamily="50" charset="0"/>
            </a:endParaRPr>
          </a:p>
          <a:p>
            <a:pPr marL="171450" indent="-171450">
              <a:spcAft>
                <a:spcPts val="300"/>
              </a:spcAft>
              <a:buFont typeface="Arial" panose="020B0604020202020204" pitchFamily="34" charset="0"/>
              <a:buChar char="•"/>
              <a:defRPr/>
            </a:pPr>
            <a:endParaRPr lang="fr-FR" sz="900" u="sng" dirty="0">
              <a:latin typeface="Peugeot New" panose="02000000000000000000" pitchFamily="50"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endParaRPr>
          </a:p>
        </p:txBody>
      </p:sp>
      <p:sp>
        <p:nvSpPr>
          <p:cNvPr id="22"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500" b="1"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ALLESTIMENTO ALLURE</a:t>
            </a:r>
          </a:p>
        </p:txBody>
      </p:sp>
      <p:sp>
        <p:nvSpPr>
          <p:cNvPr id="30" name="Rectangle 29"/>
          <p:cNvSpPr/>
          <p:nvPr/>
        </p:nvSpPr>
        <p:spPr>
          <a:xfrm>
            <a:off x="8531259" y="116158"/>
            <a:ext cx="3396642" cy="682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r"/>
            <a:r>
              <a:rPr lang="fr-FR" sz="700">
                <a:solidFill>
                  <a:schemeClr val="bg1"/>
                </a:solidFill>
                <a:latin typeface="Peugeot New Light" panose="02000000000000000000" pitchFamily="2" charset="0"/>
              </a:rPr>
              <a:t>PEUGEOT NEW 408 - Price list applicable on 01/10/2022</a:t>
            </a:r>
            <a:endParaRPr lang="fr-FR" sz="700" b="1">
              <a:solidFill>
                <a:schemeClr val="bg1"/>
              </a:solidFill>
              <a:latin typeface="Peugeot New Light" panose="02000000000000000000" pitchFamily="2" charset="0"/>
            </a:endParaRPr>
          </a:p>
        </p:txBody>
      </p:sp>
      <p:grpSp>
        <p:nvGrpSpPr>
          <p:cNvPr id="14" name="Groupe 3">
            <a:extLst>
              <a:ext uri="{FF2B5EF4-FFF2-40B4-BE49-F238E27FC236}">
                <a16:creationId xmlns:a16="http://schemas.microsoft.com/office/drawing/2014/main" id="{60B4B1B8-5AB4-998E-04A4-55A940EB475D}"/>
              </a:ext>
            </a:extLst>
          </p:cNvPr>
          <p:cNvGrpSpPr/>
          <p:nvPr/>
        </p:nvGrpSpPr>
        <p:grpSpPr>
          <a:xfrm>
            <a:off x="0" y="857262"/>
            <a:ext cx="377180" cy="6000739"/>
            <a:chOff x="2" y="857261"/>
            <a:chExt cx="377180" cy="6000739"/>
          </a:xfrm>
        </p:grpSpPr>
        <p:grpSp>
          <p:nvGrpSpPr>
            <p:cNvPr id="19" name="Groupe 31">
              <a:extLst>
                <a:ext uri="{FF2B5EF4-FFF2-40B4-BE49-F238E27FC236}">
                  <a16:creationId xmlns:a16="http://schemas.microsoft.com/office/drawing/2014/main" id="{861971B4-1617-B4FC-10CC-521D3628F62C}"/>
                </a:ext>
              </a:extLst>
            </p:cNvPr>
            <p:cNvGrpSpPr/>
            <p:nvPr/>
          </p:nvGrpSpPr>
          <p:grpSpPr>
            <a:xfrm>
              <a:off x="2" y="857261"/>
              <a:ext cx="377180" cy="6000739"/>
              <a:chOff x="-5691" y="857261"/>
              <a:chExt cx="377180" cy="6000739"/>
            </a:xfrm>
            <a:solidFill>
              <a:srgbClr val="FFFFFF">
                <a:lumMod val="95000"/>
              </a:srgbClr>
            </a:solidFill>
          </p:grpSpPr>
          <p:sp>
            <p:nvSpPr>
              <p:cNvPr id="32" name="Rectangle 31">
                <a:hlinkClick r:id="rId3" action="ppaction://hlinksldjump"/>
                <a:extLst>
                  <a:ext uri="{FF2B5EF4-FFF2-40B4-BE49-F238E27FC236}">
                    <a16:creationId xmlns:a16="http://schemas.microsoft.com/office/drawing/2014/main" id="{AE25A02B-BDE5-C8AD-061B-86EF6C61EFF5}"/>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33" name="Rectangle 32">
                <a:hlinkClick r:id="rId4" action="ppaction://hlinksldjump"/>
                <a:extLst>
                  <a:ext uri="{FF2B5EF4-FFF2-40B4-BE49-F238E27FC236}">
                    <a16:creationId xmlns:a16="http://schemas.microsoft.com/office/drawing/2014/main" id="{D4EE7290-E49B-60CE-DDF4-AF0A0A1B622C}"/>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34" name="Rectangle 33">
                <a:hlinkClick r:id="rId5" action="ppaction://hlinksldjump"/>
                <a:extLst>
                  <a:ext uri="{FF2B5EF4-FFF2-40B4-BE49-F238E27FC236}">
                    <a16:creationId xmlns:a16="http://schemas.microsoft.com/office/drawing/2014/main" id="{4A3E723F-7878-78A9-7EFB-45EEBE7E5C27}"/>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35" name="Rectangle 34">
                <a:hlinkClick r:id="rId6" action="ppaction://hlinksldjump"/>
                <a:extLst>
                  <a:ext uri="{FF2B5EF4-FFF2-40B4-BE49-F238E27FC236}">
                    <a16:creationId xmlns:a16="http://schemas.microsoft.com/office/drawing/2014/main" id="{5CCC2B19-1A99-BCC2-C97A-08299AAAE706}"/>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36" name="Rectangle 35">
                <a:hlinkClick r:id="rId7" action="ppaction://hlinksldjump"/>
                <a:extLst>
                  <a:ext uri="{FF2B5EF4-FFF2-40B4-BE49-F238E27FC236}">
                    <a16:creationId xmlns:a16="http://schemas.microsoft.com/office/drawing/2014/main" id="{6DACD636-25C0-A9DE-2EE2-1784788451BF}"/>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37" name="Rectangle 36">
                <a:hlinkClick r:id="rId8" action="ppaction://hlinksldjump"/>
                <a:extLst>
                  <a:ext uri="{FF2B5EF4-FFF2-40B4-BE49-F238E27FC236}">
                    <a16:creationId xmlns:a16="http://schemas.microsoft.com/office/drawing/2014/main" id="{94C34BA3-F028-C79F-5DCB-0D3FABEF8035}"/>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16" name="Rectangle 15">
              <a:hlinkClick r:id="rId9" action="ppaction://hlinksldjump"/>
              <a:extLst>
                <a:ext uri="{FF2B5EF4-FFF2-40B4-BE49-F238E27FC236}">
                  <a16:creationId xmlns:a16="http://schemas.microsoft.com/office/drawing/2014/main" id="{5225B714-4536-5847-6735-F80EB498308A}"/>
                </a:ext>
              </a:extLst>
            </p:cNvPr>
            <p:cNvSpPr/>
            <p:nvPr/>
          </p:nvSpPr>
          <p:spPr>
            <a:xfrm rot="16200000">
              <a:off x="-240599" y="1953961"/>
              <a:ext cx="857250" cy="37604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 allestimenti</a:t>
              </a:r>
            </a:p>
          </p:txBody>
        </p:sp>
      </p:grpSp>
      <p:sp>
        <p:nvSpPr>
          <p:cNvPr id="18" name="Rectangle 17">
            <a:hlinkClick r:id="rId10"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pic>
        <p:nvPicPr>
          <p:cNvPr id="21" name="Image 16">
            <a:extLst>
              <a:ext uri="{FF2B5EF4-FFF2-40B4-BE49-F238E27FC236}">
                <a16:creationId xmlns:a16="http://schemas.microsoft.com/office/drawing/2014/main" id="{75A918F7-1149-499C-B44F-F0906772D969}"/>
              </a:ext>
            </a:extLst>
          </p:cNvPr>
          <p:cNvPicPr/>
          <p:nvPr/>
        </p:nvPicPr>
        <p:blipFill rotWithShape="1">
          <a:blip r:embed="rId11" cstate="print">
            <a:extLst>
              <a:ext uri="{28A0092B-C50C-407E-A947-70E740481C1C}">
                <a14:useLocalDpi xmlns:a14="http://schemas.microsoft.com/office/drawing/2010/main" val="0"/>
              </a:ext>
            </a:extLst>
          </a:blip>
          <a:srcRect l="8577" r="4699"/>
          <a:stretch/>
        </p:blipFill>
        <p:spPr>
          <a:xfrm>
            <a:off x="6888480" y="3338425"/>
            <a:ext cx="5303520" cy="3519575"/>
          </a:xfrm>
          <a:prstGeom prst="rect">
            <a:avLst/>
          </a:prstGeom>
        </p:spPr>
      </p:pic>
    </p:spTree>
    <p:extLst>
      <p:ext uri="{BB962C8B-B14F-4D97-AF65-F5344CB8AC3E}">
        <p14:creationId xmlns:p14="http://schemas.microsoft.com/office/powerpoint/2010/main" val="1637589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age 16" descr="Une image contenant voiture, bleu&#10;&#10;Description générée automatiquement">
            <a:extLst>
              <a:ext uri="{FF2B5EF4-FFF2-40B4-BE49-F238E27FC236}">
                <a16:creationId xmlns:a16="http://schemas.microsoft.com/office/drawing/2014/main" id="{2A99F9B5-64E8-4D4B-96F9-4EB578B1F7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6697" y="-214100"/>
            <a:ext cx="7238638" cy="4071732"/>
          </a:xfrm>
          <a:prstGeom prst="rect">
            <a:avLst/>
          </a:prstGeom>
        </p:spPr>
      </p:pic>
      <p:sp>
        <p:nvSpPr>
          <p:cNvPr id="4" name="Rectangle 3"/>
          <p:cNvSpPr/>
          <p:nvPr/>
        </p:nvSpPr>
        <p:spPr>
          <a:xfrm>
            <a:off x="658076" y="891624"/>
            <a:ext cx="5160917" cy="4732065"/>
          </a:xfrm>
          <a:prstGeom prst="rect">
            <a:avLst/>
          </a:prstGeom>
        </p:spPr>
        <p:txBody>
          <a:bodyPr wrap="square" lIns="91440" tIns="45720" rIns="91440" bIns="45720" anchor="t">
            <a:spAutoFit/>
          </a:bodyPr>
          <a:lstStyle/>
          <a:p>
            <a:pPr>
              <a:spcAft>
                <a:spcPts val="300"/>
              </a:spcAft>
            </a:pPr>
            <a:r>
              <a:rPr lang="it-IT" sz="1200" dirty="0">
                <a:latin typeface="Peugeot New" panose="02000000000000000000" pitchFamily="50" charset="0"/>
              </a:rPr>
              <a:t>ASSISTENZA ALLA GUIDA E ALLA MANOVRA</a:t>
            </a:r>
          </a:p>
          <a:p>
            <a:pPr marL="171450" indent="-171450">
              <a:spcAft>
                <a:spcPts val="300"/>
              </a:spcAft>
              <a:buFont typeface="Arial" panose="020B0604020202020204" pitchFamily="34" charset="0"/>
              <a:buChar char="•"/>
              <a:defRPr/>
            </a:pPr>
            <a:r>
              <a:rPr lang="fr-FR" sz="900" dirty="0" err="1">
                <a:latin typeface="Peugeot New"/>
              </a:rPr>
              <a:t>Pacchetto</a:t>
            </a:r>
            <a:r>
              <a:rPr lang="fr-FR" sz="900" dirty="0">
                <a:latin typeface="Peugeot New"/>
              </a:rPr>
              <a:t> </a:t>
            </a:r>
            <a:r>
              <a:rPr lang="fr-FR" sz="900" dirty="0" err="1">
                <a:latin typeface="Peugeot New"/>
              </a:rPr>
              <a:t>Safety</a:t>
            </a:r>
            <a:r>
              <a:rPr lang="fr-FR" sz="900" dirty="0">
                <a:latin typeface="Peugeot New"/>
              </a:rPr>
              <a:t> Plus</a:t>
            </a:r>
          </a:p>
          <a:p>
            <a:pPr lvl="1">
              <a:spcAft>
                <a:spcPts val="300"/>
              </a:spcAft>
              <a:defRPr/>
            </a:pPr>
            <a:r>
              <a:rPr lang="it-IT" sz="900" dirty="0">
                <a:latin typeface="Peugeot New Light" panose="02000000000000000000" pitchFamily="2" charset="0"/>
              </a:rPr>
              <a:t>Frenata automatica di emergenza con avviso rischio di collisione, </a:t>
            </a:r>
            <a:r>
              <a:rPr lang="fr-FR" sz="900" dirty="0">
                <a:latin typeface="Peugeot New Light" panose="02000000000000000000" pitchFamily="2" charset="0"/>
              </a:rPr>
              <a:t>Active </a:t>
            </a:r>
            <a:r>
              <a:rPr lang="fr-FR" sz="900" dirty="0" err="1">
                <a:latin typeface="Peugeot New Light" panose="02000000000000000000" pitchFamily="2" charset="0"/>
              </a:rPr>
              <a:t>Safety</a:t>
            </a:r>
            <a:r>
              <a:rPr lang="fr-FR" sz="900" dirty="0">
                <a:latin typeface="Peugeot New Light" panose="02000000000000000000" pitchFamily="2" charset="0"/>
              </a:rPr>
              <a:t> </a:t>
            </a:r>
            <a:r>
              <a:rPr lang="fr-FR" sz="900" dirty="0" err="1">
                <a:latin typeface="Peugeot New Light" panose="02000000000000000000" pitchFamily="2" charset="0"/>
              </a:rPr>
              <a:t>Brake</a:t>
            </a:r>
            <a:r>
              <a:rPr lang="fr-FR" sz="900" dirty="0">
                <a:latin typeface="Peugeot New Light" panose="02000000000000000000" pitchFamily="2" charset="0"/>
              </a:rPr>
              <a:t> </a:t>
            </a:r>
            <a:r>
              <a:rPr lang="it-IT" sz="900" dirty="0">
                <a:latin typeface="Peugeot New Light" panose="02000000000000000000" pitchFamily="2" charset="0"/>
              </a:rPr>
              <a:t>controllato da telecamera e radar</a:t>
            </a:r>
          </a:p>
          <a:p>
            <a:pPr lvl="1">
              <a:spcAft>
                <a:spcPts val="300"/>
              </a:spcAft>
              <a:defRPr/>
            </a:pPr>
            <a:r>
              <a:rPr lang="it-IT" sz="900" dirty="0">
                <a:latin typeface="Peugeot New Light" panose="02000000000000000000" pitchFamily="2" charset="0"/>
              </a:rPr>
              <a:t>Avviso attivo di attraversamento involontario della corsia e del ciglio della strada</a:t>
            </a:r>
          </a:p>
          <a:p>
            <a:pPr lvl="1">
              <a:spcAft>
                <a:spcPts val="300"/>
              </a:spcAft>
              <a:defRPr/>
            </a:pPr>
            <a:r>
              <a:rPr lang="it-IT" sz="900" dirty="0">
                <a:latin typeface="Peugeot New Light" panose="02000000000000000000" pitchFamily="2" charset="0"/>
              </a:rPr>
              <a:t>Riconoscimento esteso dei pannelli e dei </a:t>
            </a:r>
            <a:r>
              <a:rPr lang="it-IT" sz="900" dirty="0" err="1">
                <a:latin typeface="Peugeot New Light" panose="02000000000000000000" pitchFamily="2" charset="0"/>
              </a:rPr>
              <a:t>signali</a:t>
            </a:r>
            <a:r>
              <a:rPr lang="it-IT" sz="900" dirty="0">
                <a:latin typeface="Peugeot New Light" panose="02000000000000000000" pitchFamily="2" charset="0"/>
              </a:rPr>
              <a:t> di velocità</a:t>
            </a:r>
          </a:p>
          <a:p>
            <a:pPr lvl="1">
              <a:spcAft>
                <a:spcPts val="300"/>
              </a:spcAft>
              <a:defRPr/>
            </a:pPr>
            <a:r>
              <a:rPr lang="fr-FR" sz="900" dirty="0" err="1">
                <a:latin typeface="Peugeot New Light" panose="02000000000000000000" pitchFamily="2" charset="0"/>
              </a:rPr>
              <a:t>Avviso</a:t>
            </a:r>
            <a:r>
              <a:rPr lang="fr-FR" sz="900" dirty="0">
                <a:latin typeface="Peugeot New Light" panose="02000000000000000000" pitchFamily="2" charset="0"/>
              </a:rPr>
              <a:t> di </a:t>
            </a:r>
            <a:r>
              <a:rPr lang="fr-FR" sz="900" dirty="0" err="1">
                <a:latin typeface="Peugeot New Light" panose="02000000000000000000" pitchFamily="2" charset="0"/>
              </a:rPr>
              <a:t>attenzione</a:t>
            </a:r>
            <a:r>
              <a:rPr lang="fr-FR" sz="900" dirty="0">
                <a:latin typeface="Peugeot New Light" panose="02000000000000000000" pitchFamily="2" charset="0"/>
              </a:rPr>
              <a:t> </a:t>
            </a:r>
            <a:r>
              <a:rPr lang="fr-FR" sz="900" dirty="0" err="1">
                <a:latin typeface="Peugeot New Light" panose="02000000000000000000" pitchFamily="2" charset="0"/>
              </a:rPr>
              <a:t>conducente</a:t>
            </a:r>
            <a:r>
              <a:rPr lang="fr-FR" sz="1000" dirty="0">
                <a:latin typeface="Peugeot New Light" panose="02000000000000000000" pitchFamily="2" charset="0"/>
              </a:rPr>
              <a:t/>
            </a:r>
            <a:br>
              <a:rPr lang="fr-FR" sz="1000" dirty="0">
                <a:latin typeface="Peugeot New Light" panose="02000000000000000000" pitchFamily="2" charset="0"/>
              </a:rPr>
            </a:br>
            <a:endParaRPr lang="it-IT" sz="900" dirty="0">
              <a:latin typeface="Peugeot New Light" panose="02000000000000000000" pitchFamily="2" charset="0"/>
            </a:endParaRPr>
          </a:p>
          <a:p>
            <a:pPr marL="171450" lvl="1" indent="-171450">
              <a:spcAft>
                <a:spcPts val="300"/>
              </a:spcAft>
              <a:buFont typeface="Arial" panose="020B0604020202020204" pitchFamily="34" charset="0"/>
              <a:buChar char="•"/>
              <a:defRPr/>
            </a:pPr>
            <a:r>
              <a:rPr lang="it-IT" sz="900" dirty="0">
                <a:latin typeface="Peugeot New"/>
              </a:rPr>
              <a:t>Visio Park 1: telecamera posteriore e radar posteriore</a:t>
            </a:r>
            <a:br>
              <a:rPr lang="it-IT" sz="900" dirty="0">
                <a:latin typeface="Peugeot New"/>
              </a:rPr>
            </a:br>
            <a:endParaRPr lang="it-IT" sz="900" dirty="0">
              <a:latin typeface="Peugeot New"/>
            </a:endParaRPr>
          </a:p>
          <a:p>
            <a:pPr marL="171450" lvl="1" indent="-171450">
              <a:spcAft>
                <a:spcPts val="300"/>
              </a:spcAft>
              <a:buFont typeface="Arial" panose="020B0604020202020204" pitchFamily="34" charset="0"/>
              <a:buChar char="•"/>
              <a:defRPr/>
            </a:pPr>
            <a:r>
              <a:rPr lang="fr-FR" sz="900" dirty="0" err="1">
                <a:latin typeface="Peugeot New"/>
              </a:rPr>
              <a:t>Pacchetto</a:t>
            </a:r>
            <a:r>
              <a:rPr lang="fr-FR" sz="900" dirty="0">
                <a:latin typeface="Peugeot New"/>
              </a:rPr>
              <a:t> Drive </a:t>
            </a:r>
            <a:r>
              <a:rPr lang="fr-FR" sz="900" dirty="0" err="1">
                <a:latin typeface="Peugeot New"/>
              </a:rPr>
              <a:t>Assist</a:t>
            </a:r>
            <a:endParaRPr lang="fr-FR" sz="900" dirty="0">
              <a:latin typeface="Peugeot New"/>
            </a:endParaRPr>
          </a:p>
          <a:p>
            <a:pPr lvl="1">
              <a:spcAft>
                <a:spcPts val="300"/>
              </a:spcAft>
              <a:defRPr/>
            </a:pPr>
            <a:r>
              <a:rPr lang="it-IT" sz="900" dirty="0">
                <a:latin typeface="Peugeot New Light"/>
              </a:rPr>
              <a:t>Regolatore di velocità adattivo con </a:t>
            </a:r>
            <a:r>
              <a:rPr lang="fr-FR" sz="900" dirty="0" err="1">
                <a:latin typeface="Peugeot New Light"/>
              </a:rPr>
              <a:t>funzione</a:t>
            </a:r>
            <a:r>
              <a:rPr lang="fr-FR" sz="900" dirty="0">
                <a:latin typeface="Peugeot New Light"/>
              </a:rPr>
              <a:t> Stop &amp; Go</a:t>
            </a:r>
          </a:p>
          <a:p>
            <a:pPr lvl="0">
              <a:spcAft>
                <a:spcPts val="300"/>
              </a:spcAft>
              <a:defRPr/>
            </a:pPr>
            <a:endParaRPr lang="fr-FR" sz="1200" dirty="0">
              <a:solidFill>
                <a:srgbClr val="000000"/>
              </a:solidFill>
              <a:latin typeface="Peugeot New" panose="02000000000000000000" pitchFamily="50" charset="0"/>
            </a:endParaRPr>
          </a:p>
          <a:p>
            <a:pPr>
              <a:spcAft>
                <a:spcPts val="300"/>
              </a:spcAft>
            </a:pPr>
            <a:r>
              <a:rPr lang="fr-FR" sz="1200" dirty="0">
                <a:solidFill>
                  <a:srgbClr val="00B0F0"/>
                </a:solidFill>
                <a:latin typeface="Peugeot New" panose="02000000000000000000" pitchFamily="50" charset="0"/>
              </a:rPr>
              <a:t>SPECIFICHE 408 PLUG-IN HYBRID</a:t>
            </a:r>
          </a:p>
          <a:p>
            <a:pPr>
              <a:spcAft>
                <a:spcPts val="300"/>
              </a:spcAft>
            </a:pPr>
            <a:endParaRPr lang="fr-FR" sz="200" dirty="0">
              <a:solidFill>
                <a:srgbClr val="00B0F0"/>
              </a:solidFill>
              <a:latin typeface="Peugeot New" panose="02000000000000000000" pitchFamily="50" charset="0"/>
            </a:endParaRPr>
          </a:p>
          <a:p>
            <a:pPr marL="171450" indent="-171450">
              <a:spcAft>
                <a:spcPts val="300"/>
              </a:spcAft>
              <a:buFont typeface="Arial" panose="020B0604020202020204" pitchFamily="34" charset="0"/>
              <a:buChar char="•"/>
            </a:pPr>
            <a:r>
              <a:rPr lang="it-IT" sz="900" dirty="0">
                <a:latin typeface="Peugeot New" panose="02000000000000000000" pitchFamily="50" charset="0"/>
              </a:rPr>
              <a:t>Capacità della batteria 12,4 kWh / Potenza della batteria 100 kW </a:t>
            </a:r>
          </a:p>
          <a:p>
            <a:pPr marL="171450" indent="-171450">
              <a:spcAft>
                <a:spcPts val="300"/>
              </a:spcAft>
              <a:buFont typeface="Arial" panose="020B0604020202020204" pitchFamily="34" charset="0"/>
              <a:buChar char="•"/>
            </a:pPr>
            <a:r>
              <a:rPr lang="it-IT" sz="900" dirty="0">
                <a:latin typeface="Peugeot New" panose="02000000000000000000" pitchFamily="50" charset="0"/>
              </a:rPr>
              <a:t>Cavo di ricarica Mode 2 per </a:t>
            </a:r>
            <a:r>
              <a:rPr lang="it-IT" sz="900" dirty="0" err="1">
                <a:latin typeface="Peugeot New" panose="02000000000000000000" pitchFamily="50" charset="0"/>
              </a:rPr>
              <a:t>Wallbox</a:t>
            </a:r>
            <a:r>
              <a:rPr lang="it-IT" sz="900" dirty="0">
                <a:latin typeface="Peugeot New" panose="02000000000000000000" pitchFamily="50" charset="0"/>
              </a:rPr>
              <a:t> </a:t>
            </a:r>
            <a:r>
              <a:rPr lang="fr-FR" sz="900" dirty="0">
                <a:latin typeface="Peugeot New" panose="02000000000000000000" pitchFamily="50" charset="0"/>
              </a:rPr>
              <a:t>(prises de charge T2/T2)</a:t>
            </a:r>
          </a:p>
          <a:p>
            <a:pPr marL="171450" indent="-171450">
              <a:spcAft>
                <a:spcPts val="300"/>
              </a:spcAft>
              <a:buFont typeface="Arial" panose="020B0604020202020204" pitchFamily="34" charset="0"/>
              <a:buChar char="•"/>
            </a:pPr>
            <a:r>
              <a:rPr lang="it-IT" sz="900" dirty="0">
                <a:latin typeface="Peugeot New" panose="02000000000000000000" pitchFamily="50" charset="0"/>
              </a:rPr>
              <a:t>Caricabatterie di bordo 3,7 kW</a:t>
            </a:r>
          </a:p>
          <a:p>
            <a:pPr marL="171450" indent="-171450">
              <a:spcAft>
                <a:spcPts val="300"/>
              </a:spcAft>
              <a:buFont typeface="Arial" panose="020B0604020202020204" pitchFamily="34" charset="0"/>
              <a:buChar char="•"/>
            </a:pPr>
            <a:r>
              <a:rPr lang="it-IT" sz="900" dirty="0">
                <a:latin typeface="Peugeot New" panose="02000000000000000000" pitchFamily="50" charset="0"/>
              </a:rPr>
              <a:t>Selettore della modalità di guida: Elettrico, Ibrido e Sport </a:t>
            </a:r>
          </a:p>
          <a:p>
            <a:pPr marL="171450" indent="-171450">
              <a:spcAft>
                <a:spcPts val="300"/>
              </a:spcAft>
              <a:buFont typeface="Arial" panose="020B0604020202020204" pitchFamily="34" charset="0"/>
              <a:buChar char="•"/>
            </a:pPr>
            <a:r>
              <a:rPr lang="it-IT" sz="900" dirty="0">
                <a:latin typeface="Peugeot New" panose="02000000000000000000" pitchFamily="50" charset="0"/>
              </a:rPr>
              <a:t>Informazioni sulla posizione, sul consumo di carburante, sulla manutenzione a distanza, sulle statistiche di guida e sullo stato di carica della batteria. </a:t>
            </a:r>
          </a:p>
          <a:p>
            <a:pPr marL="171450" indent="-171450">
              <a:spcAft>
                <a:spcPts val="300"/>
              </a:spcAft>
              <a:buFont typeface="Arial" panose="020B0604020202020204" pitchFamily="34" charset="0"/>
              <a:buChar char="•"/>
            </a:pPr>
            <a:r>
              <a:rPr lang="it-IT" sz="900" dirty="0" err="1">
                <a:latin typeface="Peugeot New" panose="02000000000000000000" pitchFamily="50" charset="0"/>
              </a:rPr>
              <a:t>Pre</a:t>
            </a:r>
            <a:r>
              <a:rPr lang="it-IT" sz="900" dirty="0">
                <a:latin typeface="Peugeot New" panose="02000000000000000000" pitchFamily="50" charset="0"/>
              </a:rPr>
              <a:t>-riscaldamento/Climatizzazione del veicolo a distanza (APP </a:t>
            </a:r>
            <a:r>
              <a:rPr lang="it-IT" sz="900" dirty="0" err="1">
                <a:latin typeface="Peugeot New" panose="02000000000000000000" pitchFamily="50" charset="0"/>
              </a:rPr>
              <a:t>MyPeugeot</a:t>
            </a:r>
            <a:r>
              <a:rPr lang="it-IT" sz="900" dirty="0">
                <a:latin typeface="Peugeot New" panose="02000000000000000000" pitchFamily="50" charset="0"/>
              </a:rPr>
              <a:t>)</a:t>
            </a:r>
          </a:p>
          <a:p>
            <a:pPr marL="171450" indent="-171450">
              <a:spcAft>
                <a:spcPts val="300"/>
              </a:spcAft>
              <a:buFont typeface="Arial" panose="020B0604020202020204" pitchFamily="34" charset="0"/>
              <a:buChar char="•"/>
            </a:pPr>
            <a:r>
              <a:rPr lang="it-IT" sz="900" dirty="0">
                <a:latin typeface="Peugeot New" panose="02000000000000000000" pitchFamily="50" charset="0"/>
              </a:rPr>
              <a:t>EV Pass offerto per 3 anni (42 CHF/anno), con il quale è possibile accedere a più di 60'000 punti di ricarica in Europa. Riceverete anche una nota di credito di 50 franchi offerta da Peugeot!</a:t>
            </a:r>
          </a:p>
        </p:txBody>
      </p:sp>
      <p:grpSp>
        <p:nvGrpSpPr>
          <p:cNvPr id="14" name="Groupe 3">
            <a:extLst>
              <a:ext uri="{FF2B5EF4-FFF2-40B4-BE49-F238E27FC236}">
                <a16:creationId xmlns:a16="http://schemas.microsoft.com/office/drawing/2014/main" id="{C3634485-14F6-849D-EDEF-2D5506B135E2}"/>
              </a:ext>
            </a:extLst>
          </p:cNvPr>
          <p:cNvGrpSpPr/>
          <p:nvPr/>
        </p:nvGrpSpPr>
        <p:grpSpPr>
          <a:xfrm>
            <a:off x="0" y="857262"/>
            <a:ext cx="377180" cy="6000739"/>
            <a:chOff x="2" y="857261"/>
            <a:chExt cx="377180" cy="6000739"/>
          </a:xfrm>
        </p:grpSpPr>
        <p:grpSp>
          <p:nvGrpSpPr>
            <p:cNvPr id="19" name="Groupe 31">
              <a:extLst>
                <a:ext uri="{FF2B5EF4-FFF2-40B4-BE49-F238E27FC236}">
                  <a16:creationId xmlns:a16="http://schemas.microsoft.com/office/drawing/2014/main" id="{D22097FA-3CB3-9AA1-3B0F-3B076B5C10D1}"/>
                </a:ext>
              </a:extLst>
            </p:cNvPr>
            <p:cNvGrpSpPr/>
            <p:nvPr/>
          </p:nvGrpSpPr>
          <p:grpSpPr>
            <a:xfrm>
              <a:off x="2" y="857261"/>
              <a:ext cx="377180" cy="6000739"/>
              <a:chOff x="-5691" y="857261"/>
              <a:chExt cx="377180" cy="6000739"/>
            </a:xfrm>
            <a:solidFill>
              <a:srgbClr val="FFFFFF">
                <a:lumMod val="95000"/>
              </a:srgbClr>
            </a:solidFill>
          </p:grpSpPr>
          <p:sp>
            <p:nvSpPr>
              <p:cNvPr id="24" name="Rectangle 23">
                <a:hlinkClick r:id="rId3" action="ppaction://hlinksldjump"/>
                <a:extLst>
                  <a:ext uri="{FF2B5EF4-FFF2-40B4-BE49-F238E27FC236}">
                    <a16:creationId xmlns:a16="http://schemas.microsoft.com/office/drawing/2014/main" id="{408D45FA-76F4-F1A9-50BD-BE1F8D0B9896}"/>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30" name="Rectangle 29">
                <a:hlinkClick r:id="rId4" action="ppaction://hlinksldjump"/>
                <a:extLst>
                  <a:ext uri="{FF2B5EF4-FFF2-40B4-BE49-F238E27FC236}">
                    <a16:creationId xmlns:a16="http://schemas.microsoft.com/office/drawing/2014/main" id="{7B628FC6-65C2-8920-0C9E-EAD0D5FE30AE}"/>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34" name="Rectangle 33">
                <a:hlinkClick r:id="rId5" action="ppaction://hlinksldjump"/>
                <a:extLst>
                  <a:ext uri="{FF2B5EF4-FFF2-40B4-BE49-F238E27FC236}">
                    <a16:creationId xmlns:a16="http://schemas.microsoft.com/office/drawing/2014/main" id="{A9E467DA-F030-9A8C-27B8-430EAB93F0FE}"/>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35" name="Rectangle 34">
                <a:hlinkClick r:id="rId6" action="ppaction://hlinksldjump"/>
                <a:extLst>
                  <a:ext uri="{FF2B5EF4-FFF2-40B4-BE49-F238E27FC236}">
                    <a16:creationId xmlns:a16="http://schemas.microsoft.com/office/drawing/2014/main" id="{8D299DC3-410C-8E15-3B2A-D4A7844B660D}"/>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36" name="Rectangle 35">
                <a:hlinkClick r:id="rId7" action="ppaction://hlinksldjump"/>
                <a:extLst>
                  <a:ext uri="{FF2B5EF4-FFF2-40B4-BE49-F238E27FC236}">
                    <a16:creationId xmlns:a16="http://schemas.microsoft.com/office/drawing/2014/main" id="{99FEC17F-B8FC-06C7-4AB7-6941158FA957}"/>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37" name="Rectangle 36">
                <a:hlinkClick r:id="rId8" action="ppaction://hlinksldjump"/>
                <a:extLst>
                  <a:ext uri="{FF2B5EF4-FFF2-40B4-BE49-F238E27FC236}">
                    <a16:creationId xmlns:a16="http://schemas.microsoft.com/office/drawing/2014/main" id="{FB7123EB-3D0E-D3B4-241C-BFA6B40F0C26}"/>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16" name="Rectangle 15">
              <a:hlinkClick r:id="rId9" action="ppaction://hlinksldjump"/>
              <a:extLst>
                <a:ext uri="{FF2B5EF4-FFF2-40B4-BE49-F238E27FC236}">
                  <a16:creationId xmlns:a16="http://schemas.microsoft.com/office/drawing/2014/main" id="{EE32DADE-E471-422B-8696-91BE712AE6D4}"/>
                </a:ext>
              </a:extLst>
            </p:cNvPr>
            <p:cNvSpPr/>
            <p:nvPr/>
          </p:nvSpPr>
          <p:spPr>
            <a:xfrm rot="16200000">
              <a:off x="-240599" y="1953961"/>
              <a:ext cx="857250" cy="37604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 allestimenti</a:t>
              </a:r>
            </a:p>
          </p:txBody>
        </p:sp>
      </p:grpSp>
      <p:sp>
        <p:nvSpPr>
          <p:cNvPr id="23"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500" b="1"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ALLESTIMENTO ALLURE</a:t>
            </a:r>
          </a:p>
        </p:txBody>
      </p:sp>
      <p:sp>
        <p:nvSpPr>
          <p:cNvPr id="18" name="Rectangle 17">
            <a:hlinkClick r:id="rId10"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pic>
        <p:nvPicPr>
          <p:cNvPr id="21" name="Image 19">
            <a:extLst>
              <a:ext uri="{FF2B5EF4-FFF2-40B4-BE49-F238E27FC236}">
                <a16:creationId xmlns:a16="http://schemas.microsoft.com/office/drawing/2014/main" id="{620849F8-3A4F-463C-9362-1F4C27BF5809}"/>
              </a:ext>
            </a:extLst>
          </p:cNvPr>
          <p:cNvPicPr/>
          <p:nvPr/>
        </p:nvPicPr>
        <p:blipFill rotWithShape="1">
          <a:blip r:embed="rId11" cstate="print">
            <a:extLst>
              <a:ext uri="{28A0092B-C50C-407E-A947-70E740481C1C}">
                <a14:useLocalDpi xmlns:a14="http://schemas.microsoft.com/office/drawing/2010/main" val="0"/>
              </a:ext>
            </a:extLst>
          </a:blip>
          <a:srcRect l="4665" r="8278"/>
          <a:stretch/>
        </p:blipFill>
        <p:spPr bwMode="auto">
          <a:xfrm>
            <a:off x="6879771" y="3570887"/>
            <a:ext cx="5312229" cy="32871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949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 15" descr="Une image contenant voiture&#10;&#10;Description générée automatiquement">
            <a:extLst>
              <a:ext uri="{FF2B5EF4-FFF2-40B4-BE49-F238E27FC236}">
                <a16:creationId xmlns:a16="http://schemas.microsoft.com/office/drawing/2014/main" id="{D15A347C-0A88-47D8-B285-717C437943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37741" y="-228000"/>
            <a:ext cx="6341945" cy="3654710"/>
          </a:xfrm>
          <a:prstGeom prst="rect">
            <a:avLst/>
          </a:prstGeom>
        </p:spPr>
      </p:pic>
      <p:sp>
        <p:nvSpPr>
          <p:cNvPr id="4" name="Rectangle 3"/>
          <p:cNvSpPr/>
          <p:nvPr/>
        </p:nvSpPr>
        <p:spPr>
          <a:xfrm>
            <a:off x="658076" y="1436545"/>
            <a:ext cx="5238871" cy="5009064"/>
          </a:xfrm>
          <a:prstGeom prst="rect">
            <a:avLst/>
          </a:prstGeom>
        </p:spPr>
        <p:txBody>
          <a:bodyPr wrap="square" lIns="91440" tIns="45720" rIns="91440" bIns="45720" anchor="t">
            <a:spAutoFit/>
          </a:bodyPr>
          <a:lstStyle/>
          <a:p>
            <a:pPr lvl="0">
              <a:spcAft>
                <a:spcPts val="300"/>
              </a:spcAft>
              <a:defRPr/>
            </a:pPr>
            <a:r>
              <a:rPr lang="it-IT" sz="1200" dirty="0">
                <a:solidFill>
                  <a:srgbClr val="000000"/>
                </a:solidFill>
                <a:latin typeface="Peugeot New" panose="02000000000000000000" pitchFamily="50" charset="0"/>
              </a:rPr>
              <a:t>DESIGN ESTERNI</a:t>
            </a:r>
            <a:endParaRPr lang="it-IT" sz="800" dirty="0">
              <a:solidFill>
                <a:srgbClr val="000000"/>
              </a:solidFill>
              <a:latin typeface="Peugeot New" panose="02000000000000000000" pitchFamily="50" charset="0"/>
            </a:endParaRPr>
          </a:p>
          <a:p>
            <a:pPr marL="171450" indent="-171450">
              <a:spcAft>
                <a:spcPts val="300"/>
              </a:spcAft>
              <a:buFont typeface="Arial" panose="020B0604020202020204" pitchFamily="34" charset="0"/>
              <a:buChar char="•"/>
              <a:defRPr/>
            </a:pPr>
            <a:r>
              <a:rPr lang="fr-FR" sz="900" dirty="0">
                <a:latin typeface="Peugeot New"/>
              </a:rPr>
              <a:t>G</a:t>
            </a:r>
            <a:r>
              <a:rPr lang="it-IT" sz="900" dirty="0" err="1">
                <a:latin typeface="Peugeot New"/>
              </a:rPr>
              <a:t>riglia</a:t>
            </a:r>
            <a:r>
              <a:rPr lang="it-IT" sz="900" dirty="0">
                <a:latin typeface="Peugeot New"/>
              </a:rPr>
              <a:t> anteriore in stile 408 GT con stampa e verniciatura in tinta con la carrozzeria</a:t>
            </a:r>
            <a:endParaRPr lang="fr-FR" sz="900" dirty="0">
              <a:latin typeface="Peugeot New"/>
            </a:endParaRPr>
          </a:p>
          <a:p>
            <a:pPr marL="171450" indent="-171450">
              <a:spcAft>
                <a:spcPts val="300"/>
              </a:spcAft>
              <a:buFont typeface="Arial" panose="020B0604020202020204" pitchFamily="34" charset="0"/>
              <a:buChar char="•"/>
              <a:defRPr/>
            </a:pPr>
            <a:r>
              <a:rPr lang="fr-FR" sz="900" dirty="0">
                <a:latin typeface="Peugeot New"/>
              </a:rPr>
              <a:t>Logo PEUGEOT </a:t>
            </a:r>
            <a:r>
              <a:rPr lang="fr-FR" sz="900" dirty="0" err="1">
                <a:latin typeface="Peugeot New"/>
              </a:rPr>
              <a:t>sulle</a:t>
            </a:r>
            <a:r>
              <a:rPr lang="fr-FR" sz="900" dirty="0">
                <a:latin typeface="Peugeot New"/>
              </a:rPr>
              <a:t> </a:t>
            </a:r>
            <a:r>
              <a:rPr lang="fr-FR" sz="900" dirty="0" err="1">
                <a:latin typeface="Peugeot New"/>
              </a:rPr>
              <a:t>portiere</a:t>
            </a:r>
            <a:r>
              <a:rPr lang="fr-FR" sz="900" dirty="0">
                <a:latin typeface="Peugeot New"/>
              </a:rPr>
              <a:t> </a:t>
            </a:r>
            <a:r>
              <a:rPr lang="fr-FR" sz="900" dirty="0" err="1">
                <a:latin typeface="Peugeot New"/>
              </a:rPr>
              <a:t>anteriori</a:t>
            </a:r>
            <a:endParaRPr lang="fr-FR" sz="900" dirty="0">
              <a:latin typeface="Peugeot New"/>
            </a:endParaRPr>
          </a:p>
          <a:p>
            <a:pPr marL="171450" indent="-171450">
              <a:spcAft>
                <a:spcPts val="300"/>
              </a:spcAft>
              <a:buFont typeface="Arial" panose="020B0604020202020204" pitchFamily="34" charset="0"/>
              <a:buChar char="•"/>
              <a:defRPr/>
            </a:pPr>
            <a:r>
              <a:rPr lang="it-IT" sz="900" dirty="0">
                <a:latin typeface="Peugeot New"/>
              </a:rPr>
              <a:t>Profili cristalli laterali Nero Brillante</a:t>
            </a:r>
          </a:p>
          <a:p>
            <a:pPr marL="171450" indent="-171450">
              <a:spcAft>
                <a:spcPts val="300"/>
              </a:spcAft>
              <a:buFont typeface="Arial" panose="020B0604020202020204" pitchFamily="34" charset="0"/>
              <a:buChar char="•"/>
              <a:defRPr/>
            </a:pPr>
            <a:r>
              <a:rPr lang="fr-FR" sz="900" dirty="0" err="1">
                <a:latin typeface="Peugeot New"/>
              </a:rPr>
              <a:t>Stemma</a:t>
            </a:r>
            <a:r>
              <a:rPr lang="fr-FR" sz="900" dirty="0">
                <a:latin typeface="Peugeot New"/>
              </a:rPr>
              <a:t> PEUGEOT sui </a:t>
            </a:r>
            <a:r>
              <a:rPr lang="fr-FR" sz="900" dirty="0" err="1">
                <a:latin typeface="Peugeot New"/>
              </a:rPr>
              <a:t>parafanghi</a:t>
            </a:r>
            <a:r>
              <a:rPr lang="fr-FR" sz="900" dirty="0">
                <a:latin typeface="Peugeot New"/>
              </a:rPr>
              <a:t> </a:t>
            </a:r>
            <a:r>
              <a:rPr lang="fr-FR" sz="900" dirty="0" err="1">
                <a:latin typeface="Peugeot New"/>
              </a:rPr>
              <a:t>anteriori</a:t>
            </a:r>
            <a:endParaRPr lang="fr-FR" sz="900" dirty="0">
              <a:latin typeface="Peugeot New"/>
            </a:endParaRPr>
          </a:p>
          <a:p>
            <a:pPr marL="171450" indent="-171450">
              <a:spcAft>
                <a:spcPts val="300"/>
              </a:spcAft>
              <a:buFont typeface="Arial" panose="020B0604020202020204" pitchFamily="34" charset="0"/>
              <a:buChar char="•"/>
              <a:defRPr/>
            </a:pPr>
            <a:r>
              <a:rPr lang="fr-FR" sz="900" dirty="0" err="1">
                <a:latin typeface="Peugeot New"/>
              </a:rPr>
              <a:t>Fari</a:t>
            </a:r>
            <a:r>
              <a:rPr lang="fr-FR" sz="900" dirty="0">
                <a:latin typeface="Peugeot New"/>
              </a:rPr>
              <a:t> Peugeot con Matrix LED </a:t>
            </a:r>
            <a:r>
              <a:rPr lang="fr-FR" sz="900" dirty="0" err="1">
                <a:latin typeface="Peugeot New"/>
              </a:rPr>
              <a:t>Technology</a:t>
            </a:r>
            <a:endParaRPr lang="fr-FR" sz="900" dirty="0">
              <a:latin typeface="Peugeot New"/>
            </a:endParaRPr>
          </a:p>
          <a:p>
            <a:pPr marL="171450" indent="-171450">
              <a:spcAft>
                <a:spcPts val="300"/>
              </a:spcAft>
              <a:buFont typeface="Arial" panose="020B0604020202020204" pitchFamily="34" charset="0"/>
              <a:buChar char="•"/>
              <a:defRPr/>
            </a:pPr>
            <a:r>
              <a:rPr lang="it-IT" sz="900" dirty="0">
                <a:latin typeface="Peugeot New"/>
              </a:rPr>
              <a:t>Luci posteriori a LED 3D con accensione dinamica da artiglio a artiglio</a:t>
            </a:r>
          </a:p>
          <a:p>
            <a:pPr marL="171450" indent="-171450">
              <a:spcAft>
                <a:spcPts val="300"/>
              </a:spcAft>
              <a:buFont typeface="Arial" panose="020B0604020202020204" pitchFamily="34" charset="0"/>
              <a:buChar char="•"/>
              <a:defRPr/>
            </a:pPr>
            <a:endParaRPr lang="fr-FR" sz="1200" dirty="0">
              <a:latin typeface="Peugeot New" panose="02000000000000000000" pitchFamily="50" charset="0"/>
            </a:endParaRPr>
          </a:p>
          <a:p>
            <a:pPr>
              <a:spcAft>
                <a:spcPts val="300"/>
              </a:spcAft>
            </a:pPr>
            <a:r>
              <a:rPr lang="it-IT" sz="1200" dirty="0">
                <a:latin typeface="Peugeot New" panose="02000000000000000000" pitchFamily="50" charset="0"/>
              </a:rPr>
              <a:t>CERCHE E PNEUMATICI</a:t>
            </a:r>
          </a:p>
          <a:p>
            <a:pPr marL="171450" indent="-171450">
              <a:spcAft>
                <a:spcPts val="300"/>
              </a:spcAft>
              <a:buFont typeface="Arial" panose="020B0604020202020204" pitchFamily="34" charset="0"/>
              <a:buChar char="•"/>
              <a:defRPr/>
            </a:pPr>
            <a:r>
              <a:rPr lang="fr-FR" sz="900" dirty="0" err="1">
                <a:latin typeface="Peugeot New" panose="02000000000000000000" pitchFamily="50" charset="0"/>
              </a:rPr>
              <a:t>Cerchi</a:t>
            </a:r>
            <a:r>
              <a:rPr lang="fr-FR" sz="900" dirty="0">
                <a:latin typeface="Peugeot New" panose="02000000000000000000" pitchFamily="50" charset="0"/>
              </a:rPr>
              <a:t> in lega 19" GRAPHITE</a:t>
            </a:r>
            <a:endParaRPr lang="fr-FR" sz="900" dirty="0">
              <a:latin typeface="Peugeot New"/>
            </a:endParaRPr>
          </a:p>
          <a:p>
            <a:pPr lvl="0">
              <a:spcAft>
                <a:spcPts val="300"/>
              </a:spcAft>
              <a:defRPr/>
            </a:pPr>
            <a:endParaRPr lang="fr-FR" sz="1200" dirty="0">
              <a:latin typeface="Peugeot New"/>
            </a:endParaRPr>
          </a:p>
          <a:p>
            <a:pPr>
              <a:spcAft>
                <a:spcPts val="300"/>
              </a:spcAft>
            </a:pPr>
            <a:r>
              <a:rPr lang="it-IT" sz="1200" dirty="0">
                <a:latin typeface="Peugeot New"/>
              </a:rPr>
              <a:t>DESIGN INTERNI</a:t>
            </a:r>
          </a:p>
          <a:p>
            <a:pPr marL="171450" indent="-171450">
              <a:spcAft>
                <a:spcPts val="300"/>
              </a:spcAft>
              <a:buFont typeface="Arial" panose="020B0604020202020204" pitchFamily="34" charset="0"/>
              <a:buChar char="•"/>
              <a:defRPr/>
            </a:pPr>
            <a:r>
              <a:rPr lang="it-IT" sz="900" dirty="0">
                <a:latin typeface="Peugeot New"/>
              </a:rPr>
              <a:t>Bracciolo centrale con cuciture verdi Adamite/Tramontane e tappetino EPDM rimovibile</a:t>
            </a:r>
          </a:p>
          <a:p>
            <a:pPr marL="171450" indent="-171450">
              <a:spcAft>
                <a:spcPts val="300"/>
              </a:spcAft>
              <a:buFont typeface="Arial" panose="020B0604020202020204" pitchFamily="34" charset="0"/>
              <a:buChar char="•"/>
              <a:defRPr/>
            </a:pPr>
            <a:r>
              <a:rPr lang="fr-FR" sz="900" dirty="0" err="1">
                <a:latin typeface="Peugeot New"/>
              </a:rPr>
              <a:t>Scomparto</a:t>
            </a:r>
            <a:r>
              <a:rPr lang="fr-FR" sz="900" dirty="0">
                <a:latin typeface="Peugeot New"/>
              </a:rPr>
              <a:t> con </a:t>
            </a:r>
            <a:r>
              <a:rPr lang="fr-FR" sz="900" dirty="0" err="1">
                <a:latin typeface="Peugeot New"/>
              </a:rPr>
              <a:t>illuminazione</a:t>
            </a:r>
            <a:r>
              <a:rPr lang="fr-FR" sz="900" dirty="0">
                <a:latin typeface="Peugeot New"/>
              </a:rPr>
              <a:t> e moquette</a:t>
            </a:r>
          </a:p>
          <a:p>
            <a:pPr marL="171450" indent="-171450">
              <a:spcAft>
                <a:spcPts val="300"/>
              </a:spcAft>
              <a:buFont typeface="Arial" panose="020B0604020202020204" pitchFamily="34" charset="0"/>
              <a:buChar char="•"/>
              <a:defRPr/>
            </a:pPr>
            <a:r>
              <a:rPr lang="it-IT" sz="900" dirty="0">
                <a:latin typeface="Peugeot New"/>
              </a:rPr>
              <a:t>Rivestimento cielo nero (Mistral)</a:t>
            </a:r>
          </a:p>
          <a:p>
            <a:pPr marL="171450" indent="-171450">
              <a:spcAft>
                <a:spcPts val="300"/>
              </a:spcAft>
              <a:buFont typeface="Arial" panose="020B0604020202020204" pitchFamily="34" charset="0"/>
              <a:buChar char="•"/>
              <a:defRPr/>
            </a:pPr>
            <a:r>
              <a:rPr lang="it-IT" sz="900" dirty="0">
                <a:latin typeface="Peugeot New"/>
              </a:rPr>
              <a:t>Console centrale con doppie cuciture e arco cromato</a:t>
            </a:r>
          </a:p>
          <a:p>
            <a:pPr marL="171450" indent="-171450">
              <a:spcAft>
                <a:spcPts val="300"/>
              </a:spcAft>
              <a:buFont typeface="Arial" panose="020B0604020202020204" pitchFamily="34" charset="0"/>
              <a:buChar char="•"/>
              <a:defRPr/>
            </a:pPr>
            <a:r>
              <a:rPr lang="it-IT" sz="900" dirty="0">
                <a:latin typeface="Peugeot New"/>
              </a:rPr>
              <a:t>Pannelli delle porte con cuciture verde Adamite e decorazioni in alluminio</a:t>
            </a:r>
          </a:p>
          <a:p>
            <a:pPr marL="171450" indent="-171450">
              <a:spcAft>
                <a:spcPts val="300"/>
              </a:spcAft>
              <a:buFont typeface="Arial" panose="020B0604020202020204" pitchFamily="34" charset="0"/>
              <a:buChar char="•"/>
              <a:defRPr/>
            </a:pPr>
            <a:r>
              <a:rPr lang="it-IT" sz="900" dirty="0">
                <a:latin typeface="Peugeot New"/>
              </a:rPr>
              <a:t>Pedaliera sportiva e poggiapiedi in alluminio</a:t>
            </a:r>
          </a:p>
          <a:p>
            <a:pPr marL="171450" indent="-171450">
              <a:spcAft>
                <a:spcPts val="300"/>
              </a:spcAft>
              <a:buFont typeface="Arial" panose="020B0604020202020204" pitchFamily="34" charset="0"/>
              <a:buChar char="•"/>
              <a:defRPr/>
            </a:pPr>
            <a:r>
              <a:rPr lang="it-IT" sz="900" dirty="0">
                <a:latin typeface="Peugeot New"/>
              </a:rPr>
              <a:t>Cruscotto con profilo cromato, decoro in alluminio e cuciture verde Adamite</a:t>
            </a:r>
          </a:p>
          <a:p>
            <a:pPr marL="171450" indent="-171450">
              <a:spcAft>
                <a:spcPts val="300"/>
              </a:spcAft>
              <a:buFont typeface="Arial" panose="020B0604020202020204" pitchFamily="34" charset="0"/>
              <a:buChar char="•"/>
              <a:defRPr/>
            </a:pPr>
            <a:r>
              <a:rPr lang="it-IT" sz="900" dirty="0">
                <a:latin typeface="Peugeot New"/>
              </a:rPr>
              <a:t>Retrovisore interno con oscuramento automatico e senza cornice</a:t>
            </a:r>
          </a:p>
          <a:p>
            <a:pPr marL="171450" indent="-171450">
              <a:spcAft>
                <a:spcPts val="300"/>
              </a:spcAft>
              <a:buFont typeface="Arial" panose="020B0604020202020204" pitchFamily="34" charset="0"/>
              <a:buChar char="•"/>
              <a:defRPr/>
            </a:pPr>
            <a:r>
              <a:rPr lang="it-IT" sz="900" dirty="0">
                <a:latin typeface="Peugeot New"/>
              </a:rPr>
              <a:t>Pedana delle porte anteriori in alluminio</a:t>
            </a:r>
          </a:p>
          <a:p>
            <a:pPr marL="171450" indent="-171450">
              <a:spcAft>
                <a:spcPts val="300"/>
              </a:spcAft>
              <a:buFont typeface="Arial" panose="020B0604020202020204" pitchFamily="34" charset="0"/>
              <a:buChar char="•"/>
              <a:defRPr/>
            </a:pPr>
            <a:r>
              <a:rPr lang="it-IT" sz="900" dirty="0">
                <a:latin typeface="Peugeot New"/>
              </a:rPr>
              <a:t>Bordo del bagagliaio in acciaio inox</a:t>
            </a:r>
          </a:p>
          <a:p>
            <a:pPr marL="171450" indent="-171450">
              <a:spcAft>
                <a:spcPts val="300"/>
              </a:spcAft>
              <a:buFont typeface="Arial" panose="020B0604020202020204" pitchFamily="34" charset="0"/>
              <a:buChar char="•"/>
              <a:defRPr/>
            </a:pPr>
            <a:r>
              <a:rPr lang="it-IT" sz="900" dirty="0">
                <a:latin typeface="Peugeot New"/>
              </a:rPr>
              <a:t>Tappetini anteriori e posteriori</a:t>
            </a:r>
            <a:endParaRPr lang="fr-FR" sz="900" dirty="0">
              <a:latin typeface="Peugeot New"/>
            </a:endParaRPr>
          </a:p>
        </p:txBody>
      </p:sp>
      <p:sp>
        <p:nvSpPr>
          <p:cNvPr id="24" name="Titre 2"/>
          <p:cNvSpPr txBox="1">
            <a:spLocks/>
          </p:cNvSpPr>
          <p:nvPr/>
        </p:nvSpPr>
        <p:spPr>
          <a:xfrm>
            <a:off x="658076" y="310264"/>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latin typeface="Peugeot New" panose="02000000000000000000" pitchFamily="50" charset="0"/>
              </a:rPr>
              <a:t>ALLESTIMENTO GT</a:t>
            </a:r>
          </a:p>
        </p:txBody>
      </p:sp>
      <p:sp>
        <p:nvSpPr>
          <p:cNvPr id="22" name="Rectangle 21">
            <a:extLst>
              <a:ext uri="{FF2B5EF4-FFF2-40B4-BE49-F238E27FC236}">
                <a16:creationId xmlns:a16="http://schemas.microsoft.com/office/drawing/2014/main" id="{7FA76C13-5976-4B45-95DF-DECE7DF2BBE6}"/>
              </a:ext>
            </a:extLst>
          </p:cNvPr>
          <p:cNvSpPr/>
          <p:nvPr/>
        </p:nvSpPr>
        <p:spPr>
          <a:xfrm>
            <a:off x="652845" y="654774"/>
            <a:ext cx="822661" cy="230832"/>
          </a:xfrm>
          <a:prstGeom prst="rect">
            <a:avLst/>
          </a:prstGeom>
        </p:spPr>
        <p:txBody>
          <a:bodyPr wrap="none">
            <a:spAutoFit/>
          </a:bodyPr>
          <a:lstStyle/>
          <a:p>
            <a:pPr lvl="0" algn="ctr">
              <a:defRPr/>
            </a:pPr>
            <a:r>
              <a:rPr lang="en-US" sz="900" dirty="0">
                <a:solidFill>
                  <a:srgbClr val="000000"/>
                </a:solidFill>
                <a:latin typeface="Peugeot New"/>
              </a:rPr>
              <a:t>= Allure +</a:t>
            </a:r>
            <a:endParaRPr kumimoji="0" lang="en-US" sz="900" b="0" i="0" u="none" strike="noStrike" kern="1200" cap="none" spc="0" normalizeH="0" baseline="0" noProof="0" dirty="0">
              <a:ln>
                <a:noFill/>
              </a:ln>
              <a:solidFill>
                <a:srgbClr val="000000"/>
              </a:solidFill>
              <a:effectLst/>
              <a:uLnTx/>
              <a:uFillTx/>
              <a:latin typeface="Peugeot New"/>
            </a:endParaRPr>
          </a:p>
        </p:txBody>
      </p:sp>
      <p:grpSp>
        <p:nvGrpSpPr>
          <p:cNvPr id="14" name="Groupe 3">
            <a:extLst>
              <a:ext uri="{FF2B5EF4-FFF2-40B4-BE49-F238E27FC236}">
                <a16:creationId xmlns:a16="http://schemas.microsoft.com/office/drawing/2014/main" id="{E405BE19-56CD-A031-BAB7-4073D7A685E6}"/>
              </a:ext>
            </a:extLst>
          </p:cNvPr>
          <p:cNvGrpSpPr/>
          <p:nvPr/>
        </p:nvGrpSpPr>
        <p:grpSpPr>
          <a:xfrm>
            <a:off x="0" y="857262"/>
            <a:ext cx="377180" cy="6000739"/>
            <a:chOff x="2" y="857261"/>
            <a:chExt cx="377180" cy="6000739"/>
          </a:xfrm>
        </p:grpSpPr>
        <p:grpSp>
          <p:nvGrpSpPr>
            <p:cNvPr id="19" name="Groupe 31">
              <a:extLst>
                <a:ext uri="{FF2B5EF4-FFF2-40B4-BE49-F238E27FC236}">
                  <a16:creationId xmlns:a16="http://schemas.microsoft.com/office/drawing/2014/main" id="{C0425E71-6064-51A9-9421-DC9FD9554183}"/>
                </a:ext>
              </a:extLst>
            </p:cNvPr>
            <p:cNvGrpSpPr/>
            <p:nvPr/>
          </p:nvGrpSpPr>
          <p:grpSpPr>
            <a:xfrm>
              <a:off x="2" y="857261"/>
              <a:ext cx="377180" cy="6000739"/>
              <a:chOff x="-5691" y="857261"/>
              <a:chExt cx="377180" cy="6000739"/>
            </a:xfrm>
            <a:solidFill>
              <a:srgbClr val="FFFFFF">
                <a:lumMod val="95000"/>
              </a:srgbClr>
            </a:solidFill>
          </p:grpSpPr>
          <p:sp>
            <p:nvSpPr>
              <p:cNvPr id="23" name="Rectangle 22">
                <a:hlinkClick r:id="rId3" action="ppaction://hlinksldjump"/>
                <a:extLst>
                  <a:ext uri="{FF2B5EF4-FFF2-40B4-BE49-F238E27FC236}">
                    <a16:creationId xmlns:a16="http://schemas.microsoft.com/office/drawing/2014/main" id="{24D0AF8A-AE15-5C7F-07E6-D08CCEE10477}"/>
                  </a:ext>
                </a:extLst>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650" b="1" kern="0" dirty="0">
                    <a:solidFill>
                      <a:srgbClr val="000000"/>
                    </a:solidFill>
                    <a:latin typeface="Peugeot New Light"/>
                  </a:rPr>
                  <a:t>Garanzia e servizi</a:t>
                </a:r>
                <a:endParaRPr kumimoji="0" lang="it-IT" sz="650" b="1" i="0" u="none" strike="noStrike" kern="0" cap="none" spc="0" normalizeH="0" baseline="0" noProof="0" dirty="0">
                  <a:ln>
                    <a:noFill/>
                  </a:ln>
                  <a:solidFill>
                    <a:srgbClr val="000000"/>
                  </a:solidFill>
                  <a:effectLst/>
                  <a:uLnTx/>
                  <a:uFillTx/>
                  <a:latin typeface="Peugeot New Light"/>
                  <a:ea typeface="+mn-ea"/>
                  <a:cs typeface="+mn-cs"/>
                </a:endParaRPr>
              </a:p>
            </p:txBody>
          </p:sp>
          <p:sp>
            <p:nvSpPr>
              <p:cNvPr id="25" name="Rectangle 24">
                <a:hlinkClick r:id="rId4" action="ppaction://hlinksldjump"/>
                <a:extLst>
                  <a:ext uri="{FF2B5EF4-FFF2-40B4-BE49-F238E27FC236}">
                    <a16:creationId xmlns:a16="http://schemas.microsoft.com/office/drawing/2014/main" id="{CC373F65-83D6-C428-5033-2A7B43906189}"/>
                  </a:ext>
                </a:extLst>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Dettaglio degli equipaggiamenti</a:t>
                </a:r>
              </a:p>
            </p:txBody>
          </p:sp>
          <p:sp>
            <p:nvSpPr>
              <p:cNvPr id="26" name="Rectangle 25">
                <a:hlinkClick r:id="rId5" action="ppaction://hlinksldjump"/>
                <a:extLst>
                  <a:ext uri="{FF2B5EF4-FFF2-40B4-BE49-F238E27FC236}">
                    <a16:creationId xmlns:a16="http://schemas.microsoft.com/office/drawing/2014/main" id="{F55AC2E7-CCE3-4FC5-F44B-D36152D40D44}"/>
                  </a:ext>
                </a:extLst>
              </p:cNvPr>
              <p:cNvSpPr/>
              <p:nvPr/>
            </p:nvSpPr>
            <p:spPr>
              <a:xfrm rot="16200000">
                <a:off x="-245556" y="3671894"/>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Opzioni</a:t>
                </a:r>
              </a:p>
              <a:p>
                <a:pPr lvl="0" algn="ctr">
                  <a:defRPr/>
                </a:pPr>
                <a:r>
                  <a:rPr lang="it-IT" sz="650" b="1" kern="0" dirty="0">
                    <a:solidFill>
                      <a:srgbClr val="000000"/>
                    </a:solidFill>
                    <a:latin typeface="Peugeot New Light"/>
                  </a:rPr>
                  <a:t>accessori</a:t>
                </a:r>
              </a:p>
              <a:p>
                <a:pPr lvl="0" algn="ctr">
                  <a:defRPr/>
                </a:pPr>
                <a:r>
                  <a:rPr lang="it-IT" sz="650" b="1" kern="0" dirty="0">
                    <a:solidFill>
                      <a:srgbClr val="000000"/>
                    </a:solidFill>
                    <a:latin typeface="Peugeot New Light"/>
                  </a:rPr>
                  <a:t>servizi</a:t>
                </a:r>
              </a:p>
            </p:txBody>
          </p:sp>
          <p:sp>
            <p:nvSpPr>
              <p:cNvPr id="27" name="Rectangle 26">
                <a:hlinkClick r:id="rId6" action="ppaction://hlinksldjump"/>
                <a:extLst>
                  <a:ext uri="{FF2B5EF4-FFF2-40B4-BE49-F238E27FC236}">
                    <a16:creationId xmlns:a16="http://schemas.microsoft.com/office/drawing/2014/main" id="{49F7A008-25CF-B9D3-DEC3-5337224CABFA}"/>
                  </a:ext>
                </a:extLst>
              </p:cNvPr>
              <p:cNvSpPr/>
              <p:nvPr/>
            </p:nvSpPr>
            <p:spPr>
              <a:xfrm rot="16200000">
                <a:off x="-245726" y="2809494"/>
                <a:ext cx="857250" cy="377180"/>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it-IT" sz="650" b="1" kern="0" dirty="0">
                    <a:solidFill>
                      <a:srgbClr val="000000"/>
                    </a:solidFill>
                    <a:latin typeface="Peugeot New Light"/>
                  </a:rPr>
                  <a:t>Tinte e interni</a:t>
                </a:r>
              </a:p>
            </p:txBody>
          </p:sp>
          <p:sp>
            <p:nvSpPr>
              <p:cNvPr id="28" name="Rectangle 27">
                <a:hlinkClick r:id="rId7" action="ppaction://hlinksldjump"/>
                <a:extLst>
                  <a:ext uri="{FF2B5EF4-FFF2-40B4-BE49-F238E27FC236}">
                    <a16:creationId xmlns:a16="http://schemas.microsoft.com/office/drawing/2014/main" id="{BF0100A1-B486-966C-1BDC-345D4E5855B4}"/>
                  </a:ext>
                </a:extLst>
              </p:cNvPr>
              <p:cNvSpPr/>
              <p:nvPr/>
            </p:nvSpPr>
            <p:spPr>
              <a:xfrm rot="16200000">
                <a:off x="-245726" y="1097297"/>
                <a:ext cx="857250" cy="37717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Prezzi</a:t>
                </a:r>
              </a:p>
            </p:txBody>
          </p:sp>
          <p:sp>
            <p:nvSpPr>
              <p:cNvPr id="29" name="Rectangle 28">
                <a:hlinkClick r:id="rId8" action="ppaction://hlinksldjump"/>
                <a:extLst>
                  <a:ext uri="{FF2B5EF4-FFF2-40B4-BE49-F238E27FC236}">
                    <a16:creationId xmlns:a16="http://schemas.microsoft.com/office/drawing/2014/main" id="{82228562-CCE5-91E0-EBBE-376D3B03D265}"/>
                  </a:ext>
                </a:extLst>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lvl="0" algn="ctr">
                  <a:defRPr/>
                </a:pPr>
                <a:r>
                  <a:rPr lang="it-IT" sz="650" b="1" kern="0" dirty="0">
                    <a:solidFill>
                      <a:srgbClr val="000000"/>
                    </a:solidFill>
                    <a:latin typeface="Peugeot New Light"/>
                  </a:rPr>
                  <a:t>Caratteristiche tecniche</a:t>
                </a:r>
              </a:p>
            </p:txBody>
          </p:sp>
        </p:grpSp>
        <p:sp>
          <p:nvSpPr>
            <p:cNvPr id="17" name="Rectangle 16">
              <a:hlinkClick r:id="rId9" action="ppaction://hlinksldjump"/>
              <a:extLst>
                <a:ext uri="{FF2B5EF4-FFF2-40B4-BE49-F238E27FC236}">
                  <a16:creationId xmlns:a16="http://schemas.microsoft.com/office/drawing/2014/main" id="{FB6FE235-4F6B-BA0F-3CE0-8375EFC16AA4}"/>
                </a:ext>
              </a:extLst>
            </p:cNvPr>
            <p:cNvSpPr/>
            <p:nvPr/>
          </p:nvSpPr>
          <p:spPr>
            <a:xfrm rot="16200000">
              <a:off x="-240599" y="1953961"/>
              <a:ext cx="857250" cy="37604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Equipaggiamenti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chemeClr val="bg1"/>
                  </a:solidFill>
                  <a:effectLst/>
                  <a:uLnTx/>
                  <a:uFillTx/>
                  <a:latin typeface="Peugeot New Light"/>
                  <a:ea typeface="+mn-ea"/>
                  <a:cs typeface="+mn-cs"/>
                </a:rPr>
                <a:t>e allestimenti</a:t>
              </a:r>
            </a:p>
          </p:txBody>
        </p:sp>
      </p:grpSp>
      <p:sp>
        <p:nvSpPr>
          <p:cNvPr id="18" name="Rectangle 17">
            <a:hlinkClick r:id="rId10" action="ppaction://hlinksldjump"/>
            <a:extLst>
              <a:ext uri="{FF2B5EF4-FFF2-40B4-BE49-F238E27FC236}">
                <a16:creationId xmlns:a16="http://schemas.microsoft.com/office/drawing/2014/main" id="{2E60E94B-5BBD-425B-B405-F78700A7C61B}"/>
              </a:ext>
            </a:extLst>
          </p:cNvPr>
          <p:cNvSpPr/>
          <p:nvPr/>
        </p:nvSpPr>
        <p:spPr>
          <a:xfrm rot="16200000">
            <a:off x="-244080" y="247665"/>
            <a:ext cx="865573" cy="370246"/>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650" b="1" i="0" u="none" strike="noStrike" kern="0" cap="none" spc="0" normalizeH="0" baseline="0" noProof="0" dirty="0">
                <a:ln>
                  <a:noFill/>
                </a:ln>
                <a:solidFill>
                  <a:srgbClr val="000000"/>
                </a:solidFill>
                <a:effectLst/>
                <a:uLnTx/>
                <a:uFillTx/>
                <a:latin typeface="Peugeot New Light"/>
                <a:ea typeface="+mn-ea"/>
                <a:cs typeface="+mn-cs"/>
              </a:rPr>
              <a:t>Gamma</a:t>
            </a:r>
          </a:p>
        </p:txBody>
      </p:sp>
      <p:pic>
        <p:nvPicPr>
          <p:cNvPr id="21" name="Image 19" descr="Une image contenant voiture, fauteuil, véhicule, périphérique&#10;&#10;Description générée automatiquement">
            <a:extLst>
              <a:ext uri="{FF2B5EF4-FFF2-40B4-BE49-F238E27FC236}">
                <a16:creationId xmlns:a16="http://schemas.microsoft.com/office/drawing/2014/main" id="{D1FE8BFA-93A4-4618-85A6-0BE98CE8AE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813" r="6269"/>
          <a:stretch/>
        </p:blipFill>
        <p:spPr>
          <a:xfrm>
            <a:off x="6879771" y="3568838"/>
            <a:ext cx="5312229" cy="3289162"/>
          </a:xfrm>
          <a:prstGeom prst="rect">
            <a:avLst/>
          </a:prstGeom>
        </p:spPr>
      </p:pic>
    </p:spTree>
    <p:extLst>
      <p:ext uri="{BB962C8B-B14F-4D97-AF65-F5344CB8AC3E}">
        <p14:creationId xmlns:p14="http://schemas.microsoft.com/office/powerpoint/2010/main" val="3310693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5974</Words>
  <Application>Microsoft Office PowerPoint</Application>
  <PresentationFormat>Widescreen</PresentationFormat>
  <Paragraphs>1203</Paragraphs>
  <Slides>30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Peugeot New</vt:lpstr>
      <vt:lpstr>Peugeot New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EFGRUPPE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Meraviglia, Valeria (Peugeot Schweiz)</dc:creator>
  <cp:lastModifiedBy>Müller, Eliah (Peugeot Schweiz)</cp:lastModifiedBy>
  <cp:revision>309</cp:revision>
  <cp:lastPrinted>2023-02-27T10:34:16Z</cp:lastPrinted>
  <dcterms:created xsi:type="dcterms:W3CDTF">2022-10-06T13:43:04Z</dcterms:created>
  <dcterms:modified xsi:type="dcterms:W3CDTF">2024-08-19T08:53:10Z</dcterms:modified>
</cp:coreProperties>
</file>