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omments/modernComment_111_C586ACD7.xml" ContentType="application/vnd.ms-powerpoint.comment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handoutMasterIdLst>
    <p:handoutMasterId r:id="rId33"/>
  </p:handoutMasterIdLst>
  <p:sldIdLst>
    <p:sldId id="288" r:id="rId2"/>
    <p:sldId id="257" r:id="rId3"/>
    <p:sldId id="293" r:id="rId4"/>
    <p:sldId id="297" r:id="rId5"/>
    <p:sldId id="260" r:id="rId6"/>
    <p:sldId id="261" r:id="rId7"/>
    <p:sldId id="262" r:id="rId8"/>
    <p:sldId id="263" r:id="rId9"/>
    <p:sldId id="265" r:id="rId10"/>
    <p:sldId id="266" r:id="rId11"/>
    <p:sldId id="300" r:id="rId12"/>
    <p:sldId id="268" r:id="rId13"/>
    <p:sldId id="269" r:id="rId14"/>
    <p:sldId id="270" r:id="rId15"/>
    <p:sldId id="272" r:id="rId16"/>
    <p:sldId id="273" r:id="rId17"/>
    <p:sldId id="301" r:id="rId18"/>
    <p:sldId id="298" r:id="rId19"/>
    <p:sldId id="274" r:id="rId20"/>
    <p:sldId id="275" r:id="rId21"/>
    <p:sldId id="276" r:id="rId22"/>
    <p:sldId id="277" r:id="rId23"/>
    <p:sldId id="278" r:id="rId24"/>
    <p:sldId id="279" r:id="rId25"/>
    <p:sldId id="280" r:id="rId26"/>
    <p:sldId id="281" r:id="rId27"/>
    <p:sldId id="294" r:id="rId28"/>
    <p:sldId id="283" r:id="rId29"/>
    <p:sldId id="291" r:id="rId30"/>
    <p:sldId id="292" r:id="rId31"/>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E4B0D48-CE48-AE99-A883-CC37D95D33AB}" name="Schnell, Pablo (Peugeot Schweiz)" initials="SP(S" userId="S::Pablo.Schnell@peugeot.ch::fb5cbd1c-00cc-4282-985c-ae1a8549a42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C6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293" autoAdjust="0"/>
    <p:restoredTop sz="94660"/>
  </p:normalViewPr>
  <p:slideViewPr>
    <p:cSldViewPr snapToGrid="0">
      <p:cViewPr varScale="1">
        <p:scale>
          <a:sx n="103" d="100"/>
          <a:sy n="103" d="100"/>
        </p:scale>
        <p:origin x="1098" y="102"/>
      </p:cViewPr>
      <p:guideLst/>
    </p:cSldViewPr>
  </p:slideViewPr>
  <p:notesTextViewPr>
    <p:cViewPr>
      <p:scale>
        <a:sx n="3" d="2"/>
        <a:sy n="3" d="2"/>
      </p:scale>
      <p:origin x="0" y="0"/>
    </p:cViewPr>
  </p:notesTextViewPr>
  <p:notesViewPr>
    <p:cSldViewPr snapToGrid="0">
      <p:cViewPr varScale="1">
        <p:scale>
          <a:sx n="81" d="100"/>
          <a:sy n="81" d="100"/>
        </p:scale>
        <p:origin x="3894"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38" Type="http://schemas.microsoft.com/office/2018/10/relationships/authors" Targe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omments/modernComment_111_C586ACD7.xml><?xml version="1.0" encoding="utf-8"?>
<p188:cmLst xmlns:a="http://schemas.openxmlformats.org/drawingml/2006/main" xmlns:r="http://schemas.openxmlformats.org/officeDocument/2006/relationships" xmlns:p188="http://schemas.microsoft.com/office/powerpoint/2018/8/main">
  <p188:cm id="{F13178CA-CB3D-40B0-9362-58B2D7F12468}" authorId="{1E4B0D48-CE48-AE99-A883-CC37D95D33AB}" created="2023-09-13T08:13:46.630">
    <ac:txMkLst xmlns:ac="http://schemas.microsoft.com/office/drawing/2013/main/command">
      <pc:docMk xmlns:pc="http://schemas.microsoft.com/office/powerpoint/2013/main/command"/>
      <pc:sldMk xmlns:pc="http://schemas.microsoft.com/office/powerpoint/2013/main/command" cId="3313937623" sldId="273"/>
      <ac:graphicFrameMk id="37" creationId="{F66DFD15-D817-48E2-BC1C-CDFAB99F2E4E}"/>
      <ac:tblMk/>
      <ac:tcMk rowId="936411706" colId="696688870"/>
      <ac:txMk cp="0" len="4">
        <ac:context len="5" hash="89778856"/>
      </ac:txMk>
    </ac:txMkLst>
    <p188:pos x="7291837" y="1877481"/>
    <p188:txBody>
      <a:bodyPr/>
      <a:lstStyle/>
      <a:p>
        <a:r>
          <a:rPr lang="de-DE"/>
          <a:t>BPS dit Allure/ Gamme CO dit GT</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04EB82D-332D-F551-1853-FB14328A87E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Espace réservé de la date 2">
            <a:extLst>
              <a:ext uri="{FF2B5EF4-FFF2-40B4-BE49-F238E27FC236}">
                <a16:creationId xmlns:a16="http://schemas.microsoft.com/office/drawing/2014/main" id="{25BE759A-A0CD-28CE-3B2F-FC2D8FEBE9B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016AD88-183B-4D1F-96B1-2990151ABB08}" type="datetimeFigureOut">
              <a:rPr lang="de-DE" smtClean="0"/>
              <a:t>19.08.2024</a:t>
            </a:fld>
            <a:endParaRPr lang="de-DE"/>
          </a:p>
        </p:txBody>
      </p:sp>
      <p:sp>
        <p:nvSpPr>
          <p:cNvPr id="4" name="Espace réservé du pied de page 3">
            <a:extLst>
              <a:ext uri="{FF2B5EF4-FFF2-40B4-BE49-F238E27FC236}">
                <a16:creationId xmlns:a16="http://schemas.microsoft.com/office/drawing/2014/main" id="{54169A65-8ED1-39B5-F105-8E3E5AABB1E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Espace réservé du numéro de diapositive 4">
            <a:extLst>
              <a:ext uri="{FF2B5EF4-FFF2-40B4-BE49-F238E27FC236}">
                <a16:creationId xmlns:a16="http://schemas.microsoft.com/office/drawing/2014/main" id="{4F685ED7-B22D-26E0-9CAE-8504647421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7601DE7-CB18-4F73-B3BB-3C42006C322F}" type="slidenum">
              <a:rPr lang="de-DE" smtClean="0"/>
              <a:t>‹#›</a:t>
            </a:fld>
            <a:endParaRPr lang="de-DE"/>
          </a:p>
        </p:txBody>
      </p:sp>
    </p:spTree>
    <p:extLst>
      <p:ext uri="{BB962C8B-B14F-4D97-AF65-F5344CB8AC3E}">
        <p14:creationId xmlns:p14="http://schemas.microsoft.com/office/powerpoint/2010/main" val="6677996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C0C08D-7C20-4077-B288-B85BA927A316}" type="datetimeFigureOut">
              <a:rPr lang="de-CH" smtClean="0"/>
              <a:t>19.08.2024</a:t>
            </a:fld>
            <a:endParaRPr lang="de-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0B9947-9E05-4D52-95DC-7D1A19614829}" type="slidenum">
              <a:rPr lang="de-CH" smtClean="0"/>
              <a:t>‹#›</a:t>
            </a:fld>
            <a:endParaRPr lang="de-CH"/>
          </a:p>
        </p:txBody>
      </p:sp>
    </p:spTree>
    <p:extLst>
      <p:ext uri="{BB962C8B-B14F-4D97-AF65-F5344CB8AC3E}">
        <p14:creationId xmlns:p14="http://schemas.microsoft.com/office/powerpoint/2010/main" val="2488817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24393FBA-3360-4D77-81E5-D40F52D0BA69}" type="slidenum">
              <a:rPr lang="fr-FR" smtClean="0"/>
              <a:t>1</a:t>
            </a:fld>
            <a:endParaRPr lang="fr-FR"/>
          </a:p>
        </p:txBody>
      </p:sp>
    </p:spTree>
    <p:extLst>
      <p:ext uri="{BB962C8B-B14F-4D97-AF65-F5344CB8AC3E}">
        <p14:creationId xmlns:p14="http://schemas.microsoft.com/office/powerpoint/2010/main" val="195300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24393FBA-3360-4D77-81E5-D40F52D0BA69}" type="slidenum">
              <a:rPr lang="fr-FR" smtClean="0"/>
              <a:t>2</a:t>
            </a:fld>
            <a:endParaRPr lang="fr-FR"/>
          </a:p>
        </p:txBody>
      </p:sp>
    </p:spTree>
    <p:extLst>
      <p:ext uri="{BB962C8B-B14F-4D97-AF65-F5344CB8AC3E}">
        <p14:creationId xmlns:p14="http://schemas.microsoft.com/office/powerpoint/2010/main" val="47255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2F2EAFF7-102B-4EC7-895D-737AEC7E7B5B}" type="slidenum">
              <a:rPr lang="fr-FR" smtClean="0"/>
              <a:t>6</a:t>
            </a:fld>
            <a:endParaRPr lang="fr-FR"/>
          </a:p>
        </p:txBody>
      </p:sp>
    </p:spTree>
    <p:extLst>
      <p:ext uri="{BB962C8B-B14F-4D97-AF65-F5344CB8AC3E}">
        <p14:creationId xmlns:p14="http://schemas.microsoft.com/office/powerpoint/2010/main" val="2469586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de-CH"/>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CH"/>
          </a:p>
        </p:txBody>
      </p:sp>
      <p:sp>
        <p:nvSpPr>
          <p:cNvPr id="4" name="Date Placeholder 3"/>
          <p:cNvSpPr>
            <a:spLocks noGrp="1"/>
          </p:cNvSpPr>
          <p:nvPr>
            <p:ph type="dt" sz="half" idx="10"/>
          </p:nvPr>
        </p:nvSpPr>
        <p:spPr/>
        <p:txBody>
          <a:bodyPr/>
          <a:lstStyle/>
          <a:p>
            <a:fld id="{216ECAF8-6152-4136-881F-68CDB417BFC3}" type="datetimeFigureOut">
              <a:rPr lang="de-CH" smtClean="0"/>
              <a:t>19.08.2024</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9EBDAC90-915C-486E-AE16-320E3D82B9C3}" type="slidenum">
              <a:rPr lang="de-CH" smtClean="0"/>
              <a:t>‹#›</a:t>
            </a:fld>
            <a:endParaRPr lang="de-CH"/>
          </a:p>
        </p:txBody>
      </p:sp>
    </p:spTree>
    <p:extLst>
      <p:ext uri="{BB962C8B-B14F-4D97-AF65-F5344CB8AC3E}">
        <p14:creationId xmlns:p14="http://schemas.microsoft.com/office/powerpoint/2010/main" val="8152658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10"/>
          </p:nvPr>
        </p:nvSpPr>
        <p:spPr/>
        <p:txBody>
          <a:bodyPr/>
          <a:lstStyle/>
          <a:p>
            <a:fld id="{216ECAF8-6152-4136-881F-68CDB417BFC3}" type="datetimeFigureOut">
              <a:rPr lang="de-CH" smtClean="0"/>
              <a:t>19.08.2024</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9EBDAC90-915C-486E-AE16-320E3D82B9C3}" type="slidenum">
              <a:rPr lang="de-CH" smtClean="0"/>
              <a:t>‹#›</a:t>
            </a:fld>
            <a:endParaRPr lang="de-CH"/>
          </a:p>
        </p:txBody>
      </p:sp>
    </p:spTree>
    <p:extLst>
      <p:ext uri="{BB962C8B-B14F-4D97-AF65-F5344CB8AC3E}">
        <p14:creationId xmlns:p14="http://schemas.microsoft.com/office/powerpoint/2010/main" val="1876379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de-CH"/>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10"/>
          </p:nvPr>
        </p:nvSpPr>
        <p:spPr/>
        <p:txBody>
          <a:bodyPr/>
          <a:lstStyle/>
          <a:p>
            <a:fld id="{216ECAF8-6152-4136-881F-68CDB417BFC3}" type="datetimeFigureOut">
              <a:rPr lang="de-CH" smtClean="0"/>
              <a:t>19.08.2024</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9EBDAC90-915C-486E-AE16-320E3D82B9C3}" type="slidenum">
              <a:rPr lang="de-CH" smtClean="0"/>
              <a:t>‹#›</a:t>
            </a:fld>
            <a:endParaRPr lang="de-CH"/>
          </a:p>
        </p:txBody>
      </p:sp>
    </p:spTree>
    <p:extLst>
      <p:ext uri="{BB962C8B-B14F-4D97-AF65-F5344CB8AC3E}">
        <p14:creationId xmlns:p14="http://schemas.microsoft.com/office/powerpoint/2010/main" val="808005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AMME 4">
    <p:spTree>
      <p:nvGrpSpPr>
        <p:cNvPr id="1" name=""/>
        <p:cNvGrpSpPr/>
        <p:nvPr/>
      </p:nvGrpSpPr>
      <p:grpSpPr>
        <a:xfrm>
          <a:off x="0" y="0"/>
          <a:ext cx="0" cy="0"/>
          <a:chOff x="0" y="0"/>
          <a:chExt cx="0" cy="0"/>
        </a:xfrm>
      </p:grpSpPr>
      <p:sp>
        <p:nvSpPr>
          <p:cNvPr id="18" name="Espace réservé du texte 17"/>
          <p:cNvSpPr>
            <a:spLocks noGrp="1"/>
          </p:cNvSpPr>
          <p:nvPr>
            <p:ph type="body" sz="quarter" idx="14" hasCustomPrompt="1"/>
          </p:nvPr>
        </p:nvSpPr>
        <p:spPr>
          <a:xfrm>
            <a:off x="549044" y="2471998"/>
            <a:ext cx="2782070" cy="503237"/>
          </a:xfrm>
          <a:prstGeom prst="rect">
            <a:avLst/>
          </a:prstGeom>
          <a:solidFill>
            <a:schemeClr val="bg1">
              <a:lumMod val="95000"/>
            </a:schemeClr>
          </a:solidFill>
        </p:spPr>
        <p:txBody>
          <a:bodyPr anchor="ctr"/>
          <a:lstStyle>
            <a:lvl1pPr marL="0" indent="0" algn="ctr">
              <a:buNone/>
              <a:defRPr sz="1200" b="1" baseline="0">
                <a:latin typeface="Peugeot New" panose="02000000000000000000" pitchFamily="2" charset="0"/>
              </a:defRPr>
            </a:lvl1pPr>
          </a:lstStyle>
          <a:p>
            <a:pPr lvl="0"/>
            <a:r>
              <a:rPr lang="fr-FR"/>
              <a:t>A</a:t>
            </a:r>
          </a:p>
        </p:txBody>
      </p:sp>
      <p:sp>
        <p:nvSpPr>
          <p:cNvPr id="8" name="Espace réservé du texte 7"/>
          <p:cNvSpPr>
            <a:spLocks noGrp="1"/>
          </p:cNvSpPr>
          <p:nvPr>
            <p:ph type="body" sz="quarter" idx="10"/>
          </p:nvPr>
        </p:nvSpPr>
        <p:spPr>
          <a:xfrm>
            <a:off x="549044" y="3005204"/>
            <a:ext cx="2782070" cy="3656854"/>
          </a:xfrm>
          <a:prstGeom prst="rect">
            <a:avLst/>
          </a:prstGeom>
          <a:solidFill>
            <a:schemeClr val="bg1">
              <a:lumMod val="95000"/>
            </a:schemeClr>
          </a:solidFill>
        </p:spPr>
        <p:txBody>
          <a:bodyPr/>
          <a:lstStyle>
            <a:lvl1pPr marL="171450" indent="-171450" algn="l">
              <a:lnSpc>
                <a:spcPct val="100000"/>
              </a:lnSpc>
              <a:spcBef>
                <a:spcPts val="300"/>
              </a:spcBef>
              <a:buFont typeface="Arial" panose="020B0604020202020204" pitchFamily="34" charset="0"/>
              <a:buChar char="•"/>
              <a:defRPr sz="800">
                <a:latin typeface="Peugeot New" panose="02000000000000000000" pitchFamily="2" charset="0"/>
              </a:defRPr>
            </a:lvl1pPr>
            <a:lvl2pPr algn="l">
              <a:defRPr sz="800">
                <a:latin typeface="Peugeot New" panose="02000000000000000000" pitchFamily="2" charset="0"/>
              </a:defRPr>
            </a:lvl2pPr>
            <a:lvl3pPr algn="l">
              <a:defRPr sz="800">
                <a:latin typeface="Peugeot New" panose="02000000000000000000" pitchFamily="2" charset="0"/>
              </a:defRPr>
            </a:lvl3pPr>
            <a:lvl4pPr algn="l">
              <a:defRPr sz="800">
                <a:latin typeface="Peugeot New" panose="02000000000000000000" pitchFamily="2" charset="0"/>
              </a:defRPr>
            </a:lvl4pPr>
            <a:lvl5pPr algn="l">
              <a:defRPr sz="800">
                <a:latin typeface="Peugeot New" panose="02000000000000000000" pitchFamily="2" charset="0"/>
              </a:defRPr>
            </a:lvl5pPr>
          </a:lstStyle>
          <a:p>
            <a:pPr lvl="0"/>
            <a:endParaRPr lang="fr-FR"/>
          </a:p>
        </p:txBody>
      </p:sp>
      <p:sp>
        <p:nvSpPr>
          <p:cNvPr id="10" name="Espace réservé du texte 7"/>
          <p:cNvSpPr>
            <a:spLocks noGrp="1"/>
          </p:cNvSpPr>
          <p:nvPr>
            <p:ph type="body" sz="quarter" idx="11"/>
          </p:nvPr>
        </p:nvSpPr>
        <p:spPr>
          <a:xfrm>
            <a:off x="3450421" y="3005204"/>
            <a:ext cx="2782070" cy="3656854"/>
          </a:xfrm>
          <a:prstGeom prst="rect">
            <a:avLst/>
          </a:prstGeom>
          <a:solidFill>
            <a:schemeClr val="bg1">
              <a:lumMod val="95000"/>
            </a:schemeClr>
          </a:solidFill>
        </p:spPr>
        <p:txBody>
          <a:bodyPr/>
          <a:lstStyle>
            <a:lvl1pPr>
              <a:defRPr lang="fr-FR" sz="800" dirty="0">
                <a:latin typeface="Peugeot New" panose="02000000000000000000" pitchFamily="2" charset="0"/>
              </a:defRPr>
            </a:lvl1pPr>
          </a:lstStyle>
          <a:p>
            <a:pPr marL="171450" lvl="0" indent="-171450">
              <a:lnSpc>
                <a:spcPct val="100000"/>
              </a:lnSpc>
              <a:spcBef>
                <a:spcPts val="300"/>
              </a:spcBef>
            </a:pPr>
            <a:endParaRPr lang="fr-FR"/>
          </a:p>
        </p:txBody>
      </p:sp>
      <p:sp>
        <p:nvSpPr>
          <p:cNvPr id="11" name="Espace réservé du texte 7"/>
          <p:cNvSpPr>
            <a:spLocks noGrp="1"/>
          </p:cNvSpPr>
          <p:nvPr>
            <p:ph type="body" sz="quarter" idx="12"/>
          </p:nvPr>
        </p:nvSpPr>
        <p:spPr>
          <a:xfrm>
            <a:off x="6349164" y="3005204"/>
            <a:ext cx="2782070" cy="3656854"/>
          </a:xfrm>
          <a:prstGeom prst="rect">
            <a:avLst/>
          </a:prstGeom>
          <a:solidFill>
            <a:schemeClr val="bg1">
              <a:lumMod val="95000"/>
            </a:schemeClr>
          </a:solidFill>
        </p:spPr>
        <p:txBody>
          <a:bodyPr/>
          <a:lstStyle>
            <a:lvl1pPr>
              <a:defRPr lang="fr-FR" sz="800" dirty="0">
                <a:latin typeface="Peugeot New" panose="02000000000000000000" pitchFamily="2" charset="0"/>
              </a:defRPr>
            </a:lvl1pPr>
          </a:lstStyle>
          <a:p>
            <a:pPr marL="171450" lvl="0" indent="-171450">
              <a:lnSpc>
                <a:spcPct val="100000"/>
              </a:lnSpc>
              <a:spcBef>
                <a:spcPts val="300"/>
              </a:spcBef>
            </a:pPr>
            <a:endParaRPr lang="fr-FR"/>
          </a:p>
        </p:txBody>
      </p:sp>
      <p:sp>
        <p:nvSpPr>
          <p:cNvPr id="20" name="Espace réservé du texte 17"/>
          <p:cNvSpPr>
            <a:spLocks noGrp="1"/>
          </p:cNvSpPr>
          <p:nvPr>
            <p:ph type="body" sz="quarter" idx="16" hasCustomPrompt="1"/>
          </p:nvPr>
        </p:nvSpPr>
        <p:spPr>
          <a:xfrm>
            <a:off x="6349164" y="2471998"/>
            <a:ext cx="2784704" cy="503237"/>
          </a:xfrm>
          <a:prstGeom prst="rect">
            <a:avLst/>
          </a:prstGeom>
          <a:solidFill>
            <a:schemeClr val="bg1">
              <a:lumMod val="95000"/>
            </a:schemeClr>
          </a:solidFill>
        </p:spPr>
        <p:txBody>
          <a:bodyPr anchor="ctr"/>
          <a:lstStyle>
            <a:lvl1pPr>
              <a:defRPr lang="fr-FR" sz="1200" b="1" baseline="0" dirty="0">
                <a:latin typeface="Peugeot New" panose="02000000000000000000" pitchFamily="2" charset="0"/>
              </a:defRPr>
            </a:lvl1pPr>
          </a:lstStyle>
          <a:p>
            <a:pPr marL="0" lvl="0" indent="0" algn="ctr">
              <a:buNone/>
            </a:pPr>
            <a:r>
              <a:rPr lang="fr-FR"/>
              <a:t>C</a:t>
            </a:r>
          </a:p>
        </p:txBody>
      </p:sp>
      <p:sp>
        <p:nvSpPr>
          <p:cNvPr id="25" name="Espace réservé du texte 17"/>
          <p:cNvSpPr>
            <a:spLocks noGrp="1"/>
          </p:cNvSpPr>
          <p:nvPr>
            <p:ph type="body" sz="quarter" idx="18" hasCustomPrompt="1"/>
          </p:nvPr>
        </p:nvSpPr>
        <p:spPr>
          <a:xfrm>
            <a:off x="3450421" y="2471998"/>
            <a:ext cx="2782070" cy="503237"/>
          </a:xfrm>
          <a:prstGeom prst="rect">
            <a:avLst/>
          </a:prstGeom>
          <a:solidFill>
            <a:schemeClr val="bg1">
              <a:lumMod val="95000"/>
            </a:schemeClr>
          </a:solidFill>
        </p:spPr>
        <p:txBody>
          <a:bodyPr anchor="ctr"/>
          <a:lstStyle>
            <a:lvl1pPr marL="0" indent="0">
              <a:buNone/>
              <a:defRPr lang="fr-FR" sz="1200" b="1" baseline="0" dirty="0">
                <a:latin typeface="Peugeot New" panose="02000000000000000000" pitchFamily="2" charset="0"/>
              </a:defRPr>
            </a:lvl1pPr>
          </a:lstStyle>
          <a:p>
            <a:pPr marL="228600" lvl="0" indent="-228600" algn="ctr"/>
            <a:r>
              <a:rPr lang="fr-FR"/>
              <a:t>B</a:t>
            </a:r>
          </a:p>
        </p:txBody>
      </p:sp>
      <p:sp>
        <p:nvSpPr>
          <p:cNvPr id="29" name="Espace réservé du texte 28"/>
          <p:cNvSpPr>
            <a:spLocks noGrp="1"/>
          </p:cNvSpPr>
          <p:nvPr>
            <p:ph type="body" sz="quarter" idx="19" hasCustomPrompt="1"/>
          </p:nvPr>
        </p:nvSpPr>
        <p:spPr>
          <a:xfrm>
            <a:off x="3447787" y="2820317"/>
            <a:ext cx="2782069" cy="154918"/>
          </a:xfrm>
          <a:prstGeom prst="rect">
            <a:avLst/>
          </a:prstGeom>
        </p:spPr>
        <p:txBody>
          <a:bodyPr anchor="ctr"/>
          <a:lstStyle>
            <a:lvl1pPr marL="0" indent="0" algn="ctr">
              <a:buNone/>
              <a:defRPr lang="fr-FR" sz="800" kern="1200" baseline="0" dirty="0" smtClean="0">
                <a:solidFill>
                  <a:schemeClr val="tx1"/>
                </a:solidFill>
                <a:latin typeface="Peugeot New" panose="02000000000000000000" pitchFamily="2" charset="0"/>
                <a:ea typeface="+mn-ea"/>
                <a:cs typeface="+mn-cs"/>
              </a:defRPr>
            </a:lvl1pPr>
            <a:lvl5pPr>
              <a:defRPr/>
            </a:lvl5pPr>
          </a:lstStyle>
          <a:p>
            <a:pPr lvl="0"/>
            <a:r>
              <a:rPr lang="fr-FR"/>
              <a:t>Equipements en plus d’</a:t>
            </a:r>
          </a:p>
        </p:txBody>
      </p:sp>
      <p:sp>
        <p:nvSpPr>
          <p:cNvPr id="30" name="Espace réservé du texte 28"/>
          <p:cNvSpPr>
            <a:spLocks noGrp="1"/>
          </p:cNvSpPr>
          <p:nvPr>
            <p:ph type="body" sz="quarter" idx="20" hasCustomPrompt="1"/>
          </p:nvPr>
        </p:nvSpPr>
        <p:spPr>
          <a:xfrm>
            <a:off x="6346529" y="2820317"/>
            <a:ext cx="2784705" cy="154918"/>
          </a:xfrm>
          <a:prstGeom prst="rect">
            <a:avLst/>
          </a:prstGeom>
        </p:spPr>
        <p:txBody>
          <a:bodyPr anchor="ctr"/>
          <a:lstStyle>
            <a:lvl1pPr marL="0" indent="0" algn="ctr">
              <a:buNone/>
              <a:defRPr lang="fr-FR" sz="800" kern="1200" dirty="0" smtClean="0">
                <a:solidFill>
                  <a:schemeClr val="tx1"/>
                </a:solidFill>
                <a:latin typeface="Peugeot New" panose="02000000000000000000" pitchFamily="2" charset="0"/>
                <a:ea typeface="+mn-ea"/>
                <a:cs typeface="+mn-cs"/>
              </a:defRPr>
            </a:lvl1pPr>
            <a:lvl5pPr>
              <a:defRPr/>
            </a:lvl5pPr>
          </a:lstStyle>
          <a:p>
            <a:pPr lvl="0"/>
            <a:r>
              <a:rPr lang="fr-FR"/>
              <a:t>Equipements en plus d’</a:t>
            </a:r>
          </a:p>
        </p:txBody>
      </p:sp>
      <p:sp>
        <p:nvSpPr>
          <p:cNvPr id="34" name="Espace réservé pour une image  33"/>
          <p:cNvSpPr>
            <a:spLocks noGrp="1"/>
          </p:cNvSpPr>
          <p:nvPr>
            <p:ph type="pic" sz="quarter" idx="22"/>
          </p:nvPr>
        </p:nvSpPr>
        <p:spPr>
          <a:xfrm>
            <a:off x="549044" y="846669"/>
            <a:ext cx="2782070" cy="1592263"/>
          </a:xfrm>
          <a:prstGeom prst="rect">
            <a:avLst/>
          </a:prstGeom>
        </p:spPr>
        <p:txBody>
          <a:bodyPr/>
          <a:lstStyle/>
          <a:p>
            <a:endParaRPr lang="fr-FR"/>
          </a:p>
        </p:txBody>
      </p:sp>
      <p:sp>
        <p:nvSpPr>
          <p:cNvPr id="35" name="Espace réservé pour une image  33"/>
          <p:cNvSpPr>
            <a:spLocks noGrp="1"/>
          </p:cNvSpPr>
          <p:nvPr>
            <p:ph type="pic" sz="quarter" idx="23"/>
          </p:nvPr>
        </p:nvSpPr>
        <p:spPr>
          <a:xfrm>
            <a:off x="3450421" y="846669"/>
            <a:ext cx="2782070" cy="1592263"/>
          </a:xfrm>
          <a:prstGeom prst="rect">
            <a:avLst/>
          </a:prstGeom>
        </p:spPr>
        <p:txBody>
          <a:bodyPr/>
          <a:lstStyle/>
          <a:p>
            <a:endParaRPr lang="fr-FR"/>
          </a:p>
        </p:txBody>
      </p:sp>
      <p:sp>
        <p:nvSpPr>
          <p:cNvPr id="36" name="Espace réservé pour une image  33"/>
          <p:cNvSpPr>
            <a:spLocks noGrp="1"/>
          </p:cNvSpPr>
          <p:nvPr>
            <p:ph type="pic" sz="quarter" idx="24"/>
          </p:nvPr>
        </p:nvSpPr>
        <p:spPr>
          <a:xfrm>
            <a:off x="6349164" y="846669"/>
            <a:ext cx="2782070" cy="1592263"/>
          </a:xfrm>
          <a:prstGeom prst="rect">
            <a:avLst/>
          </a:prstGeom>
        </p:spPr>
        <p:txBody>
          <a:bodyPr/>
          <a:lstStyle/>
          <a:p>
            <a:endParaRPr lang="fr-FR"/>
          </a:p>
        </p:txBody>
      </p:sp>
    </p:spTree>
    <p:extLst>
      <p:ext uri="{BB962C8B-B14F-4D97-AF65-F5344CB8AC3E}">
        <p14:creationId xmlns:p14="http://schemas.microsoft.com/office/powerpoint/2010/main" val="31803540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TARIFS">
    <p:spTree>
      <p:nvGrpSpPr>
        <p:cNvPr id="1" name=""/>
        <p:cNvGrpSpPr/>
        <p:nvPr/>
      </p:nvGrpSpPr>
      <p:grpSpPr>
        <a:xfrm>
          <a:off x="0" y="0"/>
          <a:ext cx="0" cy="0"/>
          <a:chOff x="0" y="0"/>
          <a:chExt cx="0" cy="0"/>
        </a:xfrm>
      </p:grpSpPr>
      <p:sp>
        <p:nvSpPr>
          <p:cNvPr id="4" name="Rectangle 3"/>
          <p:cNvSpPr/>
          <p:nvPr userDrawn="1"/>
        </p:nvSpPr>
        <p:spPr>
          <a:xfrm>
            <a:off x="10081260" y="6703219"/>
            <a:ext cx="2110740" cy="154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6186124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Empty White">
    <p:bg>
      <p:bgRef idx="1001">
        <a:schemeClr val="bg2"/>
      </p:bgRef>
    </p:bg>
    <p:spTree>
      <p:nvGrpSpPr>
        <p:cNvPr id="1" name=""/>
        <p:cNvGrpSpPr/>
        <p:nvPr/>
      </p:nvGrpSpPr>
      <p:grpSpPr>
        <a:xfrm>
          <a:off x="0" y="0"/>
          <a:ext cx="0" cy="0"/>
          <a:chOff x="0" y="0"/>
          <a:chExt cx="0" cy="0"/>
        </a:xfrm>
      </p:grpSpPr>
      <p:sp>
        <p:nvSpPr>
          <p:cNvPr id="8" name="Espace réservé du texte 15"/>
          <p:cNvSpPr>
            <a:spLocks noGrp="1"/>
          </p:cNvSpPr>
          <p:nvPr>
            <p:ph type="body" sz="quarter" idx="14" hasCustomPrompt="1"/>
          </p:nvPr>
        </p:nvSpPr>
        <p:spPr>
          <a:xfrm>
            <a:off x="371476" y="230114"/>
            <a:ext cx="3177123" cy="405727"/>
          </a:xfrm>
        </p:spPr>
        <p:txBody>
          <a:bodyPr>
            <a:normAutofit/>
          </a:bodyPr>
          <a:lstStyle>
            <a:lvl1pPr marL="0" indent="0">
              <a:buNone/>
              <a:defRPr sz="800" b="0">
                <a:solidFill>
                  <a:schemeClr val="accent1"/>
                </a:solidFill>
              </a:defRPr>
            </a:lvl1pPr>
          </a:lstStyle>
          <a:p>
            <a:pPr lvl="0"/>
            <a:r>
              <a:rPr lang="fr-FR"/>
              <a:t>Document or </a:t>
            </a:r>
            <a:r>
              <a:rPr lang="fr-FR" err="1"/>
              <a:t>chapter’s</a:t>
            </a:r>
            <a:r>
              <a:rPr lang="fr-FR"/>
              <a:t> </a:t>
            </a:r>
            <a:r>
              <a:rPr lang="fr-FR" err="1"/>
              <a:t>title</a:t>
            </a:r>
            <a:endParaRPr lang="fr-FR"/>
          </a:p>
        </p:txBody>
      </p:sp>
    </p:spTree>
    <p:extLst>
      <p:ext uri="{BB962C8B-B14F-4D97-AF65-F5344CB8AC3E}">
        <p14:creationId xmlns:p14="http://schemas.microsoft.com/office/powerpoint/2010/main" val="3468466415"/>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912">
          <p15:clr>
            <a:srgbClr val="FBAE40"/>
          </p15:clr>
        </p15:guide>
        <p15:guide id="4" pos="960">
          <p15:clr>
            <a:srgbClr val="FBAE40"/>
          </p15:clr>
        </p15:guide>
        <p15:guide id="5" pos="483">
          <p15:clr>
            <a:srgbClr val="FBAE40"/>
          </p15:clr>
        </p15:guide>
        <p15:guide id="6" pos="234">
          <p15:clr>
            <a:srgbClr val="FBAE40"/>
          </p15:clr>
        </p15:guide>
        <p15:guide id="7" pos="7197">
          <p15:clr>
            <a:srgbClr val="FBAE40"/>
          </p15:clr>
        </p15:guide>
        <p15:guide id="8" pos="7446">
          <p15:clr>
            <a:srgbClr val="FBAE40"/>
          </p15:clr>
        </p15:guide>
        <p15:guide id="9" pos="6720">
          <p15:clr>
            <a:srgbClr val="FBAE40"/>
          </p15:clr>
        </p15:guide>
        <p15:guide id="10" pos="5768">
          <p15:clr>
            <a:srgbClr val="FBAE40"/>
          </p15:clr>
        </p15:guide>
        <p15:guide id="11" orient="horz" pos="232">
          <p15:clr>
            <a:srgbClr val="FBAE40"/>
          </p15:clr>
        </p15:guide>
        <p15:guide id="12" orient="horz" pos="4088">
          <p15:clr>
            <a:srgbClr val="FBAE40"/>
          </p15:clr>
        </p15:guide>
        <p15:guide id="13" orient="horz" pos="3113">
          <p15:clr>
            <a:srgbClr val="FBAE40"/>
          </p15:clr>
        </p15:guide>
        <p15:guide id="14" orient="horz" pos="1207">
          <p15:clr>
            <a:srgbClr val="FBAE40"/>
          </p15:clr>
        </p15:guide>
        <p15:guide id="15" pos="3341">
          <p15:clr>
            <a:srgbClr val="FBAE40"/>
          </p15:clr>
        </p15:guide>
        <p15:guide id="16" pos="4339">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JANTES 6 IMAGES">
    <p:bg>
      <p:bgRef idx="1001">
        <a:schemeClr val="bg1"/>
      </p:bgRef>
    </p:bg>
    <p:spTree>
      <p:nvGrpSpPr>
        <p:cNvPr id="1" name=""/>
        <p:cNvGrpSpPr/>
        <p:nvPr/>
      </p:nvGrpSpPr>
      <p:grpSpPr>
        <a:xfrm>
          <a:off x="0" y="0"/>
          <a:ext cx="0" cy="0"/>
          <a:chOff x="0" y="0"/>
          <a:chExt cx="0" cy="0"/>
        </a:xfrm>
      </p:grpSpPr>
      <p:sp>
        <p:nvSpPr>
          <p:cNvPr id="77" name="Espace réservé du texte 4"/>
          <p:cNvSpPr>
            <a:spLocks noGrp="1"/>
          </p:cNvSpPr>
          <p:nvPr userDrawn="1">
            <p:ph type="body" sz="quarter" idx="18" hasCustomPrompt="1"/>
          </p:nvPr>
        </p:nvSpPr>
        <p:spPr>
          <a:xfrm>
            <a:off x="2010077" y="2914683"/>
            <a:ext cx="2205232" cy="343785"/>
          </a:xfrm>
          <a:prstGeom prst="rect">
            <a:avLst/>
          </a:prstGeom>
        </p:spPr>
        <p:txBody>
          <a:bodyPr anchor="ctr"/>
          <a:lstStyle>
            <a:lvl1pPr marL="0" indent="0" algn="ctr">
              <a:buFont typeface="Arial" panose="020B0604020202020204" pitchFamily="34" charset="0"/>
              <a:buNone/>
              <a:defRPr sz="12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16’’ Alu ‘Auckland’</a:t>
            </a:r>
          </a:p>
        </p:txBody>
      </p:sp>
      <p:sp>
        <p:nvSpPr>
          <p:cNvPr id="78" name="Espace réservé du texte 4"/>
          <p:cNvSpPr>
            <a:spLocks noGrp="1"/>
          </p:cNvSpPr>
          <p:nvPr userDrawn="1">
            <p:ph type="body" sz="quarter" idx="19" hasCustomPrompt="1"/>
          </p:nvPr>
        </p:nvSpPr>
        <p:spPr>
          <a:xfrm>
            <a:off x="2016829" y="3247825"/>
            <a:ext cx="2191729" cy="273544"/>
          </a:xfrm>
          <a:prstGeom prst="rect">
            <a:avLst/>
          </a:prstGeom>
        </p:spPr>
        <p:txBody>
          <a:bodyPr anchor="ctr"/>
          <a:lstStyle>
            <a:lvl1pPr marL="0" indent="0" algn="ctr">
              <a:buFont typeface="Arial" panose="020B0604020202020204" pitchFamily="34" charset="0"/>
              <a:buNone/>
              <a:defRPr sz="10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Active Pack</a:t>
            </a:r>
          </a:p>
        </p:txBody>
      </p:sp>
      <p:sp>
        <p:nvSpPr>
          <p:cNvPr id="81" name="Espace réservé du texte 4"/>
          <p:cNvSpPr>
            <a:spLocks noGrp="1"/>
          </p:cNvSpPr>
          <p:nvPr userDrawn="1">
            <p:ph type="body" sz="quarter" idx="22" hasCustomPrompt="1"/>
          </p:nvPr>
        </p:nvSpPr>
        <p:spPr>
          <a:xfrm>
            <a:off x="7976692" y="2914683"/>
            <a:ext cx="2205232" cy="343785"/>
          </a:xfrm>
          <a:prstGeom prst="rect">
            <a:avLst/>
          </a:prstGeom>
        </p:spPr>
        <p:txBody>
          <a:bodyPr anchor="ctr"/>
          <a:lstStyle>
            <a:lvl1pPr marL="0" indent="0" algn="ctr">
              <a:buFont typeface="Arial" panose="020B0604020202020204" pitchFamily="34" charset="0"/>
              <a:buNone/>
              <a:defRPr sz="12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16’’ Alu ‘Auckland’</a:t>
            </a:r>
          </a:p>
        </p:txBody>
      </p:sp>
      <p:sp>
        <p:nvSpPr>
          <p:cNvPr id="82" name="Espace réservé du texte 4"/>
          <p:cNvSpPr>
            <a:spLocks noGrp="1"/>
          </p:cNvSpPr>
          <p:nvPr userDrawn="1">
            <p:ph type="body" sz="quarter" idx="23" hasCustomPrompt="1"/>
          </p:nvPr>
        </p:nvSpPr>
        <p:spPr>
          <a:xfrm>
            <a:off x="7983444" y="3247825"/>
            <a:ext cx="2191729" cy="273544"/>
          </a:xfrm>
          <a:prstGeom prst="rect">
            <a:avLst/>
          </a:prstGeom>
        </p:spPr>
        <p:txBody>
          <a:bodyPr anchor="ctr"/>
          <a:lstStyle>
            <a:lvl1pPr marL="0" indent="0" algn="ctr">
              <a:buFont typeface="Arial" panose="020B0604020202020204" pitchFamily="34" charset="0"/>
              <a:buNone/>
              <a:defRPr sz="10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Active Pack</a:t>
            </a:r>
          </a:p>
        </p:txBody>
      </p:sp>
      <p:sp>
        <p:nvSpPr>
          <p:cNvPr id="83" name="Espace réservé du texte 4"/>
          <p:cNvSpPr>
            <a:spLocks noGrp="1"/>
          </p:cNvSpPr>
          <p:nvPr userDrawn="1">
            <p:ph type="body" sz="quarter" idx="28" hasCustomPrompt="1"/>
          </p:nvPr>
        </p:nvSpPr>
        <p:spPr>
          <a:xfrm>
            <a:off x="7976692" y="6079817"/>
            <a:ext cx="2205232" cy="343785"/>
          </a:xfrm>
          <a:prstGeom prst="rect">
            <a:avLst/>
          </a:prstGeom>
        </p:spPr>
        <p:txBody>
          <a:bodyPr anchor="ctr"/>
          <a:lstStyle>
            <a:lvl1pPr marL="0" indent="0" algn="ctr">
              <a:buFont typeface="Arial" panose="020B0604020202020204" pitchFamily="34" charset="0"/>
              <a:buNone/>
              <a:defRPr sz="12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16’’ Alu ‘Auckland’</a:t>
            </a:r>
          </a:p>
        </p:txBody>
      </p:sp>
      <p:sp>
        <p:nvSpPr>
          <p:cNvPr id="84" name="Espace réservé du texte 4"/>
          <p:cNvSpPr>
            <a:spLocks noGrp="1"/>
          </p:cNvSpPr>
          <p:nvPr userDrawn="1">
            <p:ph type="body" sz="quarter" idx="29" hasCustomPrompt="1"/>
          </p:nvPr>
        </p:nvSpPr>
        <p:spPr>
          <a:xfrm>
            <a:off x="7983444" y="6412959"/>
            <a:ext cx="2191729" cy="273544"/>
          </a:xfrm>
          <a:prstGeom prst="rect">
            <a:avLst/>
          </a:prstGeom>
        </p:spPr>
        <p:txBody>
          <a:bodyPr anchor="ctr"/>
          <a:lstStyle>
            <a:lvl1pPr marL="0" indent="0" algn="ctr">
              <a:buFont typeface="Arial" panose="020B0604020202020204" pitchFamily="34" charset="0"/>
              <a:buNone/>
              <a:defRPr sz="10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Active Pack</a:t>
            </a:r>
          </a:p>
        </p:txBody>
      </p:sp>
      <p:sp>
        <p:nvSpPr>
          <p:cNvPr id="87" name="Espace réservé du texte 4"/>
          <p:cNvSpPr>
            <a:spLocks noGrp="1"/>
          </p:cNvSpPr>
          <p:nvPr userDrawn="1">
            <p:ph type="body" sz="quarter" idx="32" hasCustomPrompt="1"/>
          </p:nvPr>
        </p:nvSpPr>
        <p:spPr>
          <a:xfrm>
            <a:off x="2010077" y="6079817"/>
            <a:ext cx="2205232" cy="343785"/>
          </a:xfrm>
          <a:prstGeom prst="rect">
            <a:avLst/>
          </a:prstGeom>
        </p:spPr>
        <p:txBody>
          <a:bodyPr anchor="ctr"/>
          <a:lstStyle>
            <a:lvl1pPr marL="0" indent="0" algn="ctr">
              <a:buFont typeface="Arial" panose="020B0604020202020204" pitchFamily="34" charset="0"/>
              <a:buNone/>
              <a:defRPr sz="12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16’’ Alu ‘Auckland’</a:t>
            </a:r>
          </a:p>
        </p:txBody>
      </p:sp>
      <p:sp>
        <p:nvSpPr>
          <p:cNvPr id="88" name="Espace réservé du texte 4"/>
          <p:cNvSpPr>
            <a:spLocks noGrp="1"/>
          </p:cNvSpPr>
          <p:nvPr userDrawn="1">
            <p:ph type="body" sz="quarter" idx="33" hasCustomPrompt="1"/>
          </p:nvPr>
        </p:nvSpPr>
        <p:spPr>
          <a:xfrm>
            <a:off x="2016829" y="6412959"/>
            <a:ext cx="2191729" cy="273544"/>
          </a:xfrm>
          <a:prstGeom prst="rect">
            <a:avLst/>
          </a:prstGeom>
        </p:spPr>
        <p:txBody>
          <a:bodyPr anchor="ctr"/>
          <a:lstStyle>
            <a:lvl1pPr marL="0" indent="0" algn="ctr">
              <a:buFont typeface="Arial" panose="020B0604020202020204" pitchFamily="34" charset="0"/>
              <a:buNone/>
              <a:defRPr sz="10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Active Pack</a:t>
            </a:r>
          </a:p>
        </p:txBody>
      </p:sp>
      <p:sp>
        <p:nvSpPr>
          <p:cNvPr id="27" name="Espace réservé pour une image  5"/>
          <p:cNvSpPr>
            <a:spLocks noGrp="1"/>
          </p:cNvSpPr>
          <p:nvPr>
            <p:ph type="pic" sz="quarter" idx="36"/>
          </p:nvPr>
        </p:nvSpPr>
        <p:spPr>
          <a:xfrm>
            <a:off x="8044445" y="706995"/>
            <a:ext cx="2069726" cy="2066192"/>
          </a:xfrm>
          <a:prstGeom prst="rect">
            <a:avLst/>
          </a:prstGeom>
        </p:spPr>
        <p:txBody>
          <a:bodyPr/>
          <a:lstStyle/>
          <a:p>
            <a:endParaRPr lang="fr-FR"/>
          </a:p>
        </p:txBody>
      </p:sp>
      <p:sp>
        <p:nvSpPr>
          <p:cNvPr id="30" name="Espace réservé pour une image  5"/>
          <p:cNvSpPr>
            <a:spLocks noGrp="1"/>
          </p:cNvSpPr>
          <p:nvPr>
            <p:ph type="pic" sz="quarter" idx="39"/>
          </p:nvPr>
        </p:nvSpPr>
        <p:spPr>
          <a:xfrm>
            <a:off x="8044445" y="3877408"/>
            <a:ext cx="2069726" cy="2066192"/>
          </a:xfrm>
          <a:prstGeom prst="rect">
            <a:avLst/>
          </a:prstGeom>
        </p:spPr>
        <p:txBody>
          <a:bodyPr/>
          <a:lstStyle/>
          <a:p>
            <a:endParaRPr lang="fr-FR"/>
          </a:p>
        </p:txBody>
      </p:sp>
      <p:sp>
        <p:nvSpPr>
          <p:cNvPr id="31" name="Espace réservé pour une image  5"/>
          <p:cNvSpPr>
            <a:spLocks noGrp="1"/>
          </p:cNvSpPr>
          <p:nvPr>
            <p:ph type="pic" sz="quarter" idx="34"/>
          </p:nvPr>
        </p:nvSpPr>
        <p:spPr>
          <a:xfrm>
            <a:off x="2077830" y="706995"/>
            <a:ext cx="2069726" cy="2066192"/>
          </a:xfrm>
          <a:prstGeom prst="rect">
            <a:avLst/>
          </a:prstGeom>
        </p:spPr>
        <p:txBody>
          <a:bodyPr/>
          <a:lstStyle/>
          <a:p>
            <a:endParaRPr lang="fr-FR"/>
          </a:p>
        </p:txBody>
      </p:sp>
      <p:sp>
        <p:nvSpPr>
          <p:cNvPr id="32" name="Espace réservé pour une image  5"/>
          <p:cNvSpPr>
            <a:spLocks noGrp="1"/>
          </p:cNvSpPr>
          <p:nvPr>
            <p:ph type="pic" sz="quarter" idx="37"/>
          </p:nvPr>
        </p:nvSpPr>
        <p:spPr>
          <a:xfrm>
            <a:off x="2077830" y="3877408"/>
            <a:ext cx="2069726" cy="2066192"/>
          </a:xfrm>
          <a:prstGeom prst="rect">
            <a:avLst/>
          </a:prstGeom>
        </p:spPr>
        <p:txBody>
          <a:bodyPr/>
          <a:lstStyle/>
          <a:p>
            <a:endParaRPr lang="fr-FR"/>
          </a:p>
        </p:txBody>
      </p:sp>
      <p:cxnSp>
        <p:nvCxnSpPr>
          <p:cNvPr id="3" name="Connecteur droit 2">
            <a:extLst>
              <a:ext uri="{FF2B5EF4-FFF2-40B4-BE49-F238E27FC236}">
                <a16:creationId xmlns:a16="http://schemas.microsoft.com/office/drawing/2014/main" id="{3536B243-747B-F8B2-79D5-4385FA4091BE}"/>
              </a:ext>
            </a:extLst>
          </p:cNvPr>
          <p:cNvCxnSpPr/>
          <p:nvPr userDrawn="1"/>
        </p:nvCxnSpPr>
        <p:spPr>
          <a:xfrm>
            <a:off x="5930283" y="1961965"/>
            <a:ext cx="0" cy="2654423"/>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24182516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4588">
          <p15:clr>
            <a:srgbClr val="FBAE40"/>
          </p15:clr>
        </p15:guide>
        <p15:guide id="3" pos="2411">
          <p15:clr>
            <a:srgbClr val="FBAE40"/>
          </p15:clr>
        </p15:guide>
        <p15:guide id="4" pos="2230">
          <p15:clr>
            <a:srgbClr val="FBAE40"/>
          </p15:clr>
        </p15:guide>
        <p15:guide id="5" pos="1232">
          <p15:clr>
            <a:srgbClr val="FBAE40"/>
          </p15:clr>
        </p15:guide>
        <p15:guide id="6" pos="234">
          <p15:clr>
            <a:srgbClr val="FBAE40"/>
          </p15:clr>
        </p15:guide>
        <p15:guide id="8" pos="7446">
          <p15:clr>
            <a:srgbClr val="FBAE40"/>
          </p15:clr>
        </p15:guide>
        <p15:guide id="9" pos="6947">
          <p15:clr>
            <a:srgbClr val="FBAE40"/>
          </p15:clr>
        </p15:guide>
        <p15:guide id="11" orient="horz" pos="232">
          <p15:clr>
            <a:srgbClr val="FBAE40"/>
          </p15:clr>
        </p15:guide>
        <p15:guide id="12" orient="horz" pos="4088">
          <p15:clr>
            <a:srgbClr val="FBAE40"/>
          </p15:clr>
        </p15:guide>
        <p15:guide id="13" orient="horz" pos="3113">
          <p15:clr>
            <a:srgbClr val="FBAE40"/>
          </p15:clr>
        </p15:guide>
        <p15:guide id="14" orient="horz" pos="1207">
          <p15:clr>
            <a:srgbClr val="FBAE40"/>
          </p15:clr>
        </p15:guide>
        <p15:guide id="15" pos="3591">
          <p15:clr>
            <a:srgbClr val="FBAE40"/>
          </p15:clr>
        </p15:guide>
        <p15:guide id="16" pos="4770">
          <p15:clr>
            <a:srgbClr val="FBAE40"/>
          </p15:clr>
        </p15:guide>
        <p15:guide id="17" pos="7197">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INTES 3X3">
    <p:spTree>
      <p:nvGrpSpPr>
        <p:cNvPr id="1" name=""/>
        <p:cNvGrpSpPr/>
        <p:nvPr/>
      </p:nvGrpSpPr>
      <p:grpSpPr>
        <a:xfrm>
          <a:off x="0" y="0"/>
          <a:ext cx="0" cy="0"/>
          <a:chOff x="0" y="0"/>
          <a:chExt cx="0" cy="0"/>
        </a:xfrm>
      </p:grpSpPr>
      <p:sp>
        <p:nvSpPr>
          <p:cNvPr id="7" name="Espace réservé pour une image  5"/>
          <p:cNvSpPr>
            <a:spLocks noGrp="1"/>
          </p:cNvSpPr>
          <p:nvPr>
            <p:ph type="pic" sz="quarter" idx="14"/>
          </p:nvPr>
        </p:nvSpPr>
        <p:spPr>
          <a:xfrm>
            <a:off x="1986041" y="990600"/>
            <a:ext cx="2362200" cy="1308100"/>
          </a:xfrm>
          <a:prstGeom prst="rect">
            <a:avLst/>
          </a:prstGeom>
        </p:spPr>
        <p:txBody>
          <a:bodyPr/>
          <a:lstStyle/>
          <a:p>
            <a:endParaRPr lang="fr-FR"/>
          </a:p>
        </p:txBody>
      </p:sp>
      <p:sp>
        <p:nvSpPr>
          <p:cNvPr id="8" name="Espace réservé pour une image  5"/>
          <p:cNvSpPr>
            <a:spLocks noGrp="1"/>
          </p:cNvSpPr>
          <p:nvPr>
            <p:ph type="pic" sz="quarter" idx="15"/>
          </p:nvPr>
        </p:nvSpPr>
        <p:spPr>
          <a:xfrm>
            <a:off x="4889050" y="990600"/>
            <a:ext cx="2362200" cy="1308100"/>
          </a:xfrm>
          <a:prstGeom prst="rect">
            <a:avLst/>
          </a:prstGeom>
        </p:spPr>
        <p:txBody>
          <a:bodyPr/>
          <a:lstStyle/>
          <a:p>
            <a:endParaRPr lang="fr-FR"/>
          </a:p>
        </p:txBody>
      </p:sp>
      <p:sp>
        <p:nvSpPr>
          <p:cNvPr id="9" name="Espace réservé pour une image  5"/>
          <p:cNvSpPr>
            <a:spLocks noGrp="1"/>
          </p:cNvSpPr>
          <p:nvPr>
            <p:ph type="pic" sz="quarter" idx="16"/>
          </p:nvPr>
        </p:nvSpPr>
        <p:spPr>
          <a:xfrm>
            <a:off x="1986041" y="2961944"/>
            <a:ext cx="2362200" cy="1308100"/>
          </a:xfrm>
          <a:prstGeom prst="rect">
            <a:avLst/>
          </a:prstGeom>
        </p:spPr>
        <p:txBody>
          <a:bodyPr/>
          <a:lstStyle/>
          <a:p>
            <a:endParaRPr lang="fr-FR"/>
          </a:p>
        </p:txBody>
      </p:sp>
      <p:sp>
        <p:nvSpPr>
          <p:cNvPr id="10" name="Espace réservé pour une image  5"/>
          <p:cNvSpPr>
            <a:spLocks noGrp="1"/>
          </p:cNvSpPr>
          <p:nvPr>
            <p:ph type="pic" sz="quarter" idx="17"/>
          </p:nvPr>
        </p:nvSpPr>
        <p:spPr>
          <a:xfrm>
            <a:off x="4889050" y="2961944"/>
            <a:ext cx="2362200" cy="1308100"/>
          </a:xfrm>
          <a:prstGeom prst="rect">
            <a:avLst/>
          </a:prstGeom>
        </p:spPr>
        <p:txBody>
          <a:bodyPr/>
          <a:lstStyle/>
          <a:p>
            <a:endParaRPr lang="fr-FR"/>
          </a:p>
        </p:txBody>
      </p:sp>
      <p:sp>
        <p:nvSpPr>
          <p:cNvPr id="11" name="Espace réservé pour une image  5"/>
          <p:cNvSpPr>
            <a:spLocks noGrp="1"/>
          </p:cNvSpPr>
          <p:nvPr>
            <p:ph type="pic" sz="quarter" idx="18"/>
          </p:nvPr>
        </p:nvSpPr>
        <p:spPr>
          <a:xfrm>
            <a:off x="7795233" y="990600"/>
            <a:ext cx="2362200" cy="1308100"/>
          </a:xfrm>
          <a:prstGeom prst="rect">
            <a:avLst/>
          </a:prstGeom>
        </p:spPr>
        <p:txBody>
          <a:bodyPr/>
          <a:lstStyle/>
          <a:p>
            <a:endParaRPr lang="fr-FR"/>
          </a:p>
        </p:txBody>
      </p:sp>
      <p:sp>
        <p:nvSpPr>
          <p:cNvPr id="12" name="Espace réservé pour une image  5"/>
          <p:cNvSpPr>
            <a:spLocks noGrp="1"/>
          </p:cNvSpPr>
          <p:nvPr>
            <p:ph type="pic" sz="quarter" idx="19"/>
          </p:nvPr>
        </p:nvSpPr>
        <p:spPr>
          <a:xfrm>
            <a:off x="1986041" y="4933288"/>
            <a:ext cx="2362200" cy="1308100"/>
          </a:xfrm>
          <a:prstGeom prst="rect">
            <a:avLst/>
          </a:prstGeom>
        </p:spPr>
        <p:txBody>
          <a:bodyPr/>
          <a:lstStyle/>
          <a:p>
            <a:endParaRPr lang="fr-FR"/>
          </a:p>
        </p:txBody>
      </p:sp>
      <p:sp>
        <p:nvSpPr>
          <p:cNvPr id="13" name="Espace réservé pour une image  5"/>
          <p:cNvSpPr>
            <a:spLocks noGrp="1"/>
          </p:cNvSpPr>
          <p:nvPr>
            <p:ph type="pic" sz="quarter" idx="20"/>
          </p:nvPr>
        </p:nvSpPr>
        <p:spPr>
          <a:xfrm>
            <a:off x="4889050" y="4933288"/>
            <a:ext cx="2362200" cy="1308100"/>
          </a:xfrm>
          <a:prstGeom prst="rect">
            <a:avLst/>
          </a:prstGeom>
        </p:spPr>
        <p:txBody>
          <a:bodyPr/>
          <a:lstStyle/>
          <a:p>
            <a:endParaRPr lang="fr-FR"/>
          </a:p>
        </p:txBody>
      </p:sp>
      <p:sp>
        <p:nvSpPr>
          <p:cNvPr id="34" name="Espace réservé du texte 4"/>
          <p:cNvSpPr>
            <a:spLocks noGrp="1"/>
          </p:cNvSpPr>
          <p:nvPr>
            <p:ph type="body" sz="quarter" idx="34" hasCustomPrompt="1"/>
          </p:nvPr>
        </p:nvSpPr>
        <p:spPr>
          <a:xfrm>
            <a:off x="2202373" y="226694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35" name="Espace réservé du texte 4"/>
          <p:cNvSpPr>
            <a:spLocks noGrp="1"/>
          </p:cNvSpPr>
          <p:nvPr>
            <p:ph type="body" sz="quarter" idx="35" hasCustomPrompt="1"/>
          </p:nvPr>
        </p:nvSpPr>
        <p:spPr>
          <a:xfrm>
            <a:off x="2071277" y="2455978"/>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36" name="Espace réservé du texte 4"/>
          <p:cNvSpPr>
            <a:spLocks noGrp="1"/>
          </p:cNvSpPr>
          <p:nvPr>
            <p:ph type="body" sz="quarter" idx="36" hasCustomPrompt="1"/>
          </p:nvPr>
        </p:nvSpPr>
        <p:spPr>
          <a:xfrm>
            <a:off x="5105382" y="226694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37" name="Espace réservé du texte 4"/>
          <p:cNvSpPr>
            <a:spLocks noGrp="1"/>
          </p:cNvSpPr>
          <p:nvPr>
            <p:ph type="body" sz="quarter" idx="37" hasCustomPrompt="1"/>
          </p:nvPr>
        </p:nvSpPr>
        <p:spPr>
          <a:xfrm>
            <a:off x="4974286" y="2455978"/>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38" name="Espace réservé du texte 4"/>
          <p:cNvSpPr>
            <a:spLocks noGrp="1"/>
          </p:cNvSpPr>
          <p:nvPr>
            <p:ph type="body" sz="quarter" idx="38" hasCustomPrompt="1"/>
          </p:nvPr>
        </p:nvSpPr>
        <p:spPr>
          <a:xfrm>
            <a:off x="2202373" y="4253111"/>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39" name="Espace réservé du texte 4"/>
          <p:cNvSpPr>
            <a:spLocks noGrp="1"/>
          </p:cNvSpPr>
          <p:nvPr>
            <p:ph type="body" sz="quarter" idx="39" hasCustomPrompt="1"/>
          </p:nvPr>
        </p:nvSpPr>
        <p:spPr>
          <a:xfrm>
            <a:off x="2071277" y="4450858"/>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0" name="Espace réservé du texte 4"/>
          <p:cNvSpPr>
            <a:spLocks noGrp="1"/>
          </p:cNvSpPr>
          <p:nvPr>
            <p:ph type="body" sz="quarter" idx="40" hasCustomPrompt="1"/>
          </p:nvPr>
        </p:nvSpPr>
        <p:spPr>
          <a:xfrm>
            <a:off x="5105382" y="425798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41" name="Espace réservé du texte 4"/>
          <p:cNvSpPr>
            <a:spLocks noGrp="1"/>
          </p:cNvSpPr>
          <p:nvPr>
            <p:ph type="body" sz="quarter" idx="41" hasCustomPrompt="1"/>
          </p:nvPr>
        </p:nvSpPr>
        <p:spPr>
          <a:xfrm>
            <a:off x="4974286" y="4455727"/>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2" name="Espace réservé du texte 4"/>
          <p:cNvSpPr>
            <a:spLocks noGrp="1"/>
          </p:cNvSpPr>
          <p:nvPr>
            <p:ph type="body" sz="quarter" idx="42" hasCustomPrompt="1"/>
          </p:nvPr>
        </p:nvSpPr>
        <p:spPr>
          <a:xfrm>
            <a:off x="8011565" y="226694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43" name="Espace réservé du texte 4"/>
          <p:cNvSpPr>
            <a:spLocks noGrp="1"/>
          </p:cNvSpPr>
          <p:nvPr>
            <p:ph type="body" sz="quarter" idx="43" hasCustomPrompt="1"/>
          </p:nvPr>
        </p:nvSpPr>
        <p:spPr>
          <a:xfrm>
            <a:off x="7880469" y="2461611"/>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4" name="Espace réservé du texte 4"/>
          <p:cNvSpPr>
            <a:spLocks noGrp="1"/>
          </p:cNvSpPr>
          <p:nvPr>
            <p:ph type="body" sz="quarter" idx="44" hasCustomPrompt="1"/>
          </p:nvPr>
        </p:nvSpPr>
        <p:spPr>
          <a:xfrm>
            <a:off x="2202373" y="6221431"/>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45" name="Espace réservé du texte 4"/>
          <p:cNvSpPr>
            <a:spLocks noGrp="1"/>
          </p:cNvSpPr>
          <p:nvPr>
            <p:ph type="body" sz="quarter" idx="45" hasCustomPrompt="1"/>
          </p:nvPr>
        </p:nvSpPr>
        <p:spPr>
          <a:xfrm>
            <a:off x="2071277" y="6410469"/>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46" name="Espace réservé du texte 4"/>
          <p:cNvSpPr>
            <a:spLocks noGrp="1"/>
          </p:cNvSpPr>
          <p:nvPr>
            <p:ph type="body" sz="quarter" idx="46" hasCustomPrompt="1"/>
          </p:nvPr>
        </p:nvSpPr>
        <p:spPr>
          <a:xfrm>
            <a:off x="5105382" y="6221431"/>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47" name="Espace réservé du texte 4"/>
          <p:cNvSpPr>
            <a:spLocks noGrp="1"/>
          </p:cNvSpPr>
          <p:nvPr>
            <p:ph type="body" sz="quarter" idx="47" hasCustomPrompt="1"/>
          </p:nvPr>
        </p:nvSpPr>
        <p:spPr>
          <a:xfrm>
            <a:off x="4974286" y="6410469"/>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
        <p:nvSpPr>
          <p:cNvPr id="50" name="Espace réservé pour une image  5"/>
          <p:cNvSpPr>
            <a:spLocks noGrp="1"/>
          </p:cNvSpPr>
          <p:nvPr>
            <p:ph type="pic" sz="quarter" idx="54"/>
          </p:nvPr>
        </p:nvSpPr>
        <p:spPr>
          <a:xfrm>
            <a:off x="7795233" y="2961944"/>
            <a:ext cx="2362200" cy="1308100"/>
          </a:xfrm>
          <a:prstGeom prst="rect">
            <a:avLst/>
          </a:prstGeom>
        </p:spPr>
        <p:txBody>
          <a:bodyPr/>
          <a:lstStyle/>
          <a:p>
            <a:endParaRPr lang="fr-FR"/>
          </a:p>
        </p:txBody>
      </p:sp>
      <p:sp>
        <p:nvSpPr>
          <p:cNvPr id="52" name="Espace réservé du texte 4"/>
          <p:cNvSpPr>
            <a:spLocks noGrp="1"/>
          </p:cNvSpPr>
          <p:nvPr>
            <p:ph type="body" sz="quarter" idx="56" hasCustomPrompt="1"/>
          </p:nvPr>
        </p:nvSpPr>
        <p:spPr>
          <a:xfrm>
            <a:off x="8011565" y="4257980"/>
            <a:ext cx="1929537" cy="220533"/>
          </a:xfrm>
          <a:prstGeom prst="rect">
            <a:avLst/>
          </a:prstGeom>
        </p:spPr>
        <p:txBody>
          <a:bodyPr anchor="ctr">
            <a:normAutofit/>
          </a:bodyPr>
          <a:lstStyle>
            <a:lvl1pPr marL="0" indent="0" algn="ctr">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Vert Olivine</a:t>
            </a:r>
          </a:p>
        </p:txBody>
      </p:sp>
      <p:sp>
        <p:nvSpPr>
          <p:cNvPr id="53" name="Espace réservé du texte 4"/>
          <p:cNvSpPr>
            <a:spLocks noGrp="1"/>
          </p:cNvSpPr>
          <p:nvPr>
            <p:ph type="body" sz="quarter" idx="57" hasCustomPrompt="1"/>
          </p:nvPr>
        </p:nvSpPr>
        <p:spPr>
          <a:xfrm>
            <a:off x="7880469" y="4455727"/>
            <a:ext cx="2191729" cy="182877"/>
          </a:xfrm>
          <a:prstGeom prst="rect">
            <a:avLst/>
          </a:prstGeom>
        </p:spPr>
        <p:txBody>
          <a:bodyPr anchor="ctr">
            <a:normAutofit/>
          </a:bodyPr>
          <a:lstStyle>
            <a:lvl1pPr marL="0" indent="0" algn="ctr">
              <a:buFont typeface="Arial" panose="020B0604020202020204" pitchFamily="34" charset="0"/>
              <a:buNone/>
              <a:defRPr sz="8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M0M1 – Teinte gratuite</a:t>
            </a:r>
          </a:p>
        </p:txBody>
      </p:sp>
    </p:spTree>
    <p:extLst>
      <p:ext uri="{BB962C8B-B14F-4D97-AF65-F5344CB8AC3E}">
        <p14:creationId xmlns:p14="http://schemas.microsoft.com/office/powerpoint/2010/main" val="27576214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GARNISSAGES 3 IMAGES">
    <p:spTree>
      <p:nvGrpSpPr>
        <p:cNvPr id="1" name=""/>
        <p:cNvGrpSpPr/>
        <p:nvPr/>
      </p:nvGrpSpPr>
      <p:grpSpPr>
        <a:xfrm>
          <a:off x="0" y="0"/>
          <a:ext cx="0" cy="0"/>
          <a:chOff x="0" y="0"/>
          <a:chExt cx="0" cy="0"/>
        </a:xfrm>
      </p:grpSpPr>
      <p:sp>
        <p:nvSpPr>
          <p:cNvPr id="6" name="Espace réservé pour une image  5"/>
          <p:cNvSpPr>
            <a:spLocks noGrp="1"/>
          </p:cNvSpPr>
          <p:nvPr>
            <p:ph type="pic" sz="quarter" idx="13"/>
          </p:nvPr>
        </p:nvSpPr>
        <p:spPr>
          <a:xfrm>
            <a:off x="850900" y="990600"/>
            <a:ext cx="2064320" cy="3942688"/>
          </a:xfrm>
          <a:prstGeom prst="rect">
            <a:avLst/>
          </a:prstGeom>
        </p:spPr>
        <p:txBody>
          <a:bodyPr/>
          <a:lstStyle/>
          <a:p>
            <a:endParaRPr lang="fr-FR"/>
          </a:p>
        </p:txBody>
      </p:sp>
      <p:sp>
        <p:nvSpPr>
          <p:cNvPr id="48" name="Espace réservé du texte 4"/>
          <p:cNvSpPr>
            <a:spLocks noGrp="1"/>
          </p:cNvSpPr>
          <p:nvPr>
            <p:ph type="body" sz="quarter" idx="52" hasCustomPrompt="1"/>
          </p:nvPr>
        </p:nvSpPr>
        <p:spPr>
          <a:xfrm>
            <a:off x="2233385" y="4994251"/>
            <a:ext cx="3233421" cy="220533"/>
          </a:xfrm>
          <a:prstGeom prst="rect">
            <a:avLst/>
          </a:prstGeom>
        </p:spPr>
        <p:txBody>
          <a:bodyPr anchor="ctr">
            <a:normAutofit/>
          </a:bodyPr>
          <a:lstStyle>
            <a:lvl1pPr marL="0" indent="0" algn="l">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Nom</a:t>
            </a:r>
          </a:p>
        </p:txBody>
      </p:sp>
      <p:sp>
        <p:nvSpPr>
          <p:cNvPr id="49" name="Espace réservé du texte 4"/>
          <p:cNvSpPr>
            <a:spLocks noGrp="1"/>
          </p:cNvSpPr>
          <p:nvPr>
            <p:ph type="body" sz="quarter" idx="53" hasCustomPrompt="1"/>
          </p:nvPr>
        </p:nvSpPr>
        <p:spPr>
          <a:xfrm>
            <a:off x="2233385" y="5214784"/>
            <a:ext cx="2191729" cy="182877"/>
          </a:xfrm>
          <a:prstGeom prst="rect">
            <a:avLst/>
          </a:prstGeom>
        </p:spPr>
        <p:txBody>
          <a:bodyPr anchor="ctr">
            <a:noAutofit/>
          </a:bodyPr>
          <a:lstStyle>
            <a:lvl1pPr marL="0" indent="0" algn="l">
              <a:buFont typeface="Arial" panose="020B0604020202020204" pitchFamily="34" charset="0"/>
              <a:buNone/>
              <a:defRPr sz="7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(CODIF)</a:t>
            </a:r>
          </a:p>
        </p:txBody>
      </p:sp>
      <p:sp>
        <p:nvSpPr>
          <p:cNvPr id="56" name="Espace réservé pour une image  5"/>
          <p:cNvSpPr>
            <a:spLocks noGrp="1"/>
          </p:cNvSpPr>
          <p:nvPr>
            <p:ph type="pic" sz="quarter" idx="60"/>
          </p:nvPr>
        </p:nvSpPr>
        <p:spPr>
          <a:xfrm>
            <a:off x="2915220" y="990600"/>
            <a:ext cx="1169100" cy="3942688"/>
          </a:xfrm>
          <a:prstGeom prst="rect">
            <a:avLst/>
          </a:prstGeom>
        </p:spPr>
        <p:txBody>
          <a:bodyPr/>
          <a:lstStyle/>
          <a:p>
            <a:endParaRPr lang="fr-FR"/>
          </a:p>
        </p:txBody>
      </p:sp>
      <p:sp>
        <p:nvSpPr>
          <p:cNvPr id="57" name="Espace réservé du texte 4"/>
          <p:cNvSpPr>
            <a:spLocks noGrp="1"/>
          </p:cNvSpPr>
          <p:nvPr>
            <p:ph type="body" sz="quarter" idx="61" hasCustomPrompt="1"/>
          </p:nvPr>
        </p:nvSpPr>
        <p:spPr>
          <a:xfrm>
            <a:off x="2233384" y="5397661"/>
            <a:ext cx="2191729" cy="182877"/>
          </a:xfrm>
          <a:prstGeom prst="rect">
            <a:avLst/>
          </a:prstGeom>
        </p:spPr>
        <p:txBody>
          <a:bodyPr anchor="ctr">
            <a:normAutofit/>
          </a:bodyPr>
          <a:lstStyle>
            <a:lvl1pPr marL="0" indent="0" algn="l">
              <a:buFont typeface="Arial" panose="020B0604020202020204" pitchFamily="34" charset="0"/>
              <a:buNone/>
              <a:defRPr sz="8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t>
            </a:r>
          </a:p>
        </p:txBody>
      </p:sp>
      <p:sp>
        <p:nvSpPr>
          <p:cNvPr id="63" name="Espace réservé pour une image  5"/>
          <p:cNvSpPr>
            <a:spLocks noGrp="1"/>
          </p:cNvSpPr>
          <p:nvPr>
            <p:ph type="pic" sz="quarter" idx="67"/>
          </p:nvPr>
        </p:nvSpPr>
        <p:spPr>
          <a:xfrm>
            <a:off x="8697311" y="990600"/>
            <a:ext cx="2064320" cy="3942688"/>
          </a:xfrm>
          <a:prstGeom prst="rect">
            <a:avLst/>
          </a:prstGeom>
        </p:spPr>
        <p:txBody>
          <a:bodyPr/>
          <a:lstStyle/>
          <a:p>
            <a:endParaRPr lang="fr-FR"/>
          </a:p>
        </p:txBody>
      </p:sp>
      <p:sp>
        <p:nvSpPr>
          <p:cNvPr id="64" name="Espace réservé du texte 4"/>
          <p:cNvSpPr>
            <a:spLocks noGrp="1"/>
          </p:cNvSpPr>
          <p:nvPr>
            <p:ph type="body" sz="quarter" idx="68" hasCustomPrompt="1"/>
          </p:nvPr>
        </p:nvSpPr>
        <p:spPr>
          <a:xfrm>
            <a:off x="7510766" y="4994251"/>
            <a:ext cx="3233421" cy="220533"/>
          </a:xfrm>
          <a:prstGeom prst="rect">
            <a:avLst/>
          </a:prstGeom>
        </p:spPr>
        <p:txBody>
          <a:bodyPr anchor="ctr">
            <a:normAutofit/>
          </a:bodyPr>
          <a:lstStyle>
            <a:lvl1pPr marL="0" indent="0" algn="l">
              <a:buFont typeface="Arial" panose="020B0604020202020204" pitchFamily="34" charset="0"/>
              <a:buNone/>
              <a:defRPr sz="10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Nom</a:t>
            </a:r>
          </a:p>
        </p:txBody>
      </p:sp>
      <p:sp>
        <p:nvSpPr>
          <p:cNvPr id="65" name="Espace réservé du texte 4"/>
          <p:cNvSpPr>
            <a:spLocks noGrp="1"/>
          </p:cNvSpPr>
          <p:nvPr>
            <p:ph type="body" sz="quarter" idx="69" hasCustomPrompt="1"/>
          </p:nvPr>
        </p:nvSpPr>
        <p:spPr>
          <a:xfrm>
            <a:off x="7510766" y="5214784"/>
            <a:ext cx="2191729" cy="182877"/>
          </a:xfrm>
          <a:prstGeom prst="rect">
            <a:avLst/>
          </a:prstGeom>
        </p:spPr>
        <p:txBody>
          <a:bodyPr anchor="ctr">
            <a:noAutofit/>
          </a:bodyPr>
          <a:lstStyle>
            <a:lvl1pPr marL="0" indent="0" algn="l">
              <a:buFont typeface="Arial" panose="020B0604020202020204" pitchFamily="34" charset="0"/>
              <a:buNone/>
              <a:defRPr sz="700">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(CODIF)</a:t>
            </a:r>
          </a:p>
        </p:txBody>
      </p:sp>
      <p:sp>
        <p:nvSpPr>
          <p:cNvPr id="66" name="Espace réservé pour une image  5"/>
          <p:cNvSpPr>
            <a:spLocks noGrp="1"/>
          </p:cNvSpPr>
          <p:nvPr>
            <p:ph type="pic" sz="quarter" idx="70"/>
          </p:nvPr>
        </p:nvSpPr>
        <p:spPr>
          <a:xfrm>
            <a:off x="10761631" y="990600"/>
            <a:ext cx="1169100" cy="3942688"/>
          </a:xfrm>
          <a:prstGeom prst="rect">
            <a:avLst/>
          </a:prstGeom>
        </p:spPr>
        <p:txBody>
          <a:bodyPr/>
          <a:lstStyle/>
          <a:p>
            <a:endParaRPr lang="fr-FR"/>
          </a:p>
        </p:txBody>
      </p:sp>
      <p:sp>
        <p:nvSpPr>
          <p:cNvPr id="67" name="Espace réservé du texte 4"/>
          <p:cNvSpPr>
            <a:spLocks noGrp="1"/>
          </p:cNvSpPr>
          <p:nvPr>
            <p:ph type="body" sz="quarter" idx="71" hasCustomPrompt="1"/>
          </p:nvPr>
        </p:nvSpPr>
        <p:spPr>
          <a:xfrm>
            <a:off x="7510765" y="5397661"/>
            <a:ext cx="2191729" cy="182877"/>
          </a:xfrm>
          <a:prstGeom prst="rect">
            <a:avLst/>
          </a:prstGeom>
        </p:spPr>
        <p:txBody>
          <a:bodyPr anchor="ctr">
            <a:normAutofit/>
          </a:bodyPr>
          <a:lstStyle>
            <a:lvl1pPr marL="0" indent="0" algn="l">
              <a:buFont typeface="Arial" panose="020B0604020202020204" pitchFamily="34" charset="0"/>
              <a:buNone/>
              <a:defRPr sz="800" b="1">
                <a:latin typeface="Peugeot New" panose="02000000000000000000" pitchFamily="2" charset="0"/>
              </a:defRPr>
            </a:lvl1pPr>
            <a:lvl2pPr marL="457200" indent="0" algn="l">
              <a:buNone/>
              <a:defRPr sz="1000">
                <a:latin typeface="Peugeot New" panose="02000000000000000000" pitchFamily="2" charset="0"/>
              </a:defRPr>
            </a:lvl2pPr>
          </a:lstStyle>
          <a:p>
            <a:pPr lvl="0"/>
            <a:r>
              <a:rPr lang="fr-FR"/>
              <a:t>De série sur </a:t>
            </a:r>
          </a:p>
        </p:txBody>
      </p:sp>
    </p:spTree>
    <p:extLst>
      <p:ext uri="{BB962C8B-B14F-4D97-AF65-F5344CB8AC3E}">
        <p14:creationId xmlns:p14="http://schemas.microsoft.com/office/powerpoint/2010/main" val="1336779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OPTIONS SANS IMAGES">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9376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CARACTERISTIQUES TECHNIQUES">
    <p:spTree>
      <p:nvGrpSpPr>
        <p:cNvPr id="1" name=""/>
        <p:cNvGrpSpPr/>
        <p:nvPr/>
      </p:nvGrpSpPr>
      <p:grpSpPr>
        <a:xfrm>
          <a:off x="0" y="0"/>
          <a:ext cx="0" cy="0"/>
          <a:chOff x="0" y="0"/>
          <a:chExt cx="0" cy="0"/>
        </a:xfrm>
      </p:grpSpPr>
      <p:sp>
        <p:nvSpPr>
          <p:cNvPr id="3" name="Rectangle 2"/>
          <p:cNvSpPr/>
          <p:nvPr userDrawn="1"/>
        </p:nvSpPr>
        <p:spPr>
          <a:xfrm>
            <a:off x="10081260" y="6703219"/>
            <a:ext cx="2110740" cy="1547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0658070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10"/>
          </p:nvPr>
        </p:nvSpPr>
        <p:spPr/>
        <p:txBody>
          <a:bodyPr/>
          <a:lstStyle/>
          <a:p>
            <a:fld id="{216ECAF8-6152-4136-881F-68CDB417BFC3}" type="datetimeFigureOut">
              <a:rPr lang="de-CH" smtClean="0"/>
              <a:t>19.08.2024</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9EBDAC90-915C-486E-AE16-320E3D82B9C3}" type="slidenum">
              <a:rPr lang="de-CH" smtClean="0"/>
              <a:t>‹#›</a:t>
            </a:fld>
            <a:endParaRPr lang="de-CH"/>
          </a:p>
        </p:txBody>
      </p:sp>
    </p:spTree>
    <p:extLst>
      <p:ext uri="{BB962C8B-B14F-4D97-AF65-F5344CB8AC3E}">
        <p14:creationId xmlns:p14="http://schemas.microsoft.com/office/powerpoint/2010/main" val="649340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End DBG">
    <p:bg>
      <p:bgRef idx="1001">
        <a:schemeClr val="bg2"/>
      </p:bgRef>
    </p:bg>
    <p:spTree>
      <p:nvGrpSpPr>
        <p:cNvPr id="1" name=""/>
        <p:cNvGrpSpPr/>
        <p:nvPr/>
      </p:nvGrpSpPr>
      <p:grpSpPr>
        <a:xfrm>
          <a:off x="0" y="0"/>
          <a:ext cx="0" cy="0"/>
          <a:chOff x="0" y="0"/>
          <a:chExt cx="0" cy="0"/>
        </a:xfrm>
      </p:grpSpPr>
      <p:pic>
        <p:nvPicPr>
          <p:cNvPr id="12" name="Imag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42595" y="2550367"/>
            <a:ext cx="1706809" cy="1757266"/>
          </a:xfrm>
          <a:prstGeom prst="rect">
            <a:avLst/>
          </a:prstGeom>
        </p:spPr>
      </p:pic>
    </p:spTree>
    <p:extLst>
      <p:ext uri="{BB962C8B-B14F-4D97-AF65-F5344CB8AC3E}">
        <p14:creationId xmlns:p14="http://schemas.microsoft.com/office/powerpoint/2010/main" val="2322492479"/>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912">
          <p15:clr>
            <a:srgbClr val="FBAE40"/>
          </p15:clr>
        </p15:guide>
        <p15:guide id="4" pos="960">
          <p15:clr>
            <a:srgbClr val="FBAE40"/>
          </p15:clr>
        </p15:guide>
        <p15:guide id="5" pos="483">
          <p15:clr>
            <a:srgbClr val="FBAE40"/>
          </p15:clr>
        </p15:guide>
        <p15:guide id="6" pos="234">
          <p15:clr>
            <a:srgbClr val="FBAE40"/>
          </p15:clr>
        </p15:guide>
        <p15:guide id="7" pos="7197">
          <p15:clr>
            <a:srgbClr val="FBAE40"/>
          </p15:clr>
        </p15:guide>
        <p15:guide id="8" pos="7446">
          <p15:clr>
            <a:srgbClr val="FBAE40"/>
          </p15:clr>
        </p15:guide>
        <p15:guide id="9" pos="6720">
          <p15:clr>
            <a:srgbClr val="FBAE40"/>
          </p15:clr>
        </p15:guide>
        <p15:guide id="10" pos="5768">
          <p15:clr>
            <a:srgbClr val="FBAE40"/>
          </p15:clr>
        </p15:guide>
        <p15:guide id="11" orient="horz" pos="232">
          <p15:clr>
            <a:srgbClr val="FBAE40"/>
          </p15:clr>
        </p15:guide>
        <p15:guide id="12" orient="horz" pos="4088">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Cover WBG">
    <p:spTree>
      <p:nvGrpSpPr>
        <p:cNvPr id="1" name=""/>
        <p:cNvGrpSpPr/>
        <p:nvPr/>
      </p:nvGrpSpPr>
      <p:grpSpPr>
        <a:xfrm>
          <a:off x="0" y="0"/>
          <a:ext cx="0" cy="0"/>
          <a:chOff x="0" y="0"/>
          <a:chExt cx="0" cy="0"/>
        </a:xfrm>
      </p:grpSpPr>
      <p:sp>
        <p:nvSpPr>
          <p:cNvPr id="26" name="Espace réservé pour une image  25"/>
          <p:cNvSpPr>
            <a:spLocks noGrp="1"/>
          </p:cNvSpPr>
          <p:nvPr>
            <p:ph type="pic" sz="quarter" idx="11" hasCustomPrompt="1"/>
          </p:nvPr>
        </p:nvSpPr>
        <p:spPr>
          <a:xfrm>
            <a:off x="6096001" y="0"/>
            <a:ext cx="6102349" cy="6859588"/>
          </a:xfrm>
          <a:custGeom>
            <a:avLst/>
            <a:gdLst>
              <a:gd name="connsiteX0" fmla="*/ 6095999 w 6102349"/>
              <a:gd name="connsiteY0" fmla="*/ 6756699 h 6859588"/>
              <a:gd name="connsiteX1" fmla="*/ 6102349 w 6102349"/>
              <a:gd name="connsiteY1" fmla="*/ 6756699 h 6859588"/>
              <a:gd name="connsiteX2" fmla="*/ 6102349 w 6102349"/>
              <a:gd name="connsiteY2" fmla="*/ 6859588 h 6859588"/>
              <a:gd name="connsiteX3" fmla="*/ 5514974 w 6102349"/>
              <a:gd name="connsiteY3" fmla="*/ 6859588 h 6859588"/>
              <a:gd name="connsiteX4" fmla="*/ 5514974 w 6102349"/>
              <a:gd name="connsiteY4" fmla="*/ 6858427 h 6859588"/>
              <a:gd name="connsiteX5" fmla="*/ 5514974 w 6102349"/>
              <a:gd name="connsiteY5" fmla="*/ 6858000 h 6859588"/>
              <a:gd name="connsiteX6" fmla="*/ 6095999 w 6102349"/>
              <a:gd name="connsiteY6" fmla="*/ 6858000 h 6859588"/>
              <a:gd name="connsiteX7" fmla="*/ 5660044 w 6102349"/>
              <a:gd name="connsiteY7" fmla="*/ 6184900 h 6859588"/>
              <a:gd name="connsiteX8" fmla="*/ 5777982 w 6102349"/>
              <a:gd name="connsiteY8" fmla="*/ 6184900 h 6859588"/>
              <a:gd name="connsiteX9" fmla="*/ 5824536 w 6102349"/>
              <a:gd name="connsiteY9" fmla="*/ 6238416 h 6859588"/>
              <a:gd name="connsiteX10" fmla="*/ 5824536 w 6102349"/>
              <a:gd name="connsiteY10" fmla="*/ 6758065 h 6859588"/>
              <a:gd name="connsiteX11" fmla="*/ 5610386 w 6102349"/>
              <a:gd name="connsiteY11" fmla="*/ 6758065 h 6859588"/>
              <a:gd name="connsiteX12" fmla="*/ 5610386 w 6102349"/>
              <a:gd name="connsiteY12" fmla="*/ 6238416 h 6859588"/>
              <a:gd name="connsiteX13" fmla="*/ 5660044 w 6102349"/>
              <a:gd name="connsiteY13" fmla="*/ 6184900 h 6859588"/>
              <a:gd name="connsiteX14" fmla="*/ 6095999 w 6102349"/>
              <a:gd name="connsiteY14" fmla="*/ 5106988 h 6859588"/>
              <a:gd name="connsiteX15" fmla="*/ 6102349 w 6102349"/>
              <a:gd name="connsiteY15" fmla="*/ 5106988 h 6859588"/>
              <a:gd name="connsiteX16" fmla="*/ 6102349 w 6102349"/>
              <a:gd name="connsiteY16" fmla="*/ 5849938 h 6859588"/>
              <a:gd name="connsiteX17" fmla="*/ 6095999 w 6102349"/>
              <a:gd name="connsiteY17" fmla="*/ 5849938 h 6859588"/>
              <a:gd name="connsiteX18" fmla="*/ 6095999 w 6102349"/>
              <a:gd name="connsiteY18" fmla="*/ 4183432 h 6859588"/>
              <a:gd name="connsiteX19" fmla="*/ 6102349 w 6102349"/>
              <a:gd name="connsiteY19" fmla="*/ 4273709 h 6859588"/>
              <a:gd name="connsiteX20" fmla="*/ 6102349 w 6102349"/>
              <a:gd name="connsiteY20" fmla="*/ 4643281 h 6859588"/>
              <a:gd name="connsiteX21" fmla="*/ 6095999 w 6102349"/>
              <a:gd name="connsiteY21" fmla="*/ 4726568 h 6859588"/>
              <a:gd name="connsiteX22" fmla="*/ 6095999 w 6102349"/>
              <a:gd name="connsiteY22" fmla="*/ 3025775 h 6859588"/>
              <a:gd name="connsiteX23" fmla="*/ 6096904 w 6102349"/>
              <a:gd name="connsiteY23" fmla="*/ 3025775 h 6859588"/>
              <a:gd name="connsiteX24" fmla="*/ 6102349 w 6102349"/>
              <a:gd name="connsiteY24" fmla="*/ 3025775 h 6859588"/>
              <a:gd name="connsiteX25" fmla="*/ 6102349 w 6102349"/>
              <a:gd name="connsiteY25" fmla="*/ 3598953 h 6859588"/>
              <a:gd name="connsiteX26" fmla="*/ 6096169 w 6102349"/>
              <a:gd name="connsiteY26" fmla="*/ 3691067 h 6859588"/>
              <a:gd name="connsiteX27" fmla="*/ 6095999 w 6102349"/>
              <a:gd name="connsiteY27" fmla="*/ 3691538 h 6859588"/>
              <a:gd name="connsiteX28" fmla="*/ 6095999 w 6102349"/>
              <a:gd name="connsiteY28" fmla="*/ 2030413 h 6859588"/>
              <a:gd name="connsiteX29" fmla="*/ 6102349 w 6102349"/>
              <a:gd name="connsiteY29" fmla="*/ 2030413 h 6859588"/>
              <a:gd name="connsiteX30" fmla="*/ 6102349 w 6102349"/>
              <a:gd name="connsiteY30" fmla="*/ 2773363 h 6859588"/>
              <a:gd name="connsiteX31" fmla="*/ 6095999 w 6102349"/>
              <a:gd name="connsiteY31" fmla="*/ 2773363 h 6859588"/>
              <a:gd name="connsiteX32" fmla="*/ 6095999 w 6102349"/>
              <a:gd name="connsiteY32" fmla="*/ 1096059 h 6859588"/>
              <a:gd name="connsiteX33" fmla="*/ 6102349 w 6102349"/>
              <a:gd name="connsiteY33" fmla="*/ 1180924 h 6859588"/>
              <a:gd name="connsiteX34" fmla="*/ 6102349 w 6102349"/>
              <a:gd name="connsiteY34" fmla="*/ 1566260 h 6859588"/>
              <a:gd name="connsiteX35" fmla="*/ 6096500 w 6102349"/>
              <a:gd name="connsiteY35" fmla="*/ 1658459 h 6859588"/>
              <a:gd name="connsiteX36" fmla="*/ 6095999 w 6102349"/>
              <a:gd name="connsiteY36" fmla="*/ 1659880 h 6859588"/>
              <a:gd name="connsiteX37" fmla="*/ 5664130 w 6102349"/>
              <a:gd name="connsiteY37" fmla="*/ 1069975 h 6859588"/>
              <a:gd name="connsiteX38" fmla="*/ 5953193 w 6102349"/>
              <a:gd name="connsiteY38" fmla="*/ 1069975 h 6859588"/>
              <a:gd name="connsiteX39" fmla="*/ 6007099 w 6102349"/>
              <a:gd name="connsiteY39" fmla="*/ 1123830 h 6859588"/>
              <a:gd name="connsiteX40" fmla="*/ 6007099 w 6102349"/>
              <a:gd name="connsiteY40" fmla="*/ 1624914 h 6859588"/>
              <a:gd name="connsiteX41" fmla="*/ 5953193 w 6102349"/>
              <a:gd name="connsiteY41" fmla="*/ 1677988 h 6859588"/>
              <a:gd name="connsiteX42" fmla="*/ 5664130 w 6102349"/>
              <a:gd name="connsiteY42" fmla="*/ 1677988 h 6859588"/>
              <a:gd name="connsiteX43" fmla="*/ 5610224 w 6102349"/>
              <a:gd name="connsiteY43" fmla="*/ 1624914 h 6859588"/>
              <a:gd name="connsiteX44" fmla="*/ 5610224 w 6102349"/>
              <a:gd name="connsiteY44" fmla="*/ 1123830 h 6859588"/>
              <a:gd name="connsiteX45" fmla="*/ 5664130 w 6102349"/>
              <a:gd name="connsiteY45" fmla="*/ 1069975 h 6859588"/>
              <a:gd name="connsiteX46" fmla="*/ 6095999 w 6102349"/>
              <a:gd name="connsiteY46" fmla="*/ 339725 h 6859588"/>
              <a:gd name="connsiteX47" fmla="*/ 6102349 w 6102349"/>
              <a:gd name="connsiteY47" fmla="*/ 339725 h 6859588"/>
              <a:gd name="connsiteX48" fmla="*/ 6102349 w 6102349"/>
              <a:gd name="connsiteY48" fmla="*/ 441326 h 6859588"/>
              <a:gd name="connsiteX49" fmla="*/ 6095999 w 6102349"/>
              <a:gd name="connsiteY49" fmla="*/ 441326 h 6859588"/>
              <a:gd name="connsiteX50" fmla="*/ 5610224 w 6102349"/>
              <a:gd name="connsiteY50" fmla="*/ 1 h 6859588"/>
              <a:gd name="connsiteX51" fmla="*/ 6095999 w 6102349"/>
              <a:gd name="connsiteY51" fmla="*/ 1 h 6859588"/>
              <a:gd name="connsiteX52" fmla="*/ 6095999 w 6102349"/>
              <a:gd name="connsiteY52" fmla="*/ 339725 h 6859588"/>
              <a:gd name="connsiteX53" fmla="*/ 5610224 w 6102349"/>
              <a:gd name="connsiteY53" fmla="*/ 339725 h 6859588"/>
              <a:gd name="connsiteX54" fmla="*/ 0 w 6102349"/>
              <a:gd name="connsiteY54" fmla="*/ 1 h 6859588"/>
              <a:gd name="connsiteX55" fmla="*/ 5514974 w 6102349"/>
              <a:gd name="connsiteY55" fmla="*/ 1 h 6859588"/>
              <a:gd name="connsiteX56" fmla="*/ 5514974 w 6102349"/>
              <a:gd name="connsiteY56" fmla="*/ 782638 h 6859588"/>
              <a:gd name="connsiteX57" fmla="*/ 5610224 w 6102349"/>
              <a:gd name="connsiteY57" fmla="*/ 782638 h 6859588"/>
              <a:gd name="connsiteX58" fmla="*/ 5610224 w 6102349"/>
              <a:gd name="connsiteY58" fmla="*/ 441326 h 6859588"/>
              <a:gd name="connsiteX59" fmla="*/ 6095999 w 6102349"/>
              <a:gd name="connsiteY59" fmla="*/ 441326 h 6859588"/>
              <a:gd name="connsiteX60" fmla="*/ 6095999 w 6102349"/>
              <a:gd name="connsiteY60" fmla="*/ 1096059 h 6859588"/>
              <a:gd name="connsiteX61" fmla="*/ 6095508 w 6102349"/>
              <a:gd name="connsiteY61" fmla="*/ 1089504 h 6859588"/>
              <a:gd name="connsiteX62" fmla="*/ 5939450 w 6102349"/>
              <a:gd name="connsiteY62" fmla="*/ 969962 h 6859588"/>
              <a:gd name="connsiteX63" fmla="*/ 5677089 w 6102349"/>
              <a:gd name="connsiteY63" fmla="*/ 969962 h 6859588"/>
              <a:gd name="connsiteX64" fmla="*/ 5514974 w 6102349"/>
              <a:gd name="connsiteY64" fmla="*/ 1180924 h 6859588"/>
              <a:gd name="connsiteX65" fmla="*/ 5514974 w 6102349"/>
              <a:gd name="connsiteY65" fmla="*/ 1566260 h 6859588"/>
              <a:gd name="connsiteX66" fmla="*/ 5677089 w 6102349"/>
              <a:gd name="connsiteY66" fmla="*/ 1778000 h 6859588"/>
              <a:gd name="connsiteX67" fmla="*/ 5939450 w 6102349"/>
              <a:gd name="connsiteY67" fmla="*/ 1778000 h 6859588"/>
              <a:gd name="connsiteX68" fmla="*/ 6073176 w 6102349"/>
              <a:gd name="connsiteY68" fmla="*/ 1724676 h 6859588"/>
              <a:gd name="connsiteX69" fmla="*/ 6095999 w 6102349"/>
              <a:gd name="connsiteY69" fmla="*/ 1659880 h 6859588"/>
              <a:gd name="connsiteX70" fmla="*/ 6095999 w 6102349"/>
              <a:gd name="connsiteY70" fmla="*/ 2030413 h 6859588"/>
              <a:gd name="connsiteX71" fmla="*/ 6007099 w 6102349"/>
              <a:gd name="connsiteY71" fmla="*/ 2030413 h 6859588"/>
              <a:gd name="connsiteX72" fmla="*/ 6007099 w 6102349"/>
              <a:gd name="connsiteY72" fmla="*/ 2673351 h 6859588"/>
              <a:gd name="connsiteX73" fmla="*/ 5848349 w 6102349"/>
              <a:gd name="connsiteY73" fmla="*/ 2673351 h 6859588"/>
              <a:gd name="connsiteX74" fmla="*/ 5848349 w 6102349"/>
              <a:gd name="connsiteY74" fmla="*/ 2101851 h 6859588"/>
              <a:gd name="connsiteX75" fmla="*/ 5753099 w 6102349"/>
              <a:gd name="connsiteY75" fmla="*/ 2101851 h 6859588"/>
              <a:gd name="connsiteX76" fmla="*/ 5753099 w 6102349"/>
              <a:gd name="connsiteY76" fmla="*/ 2673351 h 6859588"/>
              <a:gd name="connsiteX77" fmla="*/ 5610224 w 6102349"/>
              <a:gd name="connsiteY77" fmla="*/ 2673351 h 6859588"/>
              <a:gd name="connsiteX78" fmla="*/ 5610224 w 6102349"/>
              <a:gd name="connsiteY78" fmla="*/ 2030413 h 6859588"/>
              <a:gd name="connsiteX79" fmla="*/ 5514974 w 6102349"/>
              <a:gd name="connsiteY79" fmla="*/ 2030413 h 6859588"/>
              <a:gd name="connsiteX80" fmla="*/ 5514974 w 6102349"/>
              <a:gd name="connsiteY80" fmla="*/ 2773363 h 6859588"/>
              <a:gd name="connsiteX81" fmla="*/ 6095999 w 6102349"/>
              <a:gd name="connsiteY81" fmla="*/ 2773363 h 6859588"/>
              <a:gd name="connsiteX82" fmla="*/ 6095999 w 6102349"/>
              <a:gd name="connsiteY82" fmla="*/ 3025775 h 6859588"/>
              <a:gd name="connsiteX83" fmla="*/ 6083971 w 6102349"/>
              <a:gd name="connsiteY83" fmla="*/ 3025775 h 6859588"/>
              <a:gd name="connsiteX84" fmla="*/ 5753840 w 6102349"/>
              <a:gd name="connsiteY84" fmla="*/ 3025775 h 6859588"/>
              <a:gd name="connsiteX85" fmla="*/ 5753840 w 6102349"/>
              <a:gd name="connsiteY85" fmla="*/ 3433852 h 6859588"/>
              <a:gd name="connsiteX86" fmla="*/ 5848603 w 6102349"/>
              <a:gd name="connsiteY86" fmla="*/ 3433852 h 6859588"/>
              <a:gd name="connsiteX87" fmla="*/ 5848603 w 6102349"/>
              <a:gd name="connsiteY87" fmla="*/ 3126237 h 6859588"/>
              <a:gd name="connsiteX88" fmla="*/ 6007586 w 6102349"/>
              <a:gd name="connsiteY88" fmla="*/ 3126237 h 6859588"/>
              <a:gd name="connsiteX89" fmla="*/ 6007586 w 6102349"/>
              <a:gd name="connsiteY89" fmla="*/ 3656582 h 6859588"/>
              <a:gd name="connsiteX90" fmla="*/ 5953547 w 6102349"/>
              <a:gd name="connsiteY90" fmla="*/ 3709538 h 6859588"/>
              <a:gd name="connsiteX91" fmla="*/ 5659860 w 6102349"/>
              <a:gd name="connsiteY91" fmla="*/ 3709538 h 6859588"/>
              <a:gd name="connsiteX92" fmla="*/ 5609737 w 6102349"/>
              <a:gd name="connsiteY92" fmla="*/ 3656582 h 6859588"/>
              <a:gd name="connsiteX93" fmla="*/ 5609737 w 6102349"/>
              <a:gd name="connsiteY93" fmla="*/ 3064714 h 6859588"/>
              <a:gd name="connsiteX94" fmla="*/ 5514974 w 6102349"/>
              <a:gd name="connsiteY94" fmla="*/ 3064714 h 6859588"/>
              <a:gd name="connsiteX95" fmla="*/ 5514974 w 6102349"/>
              <a:gd name="connsiteY95" fmla="*/ 3618422 h 6859588"/>
              <a:gd name="connsiteX96" fmla="*/ 5684138 w 6102349"/>
              <a:gd name="connsiteY96" fmla="*/ 3810000 h 6859588"/>
              <a:gd name="connsiteX97" fmla="*/ 5939450 w 6102349"/>
              <a:gd name="connsiteY97" fmla="*/ 3810000 h 6859588"/>
              <a:gd name="connsiteX98" fmla="*/ 6072295 w 6102349"/>
              <a:gd name="connsiteY98" fmla="*/ 3757044 h 6859588"/>
              <a:gd name="connsiteX99" fmla="*/ 6095999 w 6102349"/>
              <a:gd name="connsiteY99" fmla="*/ 3691538 h 6859588"/>
              <a:gd name="connsiteX100" fmla="*/ 6095999 w 6102349"/>
              <a:gd name="connsiteY100" fmla="*/ 4183432 h 6859588"/>
              <a:gd name="connsiteX101" fmla="*/ 6095839 w 6102349"/>
              <a:gd name="connsiteY101" fmla="*/ 4181157 h 6859588"/>
              <a:gd name="connsiteX102" fmla="*/ 5939450 w 6102349"/>
              <a:gd name="connsiteY102" fmla="*/ 4062413 h 6859588"/>
              <a:gd name="connsiteX103" fmla="*/ 5514974 w 6102349"/>
              <a:gd name="connsiteY103" fmla="*/ 4062413 h 6859588"/>
              <a:gd name="connsiteX104" fmla="*/ 5514974 w 6102349"/>
              <a:gd name="connsiteY104" fmla="*/ 4165332 h 6859588"/>
              <a:gd name="connsiteX105" fmla="*/ 5957463 w 6102349"/>
              <a:gd name="connsiteY105" fmla="*/ 4165332 h 6859588"/>
              <a:gd name="connsiteX106" fmla="*/ 6007586 w 6102349"/>
              <a:gd name="connsiteY106" fmla="*/ 4216012 h 6859588"/>
              <a:gd name="connsiteX107" fmla="*/ 6007586 w 6102349"/>
              <a:gd name="connsiteY107" fmla="*/ 4700198 h 6859588"/>
              <a:gd name="connsiteX108" fmla="*/ 5957463 w 6102349"/>
              <a:gd name="connsiteY108" fmla="*/ 4753996 h 6859588"/>
              <a:gd name="connsiteX109" fmla="*/ 5514974 w 6102349"/>
              <a:gd name="connsiteY109" fmla="*/ 4753996 h 6859588"/>
              <a:gd name="connsiteX110" fmla="*/ 5514974 w 6102349"/>
              <a:gd name="connsiteY110" fmla="*/ 4854576 h 6859588"/>
              <a:gd name="connsiteX111" fmla="*/ 5939450 w 6102349"/>
              <a:gd name="connsiteY111" fmla="*/ 4854576 h 6859588"/>
              <a:gd name="connsiteX112" fmla="*/ 6095619 w 6102349"/>
              <a:gd name="connsiteY112" fmla="*/ 4731556 h 6859588"/>
              <a:gd name="connsiteX113" fmla="*/ 6095999 w 6102349"/>
              <a:gd name="connsiteY113" fmla="*/ 4726568 h 6859588"/>
              <a:gd name="connsiteX114" fmla="*/ 6095999 w 6102349"/>
              <a:gd name="connsiteY114" fmla="*/ 5106988 h 6859588"/>
              <a:gd name="connsiteX115" fmla="*/ 6007099 w 6102349"/>
              <a:gd name="connsiteY115" fmla="*/ 5106988 h 6859588"/>
              <a:gd name="connsiteX116" fmla="*/ 6007099 w 6102349"/>
              <a:gd name="connsiteY116" fmla="*/ 5749926 h 6859588"/>
              <a:gd name="connsiteX117" fmla="*/ 5848349 w 6102349"/>
              <a:gd name="connsiteY117" fmla="*/ 5749926 h 6859588"/>
              <a:gd name="connsiteX118" fmla="*/ 5848349 w 6102349"/>
              <a:gd name="connsiteY118" fmla="*/ 5178426 h 6859588"/>
              <a:gd name="connsiteX119" fmla="*/ 5753099 w 6102349"/>
              <a:gd name="connsiteY119" fmla="*/ 5178426 h 6859588"/>
              <a:gd name="connsiteX120" fmla="*/ 5753099 w 6102349"/>
              <a:gd name="connsiteY120" fmla="*/ 5749926 h 6859588"/>
              <a:gd name="connsiteX121" fmla="*/ 5610224 w 6102349"/>
              <a:gd name="connsiteY121" fmla="*/ 5749926 h 6859588"/>
              <a:gd name="connsiteX122" fmla="*/ 5610224 w 6102349"/>
              <a:gd name="connsiteY122" fmla="*/ 5106988 h 6859588"/>
              <a:gd name="connsiteX123" fmla="*/ 5514974 w 6102349"/>
              <a:gd name="connsiteY123" fmla="*/ 5106988 h 6859588"/>
              <a:gd name="connsiteX124" fmla="*/ 5514974 w 6102349"/>
              <a:gd name="connsiteY124" fmla="*/ 5849938 h 6859588"/>
              <a:gd name="connsiteX125" fmla="*/ 6095999 w 6102349"/>
              <a:gd name="connsiteY125" fmla="*/ 5849938 h 6859588"/>
              <a:gd name="connsiteX126" fmla="*/ 6095999 w 6102349"/>
              <a:gd name="connsiteY126" fmla="*/ 6756699 h 6859588"/>
              <a:gd name="connsiteX127" fmla="*/ 6042376 w 6102349"/>
              <a:gd name="connsiteY127" fmla="*/ 6756699 h 6859588"/>
              <a:gd name="connsiteX128" fmla="*/ 5920654 w 6102349"/>
              <a:gd name="connsiteY128" fmla="*/ 6756699 h 6859588"/>
              <a:gd name="connsiteX129" fmla="*/ 5920654 w 6102349"/>
              <a:gd name="connsiteY129" fmla="*/ 6264858 h 6859588"/>
              <a:gd name="connsiteX130" fmla="*/ 5753840 w 6102349"/>
              <a:gd name="connsiteY130" fmla="*/ 6080125 h 6859588"/>
              <a:gd name="connsiteX131" fmla="*/ 5688054 w 6102349"/>
              <a:gd name="connsiteY131" fmla="*/ 6080125 h 6859588"/>
              <a:gd name="connsiteX132" fmla="*/ 5514974 w 6102349"/>
              <a:gd name="connsiteY132" fmla="*/ 6264858 h 6859588"/>
              <a:gd name="connsiteX133" fmla="*/ 5514974 w 6102349"/>
              <a:gd name="connsiteY133" fmla="*/ 6850296 h 6859588"/>
              <a:gd name="connsiteX134" fmla="*/ 5514974 w 6102349"/>
              <a:gd name="connsiteY134" fmla="*/ 6858000 h 6859588"/>
              <a:gd name="connsiteX135" fmla="*/ 0 w 6102349"/>
              <a:gd name="connsiteY135" fmla="*/ 6858000 h 6859588"/>
              <a:gd name="connsiteX136" fmla="*/ 5514974 w 6102349"/>
              <a:gd name="connsiteY136" fmla="*/ 0 h 6859588"/>
              <a:gd name="connsiteX137" fmla="*/ 5610224 w 6102349"/>
              <a:gd name="connsiteY137" fmla="*/ 0 h 6859588"/>
              <a:gd name="connsiteX138" fmla="*/ 5610224 w 6102349"/>
              <a:gd name="connsiteY138" fmla="*/ 1 h 6859588"/>
              <a:gd name="connsiteX139" fmla="*/ 5514974 w 6102349"/>
              <a:gd name="connsiteY139" fmla="*/ 1 h 6859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6102349" h="6859588">
                <a:moveTo>
                  <a:pt x="6095999" y="6756699"/>
                </a:moveTo>
                <a:lnTo>
                  <a:pt x="6102349" y="6756699"/>
                </a:lnTo>
                <a:cubicBezTo>
                  <a:pt x="6102349" y="6756699"/>
                  <a:pt x="6102349" y="6756699"/>
                  <a:pt x="6102349" y="6859588"/>
                </a:cubicBezTo>
                <a:cubicBezTo>
                  <a:pt x="6102349" y="6859588"/>
                  <a:pt x="6102349" y="6859588"/>
                  <a:pt x="5514974" y="6859588"/>
                </a:cubicBezTo>
                <a:cubicBezTo>
                  <a:pt x="5514974" y="6859588"/>
                  <a:pt x="5514974" y="6859588"/>
                  <a:pt x="5514974" y="6858427"/>
                </a:cubicBezTo>
                <a:lnTo>
                  <a:pt x="5514974" y="6858000"/>
                </a:lnTo>
                <a:lnTo>
                  <a:pt x="6095999" y="6858000"/>
                </a:lnTo>
                <a:close/>
                <a:moveTo>
                  <a:pt x="5660044" y="6184900"/>
                </a:moveTo>
                <a:lnTo>
                  <a:pt x="5777982" y="6184900"/>
                </a:lnTo>
                <a:cubicBezTo>
                  <a:pt x="5802811" y="6184900"/>
                  <a:pt x="5824536" y="6212046"/>
                  <a:pt x="5824536" y="6238416"/>
                </a:cubicBezTo>
                <a:cubicBezTo>
                  <a:pt x="5824536" y="6758065"/>
                  <a:pt x="5824536" y="6758065"/>
                  <a:pt x="5824536" y="6758065"/>
                </a:cubicBezTo>
                <a:cubicBezTo>
                  <a:pt x="5610386" y="6758065"/>
                  <a:pt x="5610386" y="6758065"/>
                  <a:pt x="5610386" y="6758065"/>
                </a:cubicBezTo>
                <a:cubicBezTo>
                  <a:pt x="5610386" y="6238416"/>
                  <a:pt x="5610386" y="6238416"/>
                  <a:pt x="5610386" y="6238416"/>
                </a:cubicBezTo>
                <a:cubicBezTo>
                  <a:pt x="5610386" y="6212046"/>
                  <a:pt x="5632887" y="6184900"/>
                  <a:pt x="5660044" y="6184900"/>
                </a:cubicBezTo>
                <a:close/>
                <a:moveTo>
                  <a:pt x="6095999" y="5106988"/>
                </a:moveTo>
                <a:lnTo>
                  <a:pt x="6102349" y="5106988"/>
                </a:lnTo>
                <a:lnTo>
                  <a:pt x="6102349" y="5849938"/>
                </a:lnTo>
                <a:lnTo>
                  <a:pt x="6095999" y="5849938"/>
                </a:lnTo>
                <a:close/>
                <a:moveTo>
                  <a:pt x="6095999" y="4183432"/>
                </a:moveTo>
                <a:lnTo>
                  <a:pt x="6102349" y="4273709"/>
                </a:lnTo>
                <a:lnTo>
                  <a:pt x="6102349" y="4643281"/>
                </a:lnTo>
                <a:lnTo>
                  <a:pt x="6095999" y="4726568"/>
                </a:lnTo>
                <a:close/>
                <a:moveTo>
                  <a:pt x="6095999" y="3025775"/>
                </a:moveTo>
                <a:lnTo>
                  <a:pt x="6096904" y="3025775"/>
                </a:lnTo>
                <a:cubicBezTo>
                  <a:pt x="6102349" y="3025775"/>
                  <a:pt x="6102349" y="3025775"/>
                  <a:pt x="6102349" y="3025775"/>
                </a:cubicBezTo>
                <a:lnTo>
                  <a:pt x="6102349" y="3598953"/>
                </a:lnTo>
                <a:cubicBezTo>
                  <a:pt x="6102349" y="3633997"/>
                  <a:pt x="6100734" y="3664710"/>
                  <a:pt x="6096169" y="3691067"/>
                </a:cubicBezTo>
                <a:lnTo>
                  <a:pt x="6095999" y="3691538"/>
                </a:lnTo>
                <a:close/>
                <a:moveTo>
                  <a:pt x="6095999" y="2030413"/>
                </a:moveTo>
                <a:lnTo>
                  <a:pt x="6102349" y="2030413"/>
                </a:lnTo>
                <a:lnTo>
                  <a:pt x="6102349" y="2773363"/>
                </a:lnTo>
                <a:lnTo>
                  <a:pt x="6095999" y="2773363"/>
                </a:lnTo>
                <a:close/>
                <a:moveTo>
                  <a:pt x="6095999" y="1096059"/>
                </a:moveTo>
                <a:lnTo>
                  <a:pt x="6102349" y="1180924"/>
                </a:lnTo>
                <a:lnTo>
                  <a:pt x="6102349" y="1566260"/>
                </a:lnTo>
                <a:cubicBezTo>
                  <a:pt x="6102349" y="1601291"/>
                  <a:pt x="6100881" y="1632040"/>
                  <a:pt x="6096500" y="1658459"/>
                </a:cubicBezTo>
                <a:lnTo>
                  <a:pt x="6095999" y="1659880"/>
                </a:lnTo>
                <a:close/>
                <a:moveTo>
                  <a:pt x="5664130" y="1069975"/>
                </a:moveTo>
                <a:cubicBezTo>
                  <a:pt x="5664130" y="1069975"/>
                  <a:pt x="5664130" y="1069975"/>
                  <a:pt x="5953193" y="1069975"/>
                </a:cubicBezTo>
                <a:cubicBezTo>
                  <a:pt x="5980537" y="1069975"/>
                  <a:pt x="6007099" y="1097293"/>
                  <a:pt x="6007099" y="1123830"/>
                </a:cubicBezTo>
                <a:cubicBezTo>
                  <a:pt x="6007099" y="1123830"/>
                  <a:pt x="6007099" y="1123830"/>
                  <a:pt x="6007099" y="1624914"/>
                </a:cubicBezTo>
                <a:cubicBezTo>
                  <a:pt x="6007099" y="1655353"/>
                  <a:pt x="5980537" y="1677988"/>
                  <a:pt x="5953193" y="1677988"/>
                </a:cubicBezTo>
                <a:cubicBezTo>
                  <a:pt x="5953193" y="1677988"/>
                  <a:pt x="5953193" y="1677988"/>
                  <a:pt x="5664130" y="1677988"/>
                </a:cubicBezTo>
                <a:cubicBezTo>
                  <a:pt x="5632880" y="1677988"/>
                  <a:pt x="5610224" y="1655353"/>
                  <a:pt x="5610224" y="1624914"/>
                </a:cubicBezTo>
                <a:lnTo>
                  <a:pt x="5610224" y="1123830"/>
                </a:lnTo>
                <a:cubicBezTo>
                  <a:pt x="5610224" y="1097293"/>
                  <a:pt x="5632880" y="1069975"/>
                  <a:pt x="5664130" y="1069975"/>
                </a:cubicBezTo>
                <a:close/>
                <a:moveTo>
                  <a:pt x="6095999" y="339725"/>
                </a:moveTo>
                <a:lnTo>
                  <a:pt x="6102349" y="339725"/>
                </a:lnTo>
                <a:lnTo>
                  <a:pt x="6102349" y="441326"/>
                </a:lnTo>
                <a:lnTo>
                  <a:pt x="6095999" y="441326"/>
                </a:lnTo>
                <a:close/>
                <a:moveTo>
                  <a:pt x="5610224" y="1"/>
                </a:moveTo>
                <a:lnTo>
                  <a:pt x="6095999" y="1"/>
                </a:lnTo>
                <a:lnTo>
                  <a:pt x="6095999" y="339725"/>
                </a:lnTo>
                <a:lnTo>
                  <a:pt x="5610224" y="339725"/>
                </a:lnTo>
                <a:close/>
                <a:moveTo>
                  <a:pt x="0" y="1"/>
                </a:moveTo>
                <a:lnTo>
                  <a:pt x="5514974" y="1"/>
                </a:lnTo>
                <a:lnTo>
                  <a:pt x="5514974" y="782638"/>
                </a:lnTo>
                <a:lnTo>
                  <a:pt x="5610224" y="782638"/>
                </a:lnTo>
                <a:lnTo>
                  <a:pt x="5610224" y="441326"/>
                </a:lnTo>
                <a:lnTo>
                  <a:pt x="6095999" y="441326"/>
                </a:lnTo>
                <a:lnTo>
                  <a:pt x="6095999" y="1096059"/>
                </a:lnTo>
                <a:lnTo>
                  <a:pt x="6095508" y="1089504"/>
                </a:lnTo>
                <a:cubicBezTo>
                  <a:pt x="6080714" y="1010685"/>
                  <a:pt x="6038716" y="969962"/>
                  <a:pt x="5939450" y="969962"/>
                </a:cubicBezTo>
                <a:cubicBezTo>
                  <a:pt x="5939450" y="969962"/>
                  <a:pt x="5939450" y="969962"/>
                  <a:pt x="5677089" y="969962"/>
                </a:cubicBezTo>
                <a:cubicBezTo>
                  <a:pt x="5543168" y="969962"/>
                  <a:pt x="5514974" y="1054035"/>
                  <a:pt x="5514974" y="1180924"/>
                </a:cubicBezTo>
                <a:cubicBezTo>
                  <a:pt x="5514974" y="1180924"/>
                  <a:pt x="5514974" y="1180924"/>
                  <a:pt x="5514974" y="1566260"/>
                </a:cubicBezTo>
                <a:cubicBezTo>
                  <a:pt x="5514974" y="1712610"/>
                  <a:pt x="5545517" y="1778000"/>
                  <a:pt x="5677089" y="1778000"/>
                </a:cubicBezTo>
                <a:cubicBezTo>
                  <a:pt x="5677089" y="1778000"/>
                  <a:pt x="5677089" y="1778000"/>
                  <a:pt x="5939450" y="1778000"/>
                </a:cubicBezTo>
                <a:cubicBezTo>
                  <a:pt x="6009152" y="1778000"/>
                  <a:pt x="6049877" y="1760096"/>
                  <a:pt x="6073176" y="1724676"/>
                </a:cubicBezTo>
                <a:lnTo>
                  <a:pt x="6095999" y="1659880"/>
                </a:lnTo>
                <a:lnTo>
                  <a:pt x="6095999" y="2030413"/>
                </a:lnTo>
                <a:lnTo>
                  <a:pt x="6007099" y="2030413"/>
                </a:lnTo>
                <a:lnTo>
                  <a:pt x="6007099" y="2673351"/>
                </a:lnTo>
                <a:lnTo>
                  <a:pt x="5848349" y="2673351"/>
                </a:lnTo>
                <a:lnTo>
                  <a:pt x="5848349" y="2101851"/>
                </a:lnTo>
                <a:lnTo>
                  <a:pt x="5753099" y="2101851"/>
                </a:lnTo>
                <a:lnTo>
                  <a:pt x="5753099" y="2673351"/>
                </a:lnTo>
                <a:lnTo>
                  <a:pt x="5610224" y="2673351"/>
                </a:lnTo>
                <a:lnTo>
                  <a:pt x="5610224" y="2030413"/>
                </a:lnTo>
                <a:lnTo>
                  <a:pt x="5514974" y="2030413"/>
                </a:lnTo>
                <a:lnTo>
                  <a:pt x="5514974" y="2773363"/>
                </a:lnTo>
                <a:lnTo>
                  <a:pt x="6095999" y="2773363"/>
                </a:lnTo>
                <a:lnTo>
                  <a:pt x="6095999" y="3025775"/>
                </a:lnTo>
                <a:lnTo>
                  <a:pt x="6083971" y="3025775"/>
                </a:lnTo>
                <a:cubicBezTo>
                  <a:pt x="6053340" y="3025775"/>
                  <a:pt x="5971658" y="3025775"/>
                  <a:pt x="5753840" y="3025775"/>
                </a:cubicBezTo>
                <a:cubicBezTo>
                  <a:pt x="5753840" y="3025775"/>
                  <a:pt x="5753840" y="3025775"/>
                  <a:pt x="5753840" y="3433852"/>
                </a:cubicBezTo>
                <a:cubicBezTo>
                  <a:pt x="5753840" y="3433852"/>
                  <a:pt x="5753840" y="3433852"/>
                  <a:pt x="5848603" y="3433852"/>
                </a:cubicBezTo>
                <a:cubicBezTo>
                  <a:pt x="5848603" y="3433852"/>
                  <a:pt x="5848603" y="3433852"/>
                  <a:pt x="5848603" y="3126237"/>
                </a:cubicBezTo>
                <a:cubicBezTo>
                  <a:pt x="5848603" y="3126237"/>
                  <a:pt x="5848603" y="3126237"/>
                  <a:pt x="6007586" y="3126237"/>
                </a:cubicBezTo>
                <a:cubicBezTo>
                  <a:pt x="6007586" y="3126237"/>
                  <a:pt x="6007586" y="3126237"/>
                  <a:pt x="6007586" y="3656582"/>
                </a:cubicBezTo>
                <a:cubicBezTo>
                  <a:pt x="6007586" y="3683060"/>
                  <a:pt x="5980958" y="3709538"/>
                  <a:pt x="5953547" y="3709538"/>
                </a:cubicBezTo>
                <a:cubicBezTo>
                  <a:pt x="5953547" y="3709538"/>
                  <a:pt x="5953547" y="3709538"/>
                  <a:pt x="5659860" y="3709538"/>
                </a:cubicBezTo>
                <a:cubicBezTo>
                  <a:pt x="5632449" y="3709538"/>
                  <a:pt x="5609737" y="3683060"/>
                  <a:pt x="5609737" y="3656582"/>
                </a:cubicBezTo>
                <a:cubicBezTo>
                  <a:pt x="5609737" y="3656582"/>
                  <a:pt x="5609737" y="3656582"/>
                  <a:pt x="5609737" y="3064714"/>
                </a:cubicBezTo>
                <a:cubicBezTo>
                  <a:pt x="5609737" y="3064714"/>
                  <a:pt x="5609737" y="3064714"/>
                  <a:pt x="5514974" y="3064714"/>
                </a:cubicBezTo>
                <a:cubicBezTo>
                  <a:pt x="5514974" y="3064714"/>
                  <a:pt x="5514974" y="3064714"/>
                  <a:pt x="5514974" y="3618422"/>
                </a:cubicBezTo>
                <a:cubicBezTo>
                  <a:pt x="5514974" y="3746919"/>
                  <a:pt x="5555699" y="3810000"/>
                  <a:pt x="5684138" y="3810000"/>
                </a:cubicBezTo>
                <a:cubicBezTo>
                  <a:pt x="5684138" y="3810000"/>
                  <a:pt x="5684138" y="3810000"/>
                  <a:pt x="5939450" y="3810000"/>
                </a:cubicBezTo>
                <a:cubicBezTo>
                  <a:pt x="6007978" y="3810000"/>
                  <a:pt x="6048702" y="3792283"/>
                  <a:pt x="6072295" y="3757044"/>
                </a:cubicBezTo>
                <a:lnTo>
                  <a:pt x="6095999" y="3691538"/>
                </a:lnTo>
                <a:lnTo>
                  <a:pt x="6095999" y="4183432"/>
                </a:lnTo>
                <a:lnTo>
                  <a:pt x="6095839" y="4181157"/>
                </a:lnTo>
                <a:cubicBezTo>
                  <a:pt x="6081595" y="4101885"/>
                  <a:pt x="6040479" y="4062413"/>
                  <a:pt x="5939450" y="4062413"/>
                </a:cubicBezTo>
                <a:cubicBezTo>
                  <a:pt x="5939450" y="4062413"/>
                  <a:pt x="5939450" y="4062413"/>
                  <a:pt x="5514974" y="4062413"/>
                </a:cubicBezTo>
                <a:cubicBezTo>
                  <a:pt x="5514974" y="4062413"/>
                  <a:pt x="5514974" y="4062413"/>
                  <a:pt x="5514974" y="4165332"/>
                </a:cubicBezTo>
                <a:cubicBezTo>
                  <a:pt x="5514974" y="4165332"/>
                  <a:pt x="5514974" y="4165332"/>
                  <a:pt x="5957463" y="4165332"/>
                </a:cubicBezTo>
                <a:cubicBezTo>
                  <a:pt x="5984874" y="4165332"/>
                  <a:pt x="6007586" y="4185604"/>
                  <a:pt x="6007586" y="4216012"/>
                </a:cubicBezTo>
                <a:cubicBezTo>
                  <a:pt x="6007586" y="4216012"/>
                  <a:pt x="6007586" y="4216012"/>
                  <a:pt x="6007586" y="4700198"/>
                </a:cubicBezTo>
                <a:cubicBezTo>
                  <a:pt x="6007586" y="4730606"/>
                  <a:pt x="5984874" y="4753996"/>
                  <a:pt x="5957463" y="4753996"/>
                </a:cubicBezTo>
                <a:cubicBezTo>
                  <a:pt x="5957463" y="4753996"/>
                  <a:pt x="5957463" y="4753996"/>
                  <a:pt x="5514974" y="4753996"/>
                </a:cubicBezTo>
                <a:cubicBezTo>
                  <a:pt x="5514974" y="4753996"/>
                  <a:pt x="5514974" y="4753996"/>
                  <a:pt x="5514974" y="4854576"/>
                </a:cubicBezTo>
                <a:cubicBezTo>
                  <a:pt x="5514974" y="4854576"/>
                  <a:pt x="5514974" y="4854576"/>
                  <a:pt x="5939450" y="4854576"/>
                </a:cubicBezTo>
                <a:cubicBezTo>
                  <a:pt x="6039304" y="4854576"/>
                  <a:pt x="6081008" y="4809403"/>
                  <a:pt x="6095619" y="4731556"/>
                </a:cubicBezTo>
                <a:lnTo>
                  <a:pt x="6095999" y="4726568"/>
                </a:lnTo>
                <a:lnTo>
                  <a:pt x="6095999" y="5106988"/>
                </a:lnTo>
                <a:lnTo>
                  <a:pt x="6007099" y="5106988"/>
                </a:lnTo>
                <a:lnTo>
                  <a:pt x="6007099" y="5749926"/>
                </a:lnTo>
                <a:lnTo>
                  <a:pt x="5848349" y="5749926"/>
                </a:lnTo>
                <a:lnTo>
                  <a:pt x="5848349" y="5178426"/>
                </a:lnTo>
                <a:lnTo>
                  <a:pt x="5753099" y="5178426"/>
                </a:lnTo>
                <a:lnTo>
                  <a:pt x="5753099" y="5749926"/>
                </a:lnTo>
                <a:lnTo>
                  <a:pt x="5610224" y="5749926"/>
                </a:lnTo>
                <a:lnTo>
                  <a:pt x="5610224" y="5106988"/>
                </a:lnTo>
                <a:lnTo>
                  <a:pt x="5514974" y="5106988"/>
                </a:lnTo>
                <a:lnTo>
                  <a:pt x="5514974" y="5849938"/>
                </a:lnTo>
                <a:lnTo>
                  <a:pt x="6095999" y="5849938"/>
                </a:lnTo>
                <a:lnTo>
                  <a:pt x="6095999" y="6756699"/>
                </a:lnTo>
                <a:lnTo>
                  <a:pt x="6042376" y="6756699"/>
                </a:lnTo>
                <a:cubicBezTo>
                  <a:pt x="5920654" y="6756699"/>
                  <a:pt x="5920654" y="6756699"/>
                  <a:pt x="5920654" y="6756699"/>
                </a:cubicBezTo>
                <a:cubicBezTo>
                  <a:pt x="5920654" y="6264858"/>
                  <a:pt x="5920654" y="6264858"/>
                  <a:pt x="5920654" y="6264858"/>
                </a:cubicBezTo>
                <a:cubicBezTo>
                  <a:pt x="5920654" y="6146379"/>
                  <a:pt x="5876797" y="6080125"/>
                  <a:pt x="5753840" y="6080125"/>
                </a:cubicBezTo>
                <a:cubicBezTo>
                  <a:pt x="5688054" y="6080125"/>
                  <a:pt x="5688054" y="6080125"/>
                  <a:pt x="5688054" y="6080125"/>
                </a:cubicBezTo>
                <a:cubicBezTo>
                  <a:pt x="5567446" y="6080125"/>
                  <a:pt x="5514974" y="6146379"/>
                  <a:pt x="5514974" y="6264858"/>
                </a:cubicBezTo>
                <a:cubicBezTo>
                  <a:pt x="5514974" y="6710906"/>
                  <a:pt x="5514974" y="6822418"/>
                  <a:pt x="5514974" y="6850296"/>
                </a:cubicBezTo>
                <a:lnTo>
                  <a:pt x="5514974" y="6858000"/>
                </a:lnTo>
                <a:lnTo>
                  <a:pt x="0" y="6858000"/>
                </a:lnTo>
                <a:close/>
                <a:moveTo>
                  <a:pt x="5514974" y="0"/>
                </a:moveTo>
                <a:lnTo>
                  <a:pt x="5610224" y="0"/>
                </a:lnTo>
                <a:lnTo>
                  <a:pt x="5610224" y="1"/>
                </a:lnTo>
                <a:lnTo>
                  <a:pt x="5514974" y="1"/>
                </a:lnTo>
                <a:close/>
              </a:path>
            </a:pathLst>
          </a:custGeom>
          <a:solidFill>
            <a:schemeClr val="tx2"/>
          </a:solidFill>
          <a:ln>
            <a:noFill/>
          </a:ln>
        </p:spPr>
        <p:txBody>
          <a:bodyPr wrap="square" anchor="ctr">
            <a:noAutofit/>
          </a:bodyPr>
          <a:lstStyle>
            <a:lvl1pPr algn="ctr">
              <a:defRPr sz="1600">
                <a:solidFill>
                  <a:schemeClr val="bg1"/>
                </a:solidFill>
              </a:defRPr>
            </a:lvl1pPr>
          </a:lstStyle>
          <a:p>
            <a:r>
              <a:rPr lang="fr-FR"/>
              <a:t>Picture</a:t>
            </a:r>
          </a:p>
        </p:txBody>
      </p:sp>
      <p:pic>
        <p:nvPicPr>
          <p:cNvPr id="14" name="Imag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6334" y="572582"/>
            <a:ext cx="1223332" cy="1259496"/>
          </a:xfrm>
          <a:prstGeom prst="rect">
            <a:avLst/>
          </a:prstGeom>
        </p:spPr>
      </p:pic>
      <p:sp>
        <p:nvSpPr>
          <p:cNvPr id="4" name="Espace réservé du texte 3"/>
          <p:cNvSpPr>
            <a:spLocks noGrp="1"/>
          </p:cNvSpPr>
          <p:nvPr>
            <p:ph type="body" sz="quarter" idx="15" hasCustomPrompt="1"/>
          </p:nvPr>
        </p:nvSpPr>
        <p:spPr>
          <a:xfrm>
            <a:off x="274834" y="3084490"/>
            <a:ext cx="5529066" cy="478383"/>
          </a:xfrm>
          <a:prstGeom prst="rect">
            <a:avLst/>
          </a:prstGeom>
        </p:spPr>
        <p:txBody>
          <a:bodyPr>
            <a:noAutofit/>
          </a:bodyPr>
          <a:lstStyle>
            <a:lvl1pPr marL="0" indent="0">
              <a:buNone/>
              <a:defRPr sz="3400" b="1" baseline="0"/>
            </a:lvl1pPr>
          </a:lstStyle>
          <a:p>
            <a:pPr lvl="0"/>
            <a:r>
              <a:rPr lang="fr-FR"/>
              <a:t>NOM DU VÉHICULE</a:t>
            </a:r>
          </a:p>
        </p:txBody>
      </p:sp>
    </p:spTree>
    <p:extLst>
      <p:ext uri="{BB962C8B-B14F-4D97-AF65-F5344CB8AC3E}">
        <p14:creationId xmlns:p14="http://schemas.microsoft.com/office/powerpoint/2010/main" val="3892462688"/>
      </p:ext>
    </p:extLst>
  </p:cSld>
  <p:clrMapOvr>
    <a:masterClrMapping/>
  </p:clrMapOvr>
  <p:hf sldNum="0" hdr="0" ftr="0"/>
  <p:extLst>
    <p:ext uri="{DCECCB84-F9BA-43D5-87BE-67443E8EF086}">
      <p15:sldGuideLst xmlns:p15="http://schemas.microsoft.com/office/powerpoint/2012/main">
        <p15:guide id="1" orient="horz" pos="2160">
          <p15:clr>
            <a:srgbClr val="FBAE40"/>
          </p15:clr>
        </p15:guide>
        <p15:guide id="2" pos="3840">
          <p15:clr>
            <a:srgbClr val="FBAE40"/>
          </p15:clr>
        </p15:guide>
        <p15:guide id="6" pos="234">
          <p15:clr>
            <a:srgbClr val="FBAE40"/>
          </p15:clr>
        </p15:guide>
        <p15:guide id="7" pos="7197">
          <p15:clr>
            <a:srgbClr val="FBAE40"/>
          </p15:clr>
        </p15:guide>
        <p15:guide id="8" pos="7446">
          <p15:clr>
            <a:srgbClr val="FBAE40"/>
          </p15:clr>
        </p15:guide>
        <p15:guide id="9" pos="6720">
          <p15:clr>
            <a:srgbClr val="FBAE40"/>
          </p15:clr>
        </p15:guide>
        <p15:guide id="10" pos="5768">
          <p15:clr>
            <a:srgbClr val="FBAE40"/>
          </p15:clr>
        </p15:guide>
        <p15:guide id="11" orient="horz" pos="232">
          <p15:clr>
            <a:srgbClr val="FBAE40"/>
          </p15:clr>
        </p15:guide>
        <p15:guide id="12" orient="horz" pos="4088">
          <p15:clr>
            <a:srgbClr val="FBAE40"/>
          </p15:clr>
        </p15:guide>
        <p15:guide id="13" orient="horz" pos="1207">
          <p15:clr>
            <a:srgbClr val="FBAE40"/>
          </p15:clr>
        </p15:guide>
        <p15:guide id="14" orient="horz" pos="3113">
          <p15:clr>
            <a:srgbClr val="FBAE40"/>
          </p15:clr>
        </p15:guide>
        <p15:guide id="15" pos="3341">
          <p15:clr>
            <a:srgbClr val="FBAE40"/>
          </p15:clr>
        </p15:guide>
        <p15:guide id="16" pos="4339">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Alt Text Page WBG">
    <p:spTree>
      <p:nvGrpSpPr>
        <p:cNvPr id="1" name=""/>
        <p:cNvGrpSpPr/>
        <p:nvPr/>
      </p:nvGrpSpPr>
      <p:grpSpPr>
        <a:xfrm>
          <a:off x="0" y="0"/>
          <a:ext cx="0" cy="0"/>
          <a:chOff x="0" y="0"/>
          <a:chExt cx="0" cy="0"/>
        </a:xfrm>
      </p:grpSpPr>
      <p:sp>
        <p:nvSpPr>
          <p:cNvPr id="20" name="Espace réservé du texte 2"/>
          <p:cNvSpPr>
            <a:spLocks noGrp="1"/>
          </p:cNvSpPr>
          <p:nvPr>
            <p:ph type="body" sz="quarter" idx="12" hasCustomPrompt="1"/>
          </p:nvPr>
        </p:nvSpPr>
        <p:spPr>
          <a:xfrm>
            <a:off x="3035301" y="1916113"/>
            <a:ext cx="6121400" cy="673588"/>
          </a:xfrm>
        </p:spPr>
        <p:txBody>
          <a:bodyPr anchor="b">
            <a:normAutofit/>
          </a:bodyPr>
          <a:lstStyle>
            <a:lvl1pPr marL="0" indent="0" algn="l">
              <a:lnSpc>
                <a:spcPct val="100000"/>
              </a:lnSpc>
              <a:buNone/>
              <a:defRPr sz="1200" b="1">
                <a:latin typeface="Peugeot New" panose="02000000000000000000" pitchFamily="50" charset="0"/>
              </a:defRPr>
            </a:lvl1pPr>
          </a:lstStyle>
          <a:p>
            <a:pPr lvl="0"/>
            <a:r>
              <a:rPr lang="fr-FR"/>
              <a:t>PARAGRAPH’S TITLE</a:t>
            </a:r>
          </a:p>
        </p:txBody>
      </p:sp>
      <p:sp>
        <p:nvSpPr>
          <p:cNvPr id="21" name="Espace réservé du texte 2"/>
          <p:cNvSpPr>
            <a:spLocks noGrp="1"/>
          </p:cNvSpPr>
          <p:nvPr>
            <p:ph type="body" sz="quarter" idx="17" hasCustomPrompt="1"/>
          </p:nvPr>
        </p:nvSpPr>
        <p:spPr>
          <a:xfrm>
            <a:off x="3035301" y="2706303"/>
            <a:ext cx="6121400" cy="2235586"/>
          </a:xfrm>
        </p:spPr>
        <p:txBody>
          <a:bodyPr anchor="t">
            <a:normAutofit/>
          </a:bodyPr>
          <a:lstStyle>
            <a:lvl1pPr marL="0" indent="0" algn="just">
              <a:lnSpc>
                <a:spcPct val="100000"/>
              </a:lnSpc>
              <a:buNone/>
              <a:defRPr sz="800" b="0">
                <a:latin typeface="Peugeot New Light" panose="02000000000000000000" pitchFamily="50" charset="0"/>
              </a:defRPr>
            </a:lvl1pPr>
          </a:lstStyle>
          <a:p>
            <a:pPr lvl="0"/>
            <a:r>
              <a:rPr lang="fr-FR"/>
              <a:t>Enter </a:t>
            </a:r>
            <a:r>
              <a:rPr lang="fr-FR" err="1"/>
              <a:t>your</a:t>
            </a:r>
            <a:r>
              <a:rPr lang="fr-FR"/>
              <a:t> </a:t>
            </a:r>
            <a:r>
              <a:rPr lang="fr-FR" err="1"/>
              <a:t>text</a:t>
            </a:r>
            <a:r>
              <a:rPr lang="fr-FR"/>
              <a:t> </a:t>
            </a:r>
            <a:r>
              <a:rPr lang="fr-FR" err="1"/>
              <a:t>here</a:t>
            </a:r>
            <a:endParaRPr lang="fr-FR"/>
          </a:p>
        </p:txBody>
      </p:sp>
      <p:sp>
        <p:nvSpPr>
          <p:cNvPr id="22" name="Espace réservé du numéro de diapositive 5"/>
          <p:cNvSpPr>
            <a:spLocks noGrp="1"/>
          </p:cNvSpPr>
          <p:nvPr>
            <p:ph type="sldNum" sz="quarter" idx="4"/>
          </p:nvPr>
        </p:nvSpPr>
        <p:spPr>
          <a:xfrm>
            <a:off x="10658884" y="6356350"/>
            <a:ext cx="1152525" cy="365125"/>
          </a:xfrm>
          <a:prstGeom prst="rect">
            <a:avLst/>
          </a:prstGeom>
        </p:spPr>
        <p:txBody>
          <a:bodyPr vert="horz" lIns="91440" tIns="45720" rIns="91440" bIns="45720" rtlCol="0" anchor="ctr"/>
          <a:lstStyle>
            <a:lvl1pPr algn="r">
              <a:defRPr sz="600">
                <a:solidFill>
                  <a:schemeClr val="tx1"/>
                </a:solidFill>
                <a:latin typeface="Peugeot New Light" panose="02000000000000000000" pitchFamily="50" charset="0"/>
              </a:defRPr>
            </a:lvl1pPr>
          </a:lstStyle>
          <a:p>
            <a:fld id="{046E6E92-EC98-4944-A9A4-F413419E6192}" type="slidenum">
              <a:rPr lang="fr-FR" smtClean="0"/>
              <a:pPr/>
              <a:t>‹#›</a:t>
            </a:fld>
            <a:endParaRPr lang="fr-FR"/>
          </a:p>
        </p:txBody>
      </p:sp>
      <p:sp>
        <p:nvSpPr>
          <p:cNvPr id="12" name="Espace réservé du texte 15">
            <a:extLst>
              <a:ext uri="{FF2B5EF4-FFF2-40B4-BE49-F238E27FC236}">
                <a16:creationId xmlns:a16="http://schemas.microsoft.com/office/drawing/2014/main" id="{C28CEF0F-CDE7-5D1F-B5CB-F72A0F972A59}"/>
              </a:ext>
            </a:extLst>
          </p:cNvPr>
          <p:cNvSpPr>
            <a:spLocks noGrp="1"/>
          </p:cNvSpPr>
          <p:nvPr>
            <p:ph type="body" sz="quarter" idx="18" hasCustomPrompt="1"/>
          </p:nvPr>
        </p:nvSpPr>
        <p:spPr>
          <a:xfrm>
            <a:off x="371475" y="230114"/>
            <a:ext cx="5724525" cy="405727"/>
          </a:xfrm>
        </p:spPr>
        <p:txBody>
          <a:bodyPr>
            <a:normAutofit/>
          </a:bodyPr>
          <a:lstStyle>
            <a:lvl1pPr marL="0" indent="0">
              <a:buNone/>
              <a:defRPr sz="800" b="0"/>
            </a:lvl1pPr>
          </a:lstStyle>
          <a:p>
            <a:pPr lvl="0"/>
            <a:r>
              <a:rPr lang="fr-FR"/>
              <a:t>Document or </a:t>
            </a:r>
            <a:r>
              <a:rPr lang="fr-FR" err="1"/>
              <a:t>chapter’s</a:t>
            </a:r>
            <a:r>
              <a:rPr lang="fr-FR"/>
              <a:t> </a:t>
            </a:r>
            <a:r>
              <a:rPr lang="fr-FR" err="1"/>
              <a:t>title</a:t>
            </a:r>
            <a:endParaRPr lang="fr-FR"/>
          </a:p>
        </p:txBody>
      </p:sp>
    </p:spTree>
    <p:extLst>
      <p:ext uri="{BB962C8B-B14F-4D97-AF65-F5344CB8AC3E}">
        <p14:creationId xmlns:p14="http://schemas.microsoft.com/office/powerpoint/2010/main" val="29574521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1912">
          <p15:clr>
            <a:srgbClr val="FBAE40"/>
          </p15:clr>
        </p15:guide>
        <p15:guide id="4" pos="960">
          <p15:clr>
            <a:srgbClr val="FBAE40"/>
          </p15:clr>
        </p15:guide>
        <p15:guide id="5" pos="483">
          <p15:clr>
            <a:srgbClr val="FBAE40"/>
          </p15:clr>
        </p15:guide>
        <p15:guide id="6" pos="234">
          <p15:clr>
            <a:srgbClr val="FBAE40"/>
          </p15:clr>
        </p15:guide>
        <p15:guide id="7" pos="7197">
          <p15:clr>
            <a:srgbClr val="FBAE40"/>
          </p15:clr>
        </p15:guide>
        <p15:guide id="8" pos="7446">
          <p15:clr>
            <a:srgbClr val="FBAE40"/>
          </p15:clr>
        </p15:guide>
        <p15:guide id="9" pos="6720">
          <p15:clr>
            <a:srgbClr val="FBAE40"/>
          </p15:clr>
        </p15:guide>
        <p15:guide id="10" pos="5768">
          <p15:clr>
            <a:srgbClr val="FBAE40"/>
          </p15:clr>
        </p15:guide>
        <p15:guide id="11" orient="horz" pos="232">
          <p15:clr>
            <a:srgbClr val="FBAE40"/>
          </p15:clr>
        </p15:guide>
        <p15:guide id="12" orient="horz" pos="4088">
          <p15:clr>
            <a:srgbClr val="FBAE40"/>
          </p15:clr>
        </p15:guide>
        <p15:guide id="13" orient="horz" pos="1207">
          <p15:clr>
            <a:srgbClr val="FBAE40"/>
          </p15:clr>
        </p15:guide>
        <p15:guide id="14" orient="horz" pos="3113">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de-CH"/>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16ECAF8-6152-4136-881F-68CDB417BFC3}" type="datetimeFigureOut">
              <a:rPr lang="de-CH" smtClean="0"/>
              <a:t>19.08.2024</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9EBDAC90-915C-486E-AE16-320E3D82B9C3}" type="slidenum">
              <a:rPr lang="de-CH" smtClean="0"/>
              <a:t>‹#›</a:t>
            </a:fld>
            <a:endParaRPr lang="de-CH"/>
          </a:p>
        </p:txBody>
      </p:sp>
    </p:spTree>
    <p:extLst>
      <p:ext uri="{BB962C8B-B14F-4D97-AF65-F5344CB8AC3E}">
        <p14:creationId xmlns:p14="http://schemas.microsoft.com/office/powerpoint/2010/main" val="997482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Date Placeholder 4"/>
          <p:cNvSpPr>
            <a:spLocks noGrp="1"/>
          </p:cNvSpPr>
          <p:nvPr>
            <p:ph type="dt" sz="half" idx="10"/>
          </p:nvPr>
        </p:nvSpPr>
        <p:spPr/>
        <p:txBody>
          <a:bodyPr/>
          <a:lstStyle/>
          <a:p>
            <a:fld id="{216ECAF8-6152-4136-881F-68CDB417BFC3}" type="datetimeFigureOut">
              <a:rPr lang="de-CH" smtClean="0"/>
              <a:t>19.08.2024</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9EBDAC90-915C-486E-AE16-320E3D82B9C3}" type="slidenum">
              <a:rPr lang="de-CH" smtClean="0"/>
              <a:t>‹#›</a:t>
            </a:fld>
            <a:endParaRPr lang="de-CH"/>
          </a:p>
        </p:txBody>
      </p:sp>
    </p:spTree>
    <p:extLst>
      <p:ext uri="{BB962C8B-B14F-4D97-AF65-F5344CB8AC3E}">
        <p14:creationId xmlns:p14="http://schemas.microsoft.com/office/powerpoint/2010/main" val="9423834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de-CH"/>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7" name="Date Placeholder 6"/>
          <p:cNvSpPr>
            <a:spLocks noGrp="1"/>
          </p:cNvSpPr>
          <p:nvPr>
            <p:ph type="dt" sz="half" idx="10"/>
          </p:nvPr>
        </p:nvSpPr>
        <p:spPr/>
        <p:txBody>
          <a:bodyPr/>
          <a:lstStyle/>
          <a:p>
            <a:fld id="{216ECAF8-6152-4136-881F-68CDB417BFC3}" type="datetimeFigureOut">
              <a:rPr lang="de-CH" smtClean="0"/>
              <a:t>19.08.2024</a:t>
            </a:fld>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9EBDAC90-915C-486E-AE16-320E3D82B9C3}" type="slidenum">
              <a:rPr lang="de-CH" smtClean="0"/>
              <a:t>‹#›</a:t>
            </a:fld>
            <a:endParaRPr lang="de-CH"/>
          </a:p>
        </p:txBody>
      </p:sp>
    </p:spTree>
    <p:extLst>
      <p:ext uri="{BB962C8B-B14F-4D97-AF65-F5344CB8AC3E}">
        <p14:creationId xmlns:p14="http://schemas.microsoft.com/office/powerpoint/2010/main" val="927283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de-CH"/>
          </a:p>
        </p:txBody>
      </p:sp>
      <p:sp>
        <p:nvSpPr>
          <p:cNvPr id="3" name="Date Placeholder 2"/>
          <p:cNvSpPr>
            <a:spLocks noGrp="1"/>
          </p:cNvSpPr>
          <p:nvPr>
            <p:ph type="dt" sz="half" idx="10"/>
          </p:nvPr>
        </p:nvSpPr>
        <p:spPr/>
        <p:txBody>
          <a:bodyPr/>
          <a:lstStyle/>
          <a:p>
            <a:fld id="{216ECAF8-6152-4136-881F-68CDB417BFC3}" type="datetimeFigureOut">
              <a:rPr lang="de-CH" smtClean="0"/>
              <a:t>19.08.2024</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9EBDAC90-915C-486E-AE16-320E3D82B9C3}" type="slidenum">
              <a:rPr lang="de-CH" smtClean="0"/>
              <a:t>‹#›</a:t>
            </a:fld>
            <a:endParaRPr lang="de-CH"/>
          </a:p>
        </p:txBody>
      </p:sp>
    </p:spTree>
    <p:extLst>
      <p:ext uri="{BB962C8B-B14F-4D97-AF65-F5344CB8AC3E}">
        <p14:creationId xmlns:p14="http://schemas.microsoft.com/office/powerpoint/2010/main" val="2417933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16ECAF8-6152-4136-881F-68CDB417BFC3}" type="datetimeFigureOut">
              <a:rPr lang="de-CH" smtClean="0"/>
              <a:t>19.08.2024</a:t>
            </a:fld>
            <a:endParaRPr lang="de-CH"/>
          </a:p>
        </p:txBody>
      </p:sp>
      <p:sp>
        <p:nvSpPr>
          <p:cNvPr id="3" name="Footer Placeholder 2"/>
          <p:cNvSpPr>
            <a:spLocks noGrp="1"/>
          </p:cNvSpPr>
          <p:nvPr>
            <p:ph type="ftr" sz="quarter" idx="11"/>
          </p:nvPr>
        </p:nvSpPr>
        <p:spPr/>
        <p:txBody>
          <a:bodyPr/>
          <a:lstStyle/>
          <a:p>
            <a:endParaRPr lang="de-CH"/>
          </a:p>
        </p:txBody>
      </p:sp>
      <p:sp>
        <p:nvSpPr>
          <p:cNvPr id="4" name="Slide Number Placeholder 3"/>
          <p:cNvSpPr>
            <a:spLocks noGrp="1"/>
          </p:cNvSpPr>
          <p:nvPr>
            <p:ph type="sldNum" sz="quarter" idx="12"/>
          </p:nvPr>
        </p:nvSpPr>
        <p:spPr/>
        <p:txBody>
          <a:bodyPr/>
          <a:lstStyle/>
          <a:p>
            <a:fld id="{9EBDAC90-915C-486E-AE16-320E3D82B9C3}" type="slidenum">
              <a:rPr lang="de-CH" smtClean="0"/>
              <a:t>‹#›</a:t>
            </a:fld>
            <a:endParaRPr lang="de-CH"/>
          </a:p>
        </p:txBody>
      </p:sp>
    </p:spTree>
    <p:extLst>
      <p:ext uri="{BB962C8B-B14F-4D97-AF65-F5344CB8AC3E}">
        <p14:creationId xmlns:p14="http://schemas.microsoft.com/office/powerpoint/2010/main" val="936053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CH"/>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6ECAF8-6152-4136-881F-68CDB417BFC3}" type="datetimeFigureOut">
              <a:rPr lang="de-CH" smtClean="0"/>
              <a:t>19.08.2024</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9EBDAC90-915C-486E-AE16-320E3D82B9C3}" type="slidenum">
              <a:rPr lang="de-CH" smtClean="0"/>
              <a:t>‹#›</a:t>
            </a:fld>
            <a:endParaRPr lang="de-CH"/>
          </a:p>
        </p:txBody>
      </p:sp>
    </p:spTree>
    <p:extLst>
      <p:ext uri="{BB962C8B-B14F-4D97-AF65-F5344CB8AC3E}">
        <p14:creationId xmlns:p14="http://schemas.microsoft.com/office/powerpoint/2010/main" val="40482203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de-CH"/>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16ECAF8-6152-4136-881F-68CDB417BFC3}" type="datetimeFigureOut">
              <a:rPr lang="de-CH" smtClean="0"/>
              <a:t>19.08.2024</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9EBDAC90-915C-486E-AE16-320E3D82B9C3}" type="slidenum">
              <a:rPr lang="de-CH" smtClean="0"/>
              <a:t>‹#›</a:t>
            </a:fld>
            <a:endParaRPr lang="de-CH"/>
          </a:p>
        </p:txBody>
      </p:sp>
    </p:spTree>
    <p:extLst>
      <p:ext uri="{BB962C8B-B14F-4D97-AF65-F5344CB8AC3E}">
        <p14:creationId xmlns:p14="http://schemas.microsoft.com/office/powerpoint/2010/main" val="35443136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de-CH"/>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de-CH"/>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6ECAF8-6152-4136-881F-68CDB417BFC3}" type="datetimeFigureOut">
              <a:rPr lang="de-CH" smtClean="0"/>
              <a:t>19.08.2024</a:t>
            </a:fld>
            <a:endParaRPr lang="de-CH"/>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BDAC90-915C-486E-AE16-320E3D82B9C3}" type="slidenum">
              <a:rPr lang="de-CH" smtClean="0"/>
              <a:t>‹#›</a:t>
            </a:fld>
            <a:endParaRPr lang="de-CH"/>
          </a:p>
        </p:txBody>
      </p:sp>
    </p:spTree>
    <p:extLst>
      <p:ext uri="{BB962C8B-B14F-4D97-AF65-F5344CB8AC3E}">
        <p14:creationId xmlns:p14="http://schemas.microsoft.com/office/powerpoint/2010/main" val="466956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6" r:id="rId17"/>
    <p:sldLayoutId id="2147483667" r:id="rId18"/>
    <p:sldLayoutId id="2147483668" r:id="rId19"/>
    <p:sldLayoutId id="2147483670" r:id="rId20"/>
    <p:sldLayoutId id="2147483671" r:id="rId21"/>
    <p:sldLayoutId id="2147483672"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19.xml"/><Relationship Id="rId7" Type="http://schemas.openxmlformats.org/officeDocument/2006/relationships/slide" Target="slide4.xml"/><Relationship Id="rId12" Type="http://schemas.openxmlformats.org/officeDocument/2006/relationships/image" Target="../media/image19.jpeg"/><Relationship Id="rId2" Type="http://schemas.openxmlformats.org/officeDocument/2006/relationships/slide" Target="slide29.xml"/><Relationship Id="rId1" Type="http://schemas.openxmlformats.org/officeDocument/2006/relationships/slideLayout" Target="../slideLayouts/slideLayout14.xml"/><Relationship Id="rId6" Type="http://schemas.openxmlformats.org/officeDocument/2006/relationships/slide" Target="slide5.xml"/><Relationship Id="rId11" Type="http://schemas.openxmlformats.org/officeDocument/2006/relationships/image" Target="../media/image18.png"/><Relationship Id="rId5" Type="http://schemas.openxmlformats.org/officeDocument/2006/relationships/slide" Target="slide12.xml"/><Relationship Id="rId10" Type="http://schemas.openxmlformats.org/officeDocument/2006/relationships/image" Target="../media/image17.jpeg"/><Relationship Id="rId4" Type="http://schemas.openxmlformats.org/officeDocument/2006/relationships/slide" Target="slide15.xml"/><Relationship Id="rId9" Type="http://schemas.openxmlformats.org/officeDocument/2006/relationships/slide" Target="slide2.xml"/></Relationships>
</file>

<file path=ppt/slides/_rels/slide11.xml.rels><?xml version="1.0" encoding="UTF-8" standalone="yes"?>
<Relationships xmlns="http://schemas.openxmlformats.org/package/2006/relationships"><Relationship Id="rId8" Type="http://schemas.openxmlformats.org/officeDocument/2006/relationships/slide" Target="slide15.xml"/><Relationship Id="rId13" Type="http://schemas.openxmlformats.org/officeDocument/2006/relationships/slide" Target="slide2.xml"/><Relationship Id="rId3" Type="http://schemas.openxmlformats.org/officeDocument/2006/relationships/image" Target="../media/image21.png"/><Relationship Id="rId7" Type="http://schemas.openxmlformats.org/officeDocument/2006/relationships/slide" Target="slide19.xml"/><Relationship Id="rId12" Type="http://schemas.openxmlformats.org/officeDocument/2006/relationships/slide" Target="slide24.xml"/><Relationship Id="rId2"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slide" Target="slide29.xml"/><Relationship Id="rId11" Type="http://schemas.openxmlformats.org/officeDocument/2006/relationships/slide" Target="slide4.xml"/><Relationship Id="rId5" Type="http://schemas.openxmlformats.org/officeDocument/2006/relationships/image" Target="../media/image23.png"/><Relationship Id="rId10" Type="http://schemas.openxmlformats.org/officeDocument/2006/relationships/slide" Target="slide5.xml"/><Relationship Id="rId4" Type="http://schemas.openxmlformats.org/officeDocument/2006/relationships/image" Target="../media/image22.png"/><Relationship Id="rId9" Type="http://schemas.openxmlformats.org/officeDocument/2006/relationships/slide" Target="slide12.xml"/></Relationships>
</file>

<file path=ppt/slides/_rels/slide12.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slide" Target="slide4.xml"/><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slide" Target="slide5.xml"/><Relationship Id="rId2" Type="http://schemas.openxmlformats.org/officeDocument/2006/relationships/image" Target="../media/image24.png"/><Relationship Id="rId1" Type="http://schemas.openxmlformats.org/officeDocument/2006/relationships/slideLayout" Target="../slideLayouts/slideLayout16.xml"/><Relationship Id="rId6" Type="http://schemas.openxmlformats.org/officeDocument/2006/relationships/image" Target="../media/image28.png"/><Relationship Id="rId11" Type="http://schemas.openxmlformats.org/officeDocument/2006/relationships/slide" Target="slide12.xml"/><Relationship Id="rId5" Type="http://schemas.openxmlformats.org/officeDocument/2006/relationships/image" Target="../media/image27.png"/><Relationship Id="rId15" Type="http://schemas.openxmlformats.org/officeDocument/2006/relationships/slide" Target="slide2.xml"/><Relationship Id="rId10" Type="http://schemas.openxmlformats.org/officeDocument/2006/relationships/slide" Target="slide15.xml"/><Relationship Id="rId4" Type="http://schemas.openxmlformats.org/officeDocument/2006/relationships/image" Target="../media/image26.png"/><Relationship Id="rId9" Type="http://schemas.openxmlformats.org/officeDocument/2006/relationships/slide" Target="slide19.xml"/><Relationship Id="rId14" Type="http://schemas.openxmlformats.org/officeDocument/2006/relationships/slide" Target="slide24.xml"/></Relationships>
</file>

<file path=ppt/slides/_rels/slide1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31.png"/><Relationship Id="rId7" Type="http://schemas.openxmlformats.org/officeDocument/2006/relationships/slide" Target="slide12.xml"/><Relationship Id="rId2" Type="http://schemas.openxmlformats.org/officeDocument/2006/relationships/image" Target="../media/image30.png"/><Relationship Id="rId1" Type="http://schemas.openxmlformats.org/officeDocument/2006/relationships/slideLayout" Target="../slideLayouts/slideLayout17.xml"/><Relationship Id="rId6" Type="http://schemas.openxmlformats.org/officeDocument/2006/relationships/slide" Target="slide15.xml"/><Relationship Id="rId11" Type="http://schemas.openxmlformats.org/officeDocument/2006/relationships/slide" Target="slide2.xml"/><Relationship Id="rId5" Type="http://schemas.openxmlformats.org/officeDocument/2006/relationships/slide" Target="slide19.xml"/><Relationship Id="rId10" Type="http://schemas.openxmlformats.org/officeDocument/2006/relationships/slide" Target="slide24.xml"/><Relationship Id="rId4" Type="http://schemas.openxmlformats.org/officeDocument/2006/relationships/slide" Target="slide29.xml"/><Relationship Id="rId9" Type="http://schemas.openxmlformats.org/officeDocument/2006/relationships/slide" Target="slide4.xml"/></Relationships>
</file>

<file path=ppt/slides/_rels/slide14.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19.xml"/><Relationship Id="rId7" Type="http://schemas.openxmlformats.org/officeDocument/2006/relationships/slide" Target="slide4.xml"/><Relationship Id="rId2" Type="http://schemas.openxmlformats.org/officeDocument/2006/relationships/slide" Target="slide29.xml"/><Relationship Id="rId1" Type="http://schemas.openxmlformats.org/officeDocument/2006/relationships/slideLayout" Target="../slideLayouts/slideLayout17.xml"/><Relationship Id="rId6" Type="http://schemas.openxmlformats.org/officeDocument/2006/relationships/slide" Target="slide5.xml"/><Relationship Id="rId5" Type="http://schemas.openxmlformats.org/officeDocument/2006/relationships/slide" Target="slide12.xml"/><Relationship Id="rId10" Type="http://schemas.openxmlformats.org/officeDocument/2006/relationships/image" Target="../media/image32.png"/><Relationship Id="rId4" Type="http://schemas.openxmlformats.org/officeDocument/2006/relationships/slide" Target="slide15.xml"/><Relationship Id="rId9" Type="http://schemas.openxmlformats.org/officeDocument/2006/relationships/slide" Target="slide2.xml"/></Relationships>
</file>

<file path=ppt/slides/_rels/slide15.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19.xml"/><Relationship Id="rId7" Type="http://schemas.openxmlformats.org/officeDocument/2006/relationships/slide" Target="slide4.xml"/><Relationship Id="rId2" Type="http://schemas.openxmlformats.org/officeDocument/2006/relationships/slide" Target="slide29.xml"/><Relationship Id="rId1" Type="http://schemas.openxmlformats.org/officeDocument/2006/relationships/slideLayout" Target="../slideLayouts/slideLayout18.xml"/><Relationship Id="rId6" Type="http://schemas.openxmlformats.org/officeDocument/2006/relationships/slide" Target="slide5.xml"/><Relationship Id="rId5" Type="http://schemas.openxmlformats.org/officeDocument/2006/relationships/slide" Target="slide12.xml"/><Relationship Id="rId4" Type="http://schemas.openxmlformats.org/officeDocument/2006/relationships/slide" Target="slide15.xml"/><Relationship Id="rId9" Type="http://schemas.openxmlformats.org/officeDocument/2006/relationships/slide" Target="slide2.xml"/></Relationships>
</file>

<file path=ppt/slides/_rels/slide16.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19.xml"/><Relationship Id="rId7" Type="http://schemas.openxmlformats.org/officeDocument/2006/relationships/slide" Target="slide4.xml"/><Relationship Id="rId2" Type="http://schemas.openxmlformats.org/officeDocument/2006/relationships/slide" Target="slide29.xml"/><Relationship Id="rId1" Type="http://schemas.openxmlformats.org/officeDocument/2006/relationships/slideLayout" Target="../slideLayouts/slideLayout18.xml"/><Relationship Id="rId6" Type="http://schemas.openxmlformats.org/officeDocument/2006/relationships/slide" Target="slide5.xml"/><Relationship Id="rId5" Type="http://schemas.openxmlformats.org/officeDocument/2006/relationships/slide" Target="slide12.xml"/><Relationship Id="rId10" Type="http://schemas.microsoft.com/office/2018/10/relationships/comments" Target="../comments/modernComment_111_C586ACD7.xml"/><Relationship Id="rId4" Type="http://schemas.openxmlformats.org/officeDocument/2006/relationships/slide" Target="slide15.xml"/><Relationship Id="rId9" Type="http://schemas.openxmlformats.org/officeDocument/2006/relationships/slide" Target="slide2.xml"/></Relationships>
</file>

<file path=ppt/slides/_rels/slide17.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19.xml"/><Relationship Id="rId7" Type="http://schemas.openxmlformats.org/officeDocument/2006/relationships/slide" Target="slide4.xml"/><Relationship Id="rId2" Type="http://schemas.openxmlformats.org/officeDocument/2006/relationships/slide" Target="slide29.xml"/><Relationship Id="rId1" Type="http://schemas.openxmlformats.org/officeDocument/2006/relationships/slideLayout" Target="../slideLayouts/slideLayout14.xml"/><Relationship Id="rId6" Type="http://schemas.openxmlformats.org/officeDocument/2006/relationships/slide" Target="slide5.xml"/><Relationship Id="rId5" Type="http://schemas.openxmlformats.org/officeDocument/2006/relationships/slide" Target="slide12.xml"/><Relationship Id="rId10" Type="http://schemas.openxmlformats.org/officeDocument/2006/relationships/image" Target="../media/image33.emf"/><Relationship Id="rId4" Type="http://schemas.openxmlformats.org/officeDocument/2006/relationships/slide" Target="slide15.xml"/><Relationship Id="rId9" Type="http://schemas.openxmlformats.org/officeDocument/2006/relationships/slide" Target="slide2.xml"/></Relationships>
</file>

<file path=ppt/slides/_rels/slide18.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19.xml"/><Relationship Id="rId7" Type="http://schemas.openxmlformats.org/officeDocument/2006/relationships/slide" Target="slide4.xml"/><Relationship Id="rId2" Type="http://schemas.openxmlformats.org/officeDocument/2006/relationships/slide" Target="slide29.xml"/><Relationship Id="rId1" Type="http://schemas.openxmlformats.org/officeDocument/2006/relationships/slideLayout" Target="../slideLayouts/slideLayout14.xml"/><Relationship Id="rId6" Type="http://schemas.openxmlformats.org/officeDocument/2006/relationships/slide" Target="slide5.xml"/><Relationship Id="rId5" Type="http://schemas.openxmlformats.org/officeDocument/2006/relationships/slide" Target="slide12.xml"/><Relationship Id="rId4" Type="http://schemas.openxmlformats.org/officeDocument/2006/relationships/slide" Target="slide15.xml"/><Relationship Id="rId9" Type="http://schemas.openxmlformats.org/officeDocument/2006/relationships/slide" Target="slide2.xml"/></Relationships>
</file>

<file path=ppt/slides/_rels/slide19.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35.jpeg"/><Relationship Id="rId7" Type="http://schemas.openxmlformats.org/officeDocument/2006/relationships/slide" Target="slide12.xml"/><Relationship Id="rId2" Type="http://schemas.openxmlformats.org/officeDocument/2006/relationships/image" Target="../media/image34.jpeg"/><Relationship Id="rId1" Type="http://schemas.openxmlformats.org/officeDocument/2006/relationships/slideLayout" Target="../slideLayouts/slideLayout14.xml"/><Relationship Id="rId6" Type="http://schemas.openxmlformats.org/officeDocument/2006/relationships/slide" Target="slide15.xml"/><Relationship Id="rId11" Type="http://schemas.openxmlformats.org/officeDocument/2006/relationships/slide" Target="slide2.xml"/><Relationship Id="rId5" Type="http://schemas.openxmlformats.org/officeDocument/2006/relationships/slide" Target="slide19.xml"/><Relationship Id="rId10" Type="http://schemas.openxmlformats.org/officeDocument/2006/relationships/slide" Target="slide24.xml"/><Relationship Id="rId4" Type="http://schemas.openxmlformats.org/officeDocument/2006/relationships/slide" Target="slide29.xml"/><Relationship Id="rId9" Type="http://schemas.openxmlformats.org/officeDocument/2006/relationships/slide" Target="slide4.xml"/></Relationships>
</file>

<file path=ppt/slides/_rels/slide2.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4.png"/><Relationship Id="rId7" Type="http://schemas.openxmlformats.org/officeDocument/2006/relationships/slide" Target="slide15.xml"/><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29.xml"/><Relationship Id="rId10" Type="http://schemas.openxmlformats.org/officeDocument/2006/relationships/slide" Target="slide4.xml"/><Relationship Id="rId4" Type="http://schemas.openxmlformats.org/officeDocument/2006/relationships/image" Target="../media/image5.png"/><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37.png"/><Relationship Id="rId7" Type="http://schemas.openxmlformats.org/officeDocument/2006/relationships/slide" Target="slide12.xml"/><Relationship Id="rId2" Type="http://schemas.openxmlformats.org/officeDocument/2006/relationships/image" Target="../media/image36.jpeg"/><Relationship Id="rId1" Type="http://schemas.openxmlformats.org/officeDocument/2006/relationships/slideLayout" Target="../slideLayouts/slideLayout14.xml"/><Relationship Id="rId6" Type="http://schemas.openxmlformats.org/officeDocument/2006/relationships/slide" Target="slide15.xml"/><Relationship Id="rId11" Type="http://schemas.openxmlformats.org/officeDocument/2006/relationships/slide" Target="slide2.xml"/><Relationship Id="rId5" Type="http://schemas.openxmlformats.org/officeDocument/2006/relationships/slide" Target="slide19.xml"/><Relationship Id="rId10" Type="http://schemas.openxmlformats.org/officeDocument/2006/relationships/slide" Target="slide24.xml"/><Relationship Id="rId4" Type="http://schemas.openxmlformats.org/officeDocument/2006/relationships/slide" Target="slide29.xml"/><Relationship Id="rId9" Type="http://schemas.openxmlformats.org/officeDocument/2006/relationships/slide" Target="slide4.xml"/></Relationships>
</file>

<file path=ppt/slides/_rels/slide21.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39.png"/><Relationship Id="rId7" Type="http://schemas.openxmlformats.org/officeDocument/2006/relationships/slide" Target="slide12.xml"/><Relationship Id="rId2" Type="http://schemas.openxmlformats.org/officeDocument/2006/relationships/image" Target="../media/image38.jpeg"/><Relationship Id="rId1" Type="http://schemas.openxmlformats.org/officeDocument/2006/relationships/slideLayout" Target="../slideLayouts/slideLayout14.xml"/><Relationship Id="rId6" Type="http://schemas.openxmlformats.org/officeDocument/2006/relationships/slide" Target="slide15.xml"/><Relationship Id="rId11" Type="http://schemas.openxmlformats.org/officeDocument/2006/relationships/slide" Target="slide2.xml"/><Relationship Id="rId5" Type="http://schemas.openxmlformats.org/officeDocument/2006/relationships/slide" Target="slide19.xml"/><Relationship Id="rId10" Type="http://schemas.openxmlformats.org/officeDocument/2006/relationships/slide" Target="slide24.xml"/><Relationship Id="rId4" Type="http://schemas.openxmlformats.org/officeDocument/2006/relationships/slide" Target="slide29.xml"/><Relationship Id="rId9" Type="http://schemas.openxmlformats.org/officeDocument/2006/relationships/slide" Target="slide4.xml"/></Relationships>
</file>

<file path=ppt/slides/_rels/slide22.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41.jpeg"/><Relationship Id="rId7" Type="http://schemas.openxmlformats.org/officeDocument/2006/relationships/slide" Target="slide12.xml"/><Relationship Id="rId2" Type="http://schemas.openxmlformats.org/officeDocument/2006/relationships/image" Target="../media/image40.png"/><Relationship Id="rId1" Type="http://schemas.openxmlformats.org/officeDocument/2006/relationships/slideLayout" Target="../slideLayouts/slideLayout14.xml"/><Relationship Id="rId6" Type="http://schemas.openxmlformats.org/officeDocument/2006/relationships/slide" Target="slide15.xml"/><Relationship Id="rId11" Type="http://schemas.openxmlformats.org/officeDocument/2006/relationships/slide" Target="slide2.xml"/><Relationship Id="rId5" Type="http://schemas.openxmlformats.org/officeDocument/2006/relationships/slide" Target="slide19.xml"/><Relationship Id="rId10" Type="http://schemas.openxmlformats.org/officeDocument/2006/relationships/slide" Target="slide24.xml"/><Relationship Id="rId4" Type="http://schemas.openxmlformats.org/officeDocument/2006/relationships/slide" Target="slide29.xml"/><Relationship Id="rId9" Type="http://schemas.openxmlformats.org/officeDocument/2006/relationships/slide" Target="slide4.xml"/></Relationships>
</file>

<file path=ppt/slides/_rels/slide23.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29.xml"/><Relationship Id="rId7" Type="http://schemas.openxmlformats.org/officeDocument/2006/relationships/slide" Target="slide5.xml"/><Relationship Id="rId2" Type="http://schemas.openxmlformats.org/officeDocument/2006/relationships/image" Target="../media/image42.jpeg"/><Relationship Id="rId1" Type="http://schemas.openxmlformats.org/officeDocument/2006/relationships/slideLayout" Target="../slideLayouts/slideLayout14.xml"/><Relationship Id="rId6" Type="http://schemas.openxmlformats.org/officeDocument/2006/relationships/slide" Target="slide12.xml"/><Relationship Id="rId5" Type="http://schemas.openxmlformats.org/officeDocument/2006/relationships/slide" Target="slide15.xml"/><Relationship Id="rId10" Type="http://schemas.openxmlformats.org/officeDocument/2006/relationships/slide" Target="slide2.xml"/><Relationship Id="rId4" Type="http://schemas.openxmlformats.org/officeDocument/2006/relationships/slide" Target="slide19.xml"/><Relationship Id="rId9" Type="http://schemas.openxmlformats.org/officeDocument/2006/relationships/slide" Target="slide24.xml"/></Relationships>
</file>

<file path=ppt/slides/_rels/slide24.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29.xml"/><Relationship Id="rId7" Type="http://schemas.openxmlformats.org/officeDocument/2006/relationships/slide" Target="slide5.xml"/><Relationship Id="rId2" Type="http://schemas.openxmlformats.org/officeDocument/2006/relationships/hyperlink" Target="http://www.peugeot.ch/" TargetMode="External"/><Relationship Id="rId1" Type="http://schemas.openxmlformats.org/officeDocument/2006/relationships/slideLayout" Target="../slideLayouts/slideLayout19.xml"/><Relationship Id="rId6" Type="http://schemas.openxmlformats.org/officeDocument/2006/relationships/slide" Target="slide12.xml"/><Relationship Id="rId5" Type="http://schemas.openxmlformats.org/officeDocument/2006/relationships/slide" Target="slide15.xml"/><Relationship Id="rId10" Type="http://schemas.openxmlformats.org/officeDocument/2006/relationships/slide" Target="slide2.xml"/><Relationship Id="rId4" Type="http://schemas.openxmlformats.org/officeDocument/2006/relationships/slide" Target="slide19.xml"/><Relationship Id="rId9" Type="http://schemas.openxmlformats.org/officeDocument/2006/relationships/slide" Target="slide24.xml"/></Relationships>
</file>

<file path=ppt/slides/_rels/slide2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29.xml"/><Relationship Id="rId7" Type="http://schemas.openxmlformats.org/officeDocument/2006/relationships/slide" Target="slide5.xml"/><Relationship Id="rId2" Type="http://schemas.openxmlformats.org/officeDocument/2006/relationships/hyperlink" Target="http://www.peugeot.ch/" TargetMode="External"/><Relationship Id="rId1" Type="http://schemas.openxmlformats.org/officeDocument/2006/relationships/slideLayout" Target="../slideLayouts/slideLayout19.xml"/><Relationship Id="rId6" Type="http://schemas.openxmlformats.org/officeDocument/2006/relationships/slide" Target="slide12.xml"/><Relationship Id="rId5" Type="http://schemas.openxmlformats.org/officeDocument/2006/relationships/slide" Target="slide15.xml"/><Relationship Id="rId10" Type="http://schemas.openxmlformats.org/officeDocument/2006/relationships/slide" Target="slide2.xml"/><Relationship Id="rId4" Type="http://schemas.openxmlformats.org/officeDocument/2006/relationships/slide" Target="slide19.xml"/><Relationship Id="rId9" Type="http://schemas.openxmlformats.org/officeDocument/2006/relationships/slide" Target="slide24.xml"/></Relationships>
</file>

<file path=ppt/slides/_rels/slide2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29.xml"/><Relationship Id="rId7" Type="http://schemas.openxmlformats.org/officeDocument/2006/relationships/slide" Target="slide5.xml"/><Relationship Id="rId2" Type="http://schemas.openxmlformats.org/officeDocument/2006/relationships/hyperlink" Target="http://www.peugeot.fr/" TargetMode="External"/><Relationship Id="rId1" Type="http://schemas.openxmlformats.org/officeDocument/2006/relationships/slideLayout" Target="../slideLayouts/slideLayout19.xml"/><Relationship Id="rId6" Type="http://schemas.openxmlformats.org/officeDocument/2006/relationships/slide" Target="slide12.xml"/><Relationship Id="rId5" Type="http://schemas.openxmlformats.org/officeDocument/2006/relationships/slide" Target="slide15.xml"/><Relationship Id="rId10" Type="http://schemas.openxmlformats.org/officeDocument/2006/relationships/slide" Target="slide2.xml"/><Relationship Id="rId4" Type="http://schemas.openxmlformats.org/officeDocument/2006/relationships/slide" Target="slide19.xml"/><Relationship Id="rId9" Type="http://schemas.openxmlformats.org/officeDocument/2006/relationships/slide" Target="slide24.xml"/></Relationships>
</file>

<file path=ppt/slides/_rels/slide27.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19.xml"/><Relationship Id="rId7" Type="http://schemas.openxmlformats.org/officeDocument/2006/relationships/slide" Target="slide4.xml"/><Relationship Id="rId2" Type="http://schemas.openxmlformats.org/officeDocument/2006/relationships/slide" Target="slide29.xml"/><Relationship Id="rId1" Type="http://schemas.openxmlformats.org/officeDocument/2006/relationships/slideLayout" Target="../slideLayouts/slideLayout19.xml"/><Relationship Id="rId6" Type="http://schemas.openxmlformats.org/officeDocument/2006/relationships/slide" Target="slide5.xml"/><Relationship Id="rId5" Type="http://schemas.openxmlformats.org/officeDocument/2006/relationships/slide" Target="slide12.xml"/><Relationship Id="rId4" Type="http://schemas.openxmlformats.org/officeDocument/2006/relationships/slide" Target="slide15.xml"/><Relationship Id="rId9" Type="http://schemas.openxmlformats.org/officeDocument/2006/relationships/slide" Target="slide2.xml"/></Relationships>
</file>

<file path=ppt/slides/_rels/slide28.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image" Target="../media/image44.jpeg"/><Relationship Id="rId7" Type="http://schemas.openxmlformats.org/officeDocument/2006/relationships/slide" Target="slide15.xml"/><Relationship Id="rId12" Type="http://schemas.openxmlformats.org/officeDocument/2006/relationships/slide" Target="slide2.xml"/><Relationship Id="rId2" Type="http://schemas.openxmlformats.org/officeDocument/2006/relationships/image" Target="../media/image43.jpeg"/><Relationship Id="rId1" Type="http://schemas.openxmlformats.org/officeDocument/2006/relationships/slideLayout" Target="../slideLayouts/slideLayout14.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29.xml"/><Relationship Id="rId10" Type="http://schemas.openxmlformats.org/officeDocument/2006/relationships/slide" Target="slide4.xml"/><Relationship Id="rId4" Type="http://schemas.openxmlformats.org/officeDocument/2006/relationships/image" Target="../media/image45.jpeg"/><Relationship Id="rId9" Type="http://schemas.openxmlformats.org/officeDocument/2006/relationships/slide" Target="slide5.xml"/></Relationships>
</file>

<file path=ppt/slides/_rels/slide29.xml.rels><?xml version="1.0" encoding="UTF-8" standalone="yes"?>
<Relationships xmlns="http://schemas.openxmlformats.org/package/2006/relationships"><Relationship Id="rId8" Type="http://schemas.openxmlformats.org/officeDocument/2006/relationships/hyperlink" Target="http://www.peugeot.ch/" TargetMode="External"/><Relationship Id="rId13" Type="http://schemas.openxmlformats.org/officeDocument/2006/relationships/slide" Target="slide12.xml"/><Relationship Id="rId3" Type="http://schemas.openxmlformats.org/officeDocument/2006/relationships/image" Target="../media/image47.png"/><Relationship Id="rId7" Type="http://schemas.openxmlformats.org/officeDocument/2006/relationships/image" Target="../media/image51.jpeg"/><Relationship Id="rId12" Type="http://schemas.openxmlformats.org/officeDocument/2006/relationships/slide" Target="slide15.xml"/><Relationship Id="rId17" Type="http://schemas.openxmlformats.org/officeDocument/2006/relationships/slide" Target="slide2.xml"/><Relationship Id="rId2" Type="http://schemas.openxmlformats.org/officeDocument/2006/relationships/image" Target="../media/image46.jpg"/><Relationship Id="rId16" Type="http://schemas.openxmlformats.org/officeDocument/2006/relationships/slide" Target="slide24.xml"/><Relationship Id="rId1" Type="http://schemas.openxmlformats.org/officeDocument/2006/relationships/slideLayout" Target="../slideLayouts/slideLayout14.xml"/><Relationship Id="rId6" Type="http://schemas.openxmlformats.org/officeDocument/2006/relationships/image" Target="../media/image50.jpeg"/><Relationship Id="rId11" Type="http://schemas.openxmlformats.org/officeDocument/2006/relationships/slide" Target="slide19.xml"/><Relationship Id="rId5" Type="http://schemas.openxmlformats.org/officeDocument/2006/relationships/image" Target="../media/image49.png"/><Relationship Id="rId15" Type="http://schemas.openxmlformats.org/officeDocument/2006/relationships/slide" Target="slide4.xml"/><Relationship Id="rId10" Type="http://schemas.openxmlformats.org/officeDocument/2006/relationships/slide" Target="slide29.xml"/><Relationship Id="rId4" Type="http://schemas.openxmlformats.org/officeDocument/2006/relationships/image" Target="../media/image48.png"/><Relationship Id="rId9" Type="http://schemas.openxmlformats.org/officeDocument/2006/relationships/hyperlink" Target="https://ap.contracts.aftersales-pcd.ch/fr-CH" TargetMode="External"/><Relationship Id="rId14" Type="http://schemas.openxmlformats.org/officeDocument/2006/relationships/slide" Target="slide5.xml"/></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image" Target="../media/image7.png"/><Relationship Id="rId7" Type="http://schemas.openxmlformats.org/officeDocument/2006/relationships/slide" Target="slide12.xml"/><Relationship Id="rId2" Type="http://schemas.openxmlformats.org/officeDocument/2006/relationships/image" Target="../media/image6.png"/><Relationship Id="rId1" Type="http://schemas.openxmlformats.org/officeDocument/2006/relationships/slideLayout" Target="../slideLayouts/slideLayout22.xml"/><Relationship Id="rId6" Type="http://schemas.openxmlformats.org/officeDocument/2006/relationships/slide" Target="slide15.xml"/><Relationship Id="rId5" Type="http://schemas.openxmlformats.org/officeDocument/2006/relationships/slide" Target="slide19.xml"/><Relationship Id="rId10" Type="http://schemas.openxmlformats.org/officeDocument/2006/relationships/slide" Target="slide24.xml"/><Relationship Id="rId4" Type="http://schemas.openxmlformats.org/officeDocument/2006/relationships/slide" Target="slide29.xml"/><Relationship Id="rId9" Type="http://schemas.openxmlformats.org/officeDocument/2006/relationships/slide" Target="slide4.xml"/></Relationships>
</file>

<file path=ppt/slides/_rels/slide30.xml.rels><?xml version="1.0" encoding="UTF-8" standalone="yes"?>
<Relationships xmlns="http://schemas.openxmlformats.org/package/2006/relationships"><Relationship Id="rId3" Type="http://schemas.openxmlformats.org/officeDocument/2006/relationships/hyperlink" Target="https://www.peugeot.ch/fr/tools/request-quote.html" TargetMode="External"/><Relationship Id="rId2" Type="http://schemas.openxmlformats.org/officeDocument/2006/relationships/hyperlink" Target="https://www.peugeot.ch/fr/nos-vehicules/408/configurateur.html/finitions" TargetMode="External"/><Relationship Id="rId1" Type="http://schemas.openxmlformats.org/officeDocument/2006/relationships/slideLayout" Target="../slideLayouts/slideLayout20.xml"/><Relationship Id="rId4" Type="http://schemas.openxmlformats.org/officeDocument/2006/relationships/hyperlink" Target="https://www.peugeot.ch/fr/contact/demander-un-essai.html" TargetMode="External"/></Relationships>
</file>

<file path=ppt/slides/_rels/slide4.xml.rels><?xml version="1.0" encoding="UTF-8" standalone="yes"?>
<Relationships xmlns="http://schemas.openxmlformats.org/package/2006/relationships"><Relationship Id="rId8" Type="http://schemas.openxmlformats.org/officeDocument/2006/relationships/slide" Target="slide12.xml"/><Relationship Id="rId3" Type="http://schemas.openxmlformats.org/officeDocument/2006/relationships/hyperlink" Target="https://www.peugeot.ch/fr/nos-vehicules/408/configurateur.html/finitions" TargetMode="External"/><Relationship Id="rId7" Type="http://schemas.openxmlformats.org/officeDocument/2006/relationships/slide" Target="slide15.xml"/><Relationship Id="rId12" Type="http://schemas.openxmlformats.org/officeDocument/2006/relationships/slide" Target="slide2.xml"/><Relationship Id="rId2" Type="http://schemas.openxmlformats.org/officeDocument/2006/relationships/hyperlink" Target="http://www.peugeot.ch/" TargetMode="External"/><Relationship Id="rId1" Type="http://schemas.openxmlformats.org/officeDocument/2006/relationships/slideLayout" Target="../slideLayouts/slideLayout13.xml"/><Relationship Id="rId6" Type="http://schemas.openxmlformats.org/officeDocument/2006/relationships/slide" Target="slide19.xml"/><Relationship Id="rId11" Type="http://schemas.openxmlformats.org/officeDocument/2006/relationships/slide" Target="slide24.xml"/><Relationship Id="rId5" Type="http://schemas.openxmlformats.org/officeDocument/2006/relationships/slide" Target="slide29.xml"/><Relationship Id="rId10" Type="http://schemas.openxmlformats.org/officeDocument/2006/relationships/slide" Target="slide4.xml"/><Relationship Id="rId4" Type="http://schemas.openxmlformats.org/officeDocument/2006/relationships/image" Target="../media/image8.emf"/><Relationship Id="rId9" Type="http://schemas.openxmlformats.org/officeDocument/2006/relationships/slide" Target="slide5.xml"/></Relationships>
</file>

<file path=ppt/slides/_rels/slide5.xml.rels><?xml version="1.0" encoding="UTF-8" standalone="yes"?>
<Relationships xmlns="http://schemas.openxmlformats.org/package/2006/relationships"><Relationship Id="rId8" Type="http://schemas.openxmlformats.org/officeDocument/2006/relationships/slide" Target="slide24.xml"/><Relationship Id="rId3" Type="http://schemas.openxmlformats.org/officeDocument/2006/relationships/slide" Target="slide19.xml"/><Relationship Id="rId7" Type="http://schemas.openxmlformats.org/officeDocument/2006/relationships/slide" Target="slide4.xml"/><Relationship Id="rId2" Type="http://schemas.openxmlformats.org/officeDocument/2006/relationships/slide" Target="slide29.xml"/><Relationship Id="rId1" Type="http://schemas.openxmlformats.org/officeDocument/2006/relationships/slideLayout" Target="../slideLayouts/slideLayout14.xml"/><Relationship Id="rId6" Type="http://schemas.openxmlformats.org/officeDocument/2006/relationships/slide" Target="slide5.xml"/><Relationship Id="rId5" Type="http://schemas.openxmlformats.org/officeDocument/2006/relationships/slide" Target="slide12.xml"/><Relationship Id="rId10" Type="http://schemas.openxmlformats.org/officeDocument/2006/relationships/image" Target="../media/image9.png"/><Relationship Id="rId4" Type="http://schemas.openxmlformats.org/officeDocument/2006/relationships/slide" Target="slide15.xml"/><Relationship Id="rId9" Type="http://schemas.openxmlformats.org/officeDocument/2006/relationships/slide" Target="slide2.xml"/></Relationships>
</file>

<file path=ppt/slides/_rels/slide6.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29.xml"/><Relationship Id="rId7" Type="http://schemas.openxmlformats.org/officeDocument/2006/relationships/slide" Target="slide5.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slide" Target="slide12.xml"/><Relationship Id="rId11" Type="http://schemas.openxmlformats.org/officeDocument/2006/relationships/image" Target="../media/image10.jpeg"/><Relationship Id="rId5" Type="http://schemas.openxmlformats.org/officeDocument/2006/relationships/slide" Target="slide15.xml"/><Relationship Id="rId10" Type="http://schemas.openxmlformats.org/officeDocument/2006/relationships/slide" Target="slide2.xml"/><Relationship Id="rId4" Type="http://schemas.openxmlformats.org/officeDocument/2006/relationships/slide" Target="slide19.xml"/><Relationship Id="rId9" Type="http://schemas.openxmlformats.org/officeDocument/2006/relationships/slide" Target="slide24.xml"/></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29.xml"/><Relationship Id="rId7" Type="http://schemas.openxmlformats.org/officeDocument/2006/relationships/slide" Target="slide5.xml"/><Relationship Id="rId2" Type="http://schemas.openxmlformats.org/officeDocument/2006/relationships/image" Target="../media/image11.png"/><Relationship Id="rId1" Type="http://schemas.openxmlformats.org/officeDocument/2006/relationships/slideLayout" Target="../slideLayouts/slideLayout14.xml"/><Relationship Id="rId6" Type="http://schemas.openxmlformats.org/officeDocument/2006/relationships/slide" Target="slide12.xml"/><Relationship Id="rId11" Type="http://schemas.openxmlformats.org/officeDocument/2006/relationships/image" Target="../media/image12.png"/><Relationship Id="rId5" Type="http://schemas.openxmlformats.org/officeDocument/2006/relationships/slide" Target="slide15.xml"/><Relationship Id="rId10" Type="http://schemas.openxmlformats.org/officeDocument/2006/relationships/slide" Target="slide2.xml"/><Relationship Id="rId4" Type="http://schemas.openxmlformats.org/officeDocument/2006/relationships/slide" Target="slide19.xml"/><Relationship Id="rId9" Type="http://schemas.openxmlformats.org/officeDocument/2006/relationships/slide" Target="slide24.xml"/></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29.xml"/><Relationship Id="rId7" Type="http://schemas.openxmlformats.org/officeDocument/2006/relationships/slide" Target="slide5.xml"/><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slide" Target="slide12.xml"/><Relationship Id="rId11" Type="http://schemas.openxmlformats.org/officeDocument/2006/relationships/image" Target="../media/image14.png"/><Relationship Id="rId5" Type="http://schemas.openxmlformats.org/officeDocument/2006/relationships/slide" Target="slide15.xml"/><Relationship Id="rId10" Type="http://schemas.openxmlformats.org/officeDocument/2006/relationships/slide" Target="slide2.xml"/><Relationship Id="rId4" Type="http://schemas.openxmlformats.org/officeDocument/2006/relationships/slide" Target="slide19.xml"/><Relationship Id="rId9" Type="http://schemas.openxmlformats.org/officeDocument/2006/relationships/slide" Target="slide24.xml"/></Relationships>
</file>

<file path=ppt/slides/_rels/slide9.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slide" Target="slide29.xml"/><Relationship Id="rId7" Type="http://schemas.openxmlformats.org/officeDocument/2006/relationships/slide" Target="slide5.xml"/><Relationship Id="rId2" Type="http://schemas.openxmlformats.org/officeDocument/2006/relationships/image" Target="../media/image15.png"/><Relationship Id="rId1" Type="http://schemas.openxmlformats.org/officeDocument/2006/relationships/slideLayout" Target="../slideLayouts/slideLayout14.xml"/><Relationship Id="rId6" Type="http://schemas.openxmlformats.org/officeDocument/2006/relationships/slide" Target="slide12.xml"/><Relationship Id="rId11" Type="http://schemas.openxmlformats.org/officeDocument/2006/relationships/image" Target="../media/image16.jpeg"/><Relationship Id="rId5" Type="http://schemas.openxmlformats.org/officeDocument/2006/relationships/slide" Target="slide15.xml"/><Relationship Id="rId10" Type="http://schemas.openxmlformats.org/officeDocument/2006/relationships/slide" Target="slide2.xml"/><Relationship Id="rId4" Type="http://schemas.openxmlformats.org/officeDocument/2006/relationships/slide" Target="slide19.xml"/><Relationship Id="rId9" Type="http://schemas.openxmlformats.org/officeDocument/2006/relationships/slide" Target="slide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15"/>
          </p:nvPr>
        </p:nvSpPr>
        <p:spPr>
          <a:xfrm>
            <a:off x="274834" y="3084490"/>
            <a:ext cx="5529066" cy="478383"/>
          </a:xfrm>
        </p:spPr>
        <p:txBody>
          <a:bodyPr/>
          <a:lstStyle/>
          <a:p>
            <a:r>
              <a:rPr lang="fr-FR" sz="3100" dirty="0">
                <a:latin typeface="Peugeot New" panose="02000000000000000000" pitchFamily="50" charset="0"/>
                <a:ea typeface="+mj-ea"/>
                <a:cs typeface="+mj-cs"/>
              </a:rPr>
              <a:t>PEUGEOT 408</a:t>
            </a:r>
          </a:p>
        </p:txBody>
      </p:sp>
      <p:sp>
        <p:nvSpPr>
          <p:cNvPr id="7" name="ZoneTexte 6">
            <a:extLst>
              <a:ext uri="{FF2B5EF4-FFF2-40B4-BE49-F238E27FC236}">
                <a16:creationId xmlns:a16="http://schemas.microsoft.com/office/drawing/2014/main" id="{9438BB50-6B03-4B35-A9C7-F83A975DB24C}"/>
              </a:ext>
            </a:extLst>
          </p:cNvPr>
          <p:cNvSpPr txBox="1"/>
          <p:nvPr/>
        </p:nvSpPr>
        <p:spPr>
          <a:xfrm>
            <a:off x="274834" y="4285214"/>
            <a:ext cx="5038878" cy="584775"/>
          </a:xfrm>
          <a:prstGeom prst="rect">
            <a:avLst/>
          </a:prstGeom>
          <a:noFill/>
        </p:spPr>
        <p:txBody>
          <a:bodyPr wrap="square" rtlCol="0">
            <a:spAutoFit/>
          </a:bodyPr>
          <a:lstStyle/>
          <a:p>
            <a:r>
              <a:rPr lang="fr-FR" sz="1600" dirty="0">
                <a:latin typeface="Peugeot New" panose="02000000000000000000" pitchFamily="50" charset="0"/>
                <a:ea typeface="+mj-ea"/>
                <a:cs typeface="+mj-cs"/>
              </a:rPr>
              <a:t>Tarifs, équipements </a:t>
            </a:r>
          </a:p>
          <a:p>
            <a:r>
              <a:rPr lang="fr-FR" sz="1600" dirty="0">
                <a:latin typeface="Peugeot New" panose="02000000000000000000" pitchFamily="50" charset="0"/>
                <a:ea typeface="+mj-ea"/>
                <a:cs typeface="+mj-cs"/>
              </a:rPr>
              <a:t>et caractéristiques techniques</a:t>
            </a:r>
          </a:p>
        </p:txBody>
      </p:sp>
      <p:pic>
        <p:nvPicPr>
          <p:cNvPr id="10" name="Espace réservé pour une image  5" descr="Une image contenant voiture, ciel, extérieur, bleu&#10;&#10;Description générée automatiquement">
            <a:extLst>
              <a:ext uri="{FF2B5EF4-FFF2-40B4-BE49-F238E27FC236}">
                <a16:creationId xmlns:a16="http://schemas.microsoft.com/office/drawing/2014/main" id="{23F0E874-737D-43DD-9FFE-A87374D36AE5}"/>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t="25" b="25"/>
          <a:stretch>
            <a:fillRect/>
          </a:stretch>
        </p:blipFill>
        <p:spPr>
          <a:xfrm>
            <a:off x="6096000" y="0"/>
            <a:ext cx="6102350" cy="6859588"/>
          </a:xfrm>
        </p:spPr>
      </p:pic>
      <p:sp>
        <p:nvSpPr>
          <p:cNvPr id="2" name="Rectangle 1"/>
          <p:cNvSpPr/>
          <p:nvPr/>
        </p:nvSpPr>
        <p:spPr>
          <a:xfrm>
            <a:off x="274834" y="6320043"/>
            <a:ext cx="889987" cy="216982"/>
          </a:xfrm>
          <a:prstGeom prst="rect">
            <a:avLst/>
          </a:prstGeom>
        </p:spPr>
        <p:txBody>
          <a:bodyPr wrap="none">
            <a:spAutoFit/>
          </a:bodyPr>
          <a:lstStyle/>
          <a:p>
            <a:pPr>
              <a:lnSpc>
                <a:spcPct val="90000"/>
              </a:lnSpc>
              <a:spcBef>
                <a:spcPts val="1000"/>
              </a:spcBef>
            </a:pPr>
            <a:r>
              <a:rPr lang="fr-FR" sz="900" dirty="0" smtClean="0">
                <a:latin typeface="Peugeot New" panose="02000000000000000000" pitchFamily="50" charset="0"/>
              </a:rPr>
              <a:t>Août </a:t>
            </a:r>
            <a:r>
              <a:rPr lang="fr-FR" sz="900" dirty="0">
                <a:latin typeface="Peugeot New" panose="02000000000000000000" pitchFamily="50" charset="0"/>
              </a:rPr>
              <a:t>2024</a:t>
            </a:r>
          </a:p>
        </p:txBody>
      </p:sp>
    </p:spTree>
    <p:extLst>
      <p:ext uri="{BB962C8B-B14F-4D97-AF65-F5344CB8AC3E}">
        <p14:creationId xmlns:p14="http://schemas.microsoft.com/office/powerpoint/2010/main" val="1436645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34150" y="999284"/>
            <a:ext cx="5360337" cy="4870564"/>
          </a:xfrm>
          <a:prstGeom prst="rect">
            <a:avLst/>
          </a:prstGeom>
        </p:spPr>
        <p:txBody>
          <a:bodyPr wrap="square" lIns="91440" tIns="45720" rIns="91440" bIns="45720" anchor="t">
            <a:spAutoFit/>
          </a:bodyPr>
          <a:lstStyle/>
          <a:p>
            <a:pPr lvl="0">
              <a:spcAft>
                <a:spcPts val="300"/>
              </a:spcAft>
              <a:defRPr/>
            </a:pPr>
            <a:r>
              <a:rPr lang="fr-FR" sz="1200" dirty="0">
                <a:solidFill>
                  <a:srgbClr val="000000"/>
                </a:solidFill>
                <a:latin typeface="Peugeot New" panose="02000000000000000000" pitchFamily="50" charset="0"/>
              </a:rPr>
              <a:t>GARNISSAGES ET SIÈGES</a:t>
            </a:r>
          </a:p>
          <a:p>
            <a:pPr marL="171450" lvl="0" indent="-171450">
              <a:spcAft>
                <a:spcPts val="300"/>
              </a:spcAft>
              <a:buFont typeface="Arial" panose="020B0604020202020204" pitchFamily="34" charset="0"/>
              <a:buChar char="•"/>
              <a:defRPr/>
            </a:pPr>
            <a:r>
              <a:rPr lang="fr-FR" sz="900" dirty="0">
                <a:solidFill>
                  <a:srgbClr val="000000"/>
                </a:solidFill>
                <a:latin typeface="Peugeot New"/>
              </a:rPr>
              <a:t>Sellerie tri-matières maille FRAXX KNIT / TEP / Alcantara®</a:t>
            </a:r>
          </a:p>
          <a:p>
            <a:pPr marL="171450" indent="-171450">
              <a:spcAft>
                <a:spcPts val="300"/>
              </a:spcAft>
              <a:buFont typeface="Arial" panose="020B0604020202020204" pitchFamily="34" charset="0"/>
              <a:buChar char="•"/>
              <a:defRPr/>
            </a:pPr>
            <a:endParaRPr lang="fr-FR" sz="900" dirty="0">
              <a:solidFill>
                <a:srgbClr val="000000"/>
              </a:solidFill>
              <a:latin typeface="Peugeot New"/>
            </a:endParaRPr>
          </a:p>
          <a:p>
            <a:pPr>
              <a:spcAft>
                <a:spcPts val="300"/>
              </a:spcAft>
              <a:defRPr/>
            </a:pPr>
            <a:r>
              <a:rPr kumimoji="0" lang="fr-FR" sz="1200" b="0" i="0" u="none" strike="noStrike" kern="1200" cap="none" spc="0" normalizeH="0" baseline="0" noProof="0" dirty="0">
                <a:ln>
                  <a:noFill/>
                </a:ln>
                <a:solidFill>
                  <a:srgbClr val="000000"/>
                </a:solidFill>
                <a:effectLst/>
                <a:uLnTx/>
                <a:uFillTx/>
                <a:latin typeface="Peugeot New"/>
              </a:rPr>
              <a:t>CONFORT</a:t>
            </a:r>
            <a:endParaRPr lang="fr-FR" dirty="0">
              <a:latin typeface="Peugeot New"/>
            </a:endParaRPr>
          </a:p>
          <a:p>
            <a:pPr marL="171450" indent="-171450">
              <a:spcAft>
                <a:spcPts val="300"/>
              </a:spcAft>
              <a:buFont typeface="Arial" panose="020B0604020202020204" pitchFamily="34" charset="0"/>
              <a:buChar char="•"/>
              <a:defRPr/>
            </a:pPr>
            <a:r>
              <a:rPr lang="fr-FR" sz="900" dirty="0">
                <a:solidFill>
                  <a:srgbClr val="000000"/>
                </a:solidFill>
                <a:latin typeface="Peugeot New"/>
              </a:rPr>
              <a:t>Boîte à gants floquée éclairée à LED avec sortie d’air mélangé </a:t>
            </a:r>
          </a:p>
          <a:p>
            <a:pPr marL="171450" indent="-171450">
              <a:spcAft>
                <a:spcPts val="300"/>
              </a:spcAft>
              <a:buFont typeface="Arial" panose="020B0604020202020204" pitchFamily="34" charset="0"/>
              <a:buChar char="•"/>
              <a:defRPr/>
            </a:pPr>
            <a:r>
              <a:rPr lang="fr-FR" sz="900" dirty="0">
                <a:latin typeface="Peugeot New"/>
              </a:rPr>
              <a:t>Clean </a:t>
            </a:r>
            <a:r>
              <a:rPr lang="fr-FR" sz="900" dirty="0" err="1">
                <a:latin typeface="Peugeot New"/>
              </a:rPr>
              <a:t>Cabin</a:t>
            </a:r>
            <a:r>
              <a:rPr lang="fr-FR" sz="900" dirty="0">
                <a:latin typeface="Peugeot New"/>
              </a:rPr>
              <a:t> avec capteur de particules dans l’habitacle </a:t>
            </a:r>
          </a:p>
          <a:p>
            <a:pPr marL="171450" indent="-171450">
              <a:spcAft>
                <a:spcPts val="300"/>
              </a:spcAft>
              <a:buFont typeface="Arial" panose="020B0604020202020204" pitchFamily="34" charset="0"/>
              <a:buChar char="•"/>
              <a:defRPr/>
            </a:pPr>
            <a:r>
              <a:rPr lang="fr-FR" sz="900" dirty="0">
                <a:solidFill>
                  <a:srgbClr val="000000"/>
                </a:solidFill>
                <a:latin typeface="Peugeot New"/>
              </a:rPr>
              <a:t>Driver Sport Pack : </a:t>
            </a:r>
            <a:r>
              <a:rPr lang="fr-FR" sz="900" dirty="0">
                <a:solidFill>
                  <a:srgbClr val="000000"/>
                </a:solidFill>
                <a:latin typeface="Peugeot New Light" panose="02000000000000000000" pitchFamily="50" charset="0"/>
              </a:rPr>
              <a:t>personnalisation du combiné spécifique, sonorité du moteur amplifiée et plus sportive (</a:t>
            </a:r>
            <a:r>
              <a:rPr lang="fr-FR" sz="900" dirty="0" err="1">
                <a:solidFill>
                  <a:srgbClr val="000000"/>
                </a:solidFill>
                <a:latin typeface="Peugeot New Light" panose="02000000000000000000" pitchFamily="50" charset="0"/>
              </a:rPr>
              <a:t>désactivable</a:t>
            </a:r>
            <a:r>
              <a:rPr lang="fr-FR" sz="900" dirty="0">
                <a:solidFill>
                  <a:srgbClr val="000000"/>
                </a:solidFill>
                <a:latin typeface="Peugeot New Light" panose="02000000000000000000" pitchFamily="50" charset="0"/>
              </a:rPr>
              <a:t>)</a:t>
            </a:r>
          </a:p>
          <a:p>
            <a:pPr marL="171450" indent="-171450">
              <a:spcAft>
                <a:spcPts val="300"/>
              </a:spcAft>
              <a:buFont typeface="Arial" panose="020B0604020202020204" pitchFamily="34" charset="0"/>
              <a:buChar char="•"/>
              <a:defRPr/>
            </a:pPr>
            <a:r>
              <a:rPr lang="fr-FR" sz="900" dirty="0">
                <a:latin typeface="Peugeot New"/>
              </a:rPr>
              <a:t>Hayon motorisé avec Accès Bras Chargés</a:t>
            </a:r>
          </a:p>
          <a:p>
            <a:pPr marL="171450" indent="-171450">
              <a:spcAft>
                <a:spcPts val="300"/>
              </a:spcAft>
              <a:buFont typeface="Arial" panose="020B0604020202020204" pitchFamily="34" charset="0"/>
              <a:buChar char="•"/>
              <a:defRPr/>
            </a:pPr>
            <a:r>
              <a:rPr lang="fr-FR" sz="900" dirty="0">
                <a:solidFill>
                  <a:srgbClr val="000000"/>
                </a:solidFill>
                <a:latin typeface="Peugeot New"/>
              </a:rPr>
              <a:t>Lève vitres AV et AR séquentiels et anti-pincement, platine noir mat (LV AV peint - LV AR grainé) </a:t>
            </a:r>
          </a:p>
          <a:p>
            <a:pPr marL="171450" indent="-171450">
              <a:spcAft>
                <a:spcPts val="300"/>
              </a:spcAft>
              <a:buFont typeface="Arial" panose="020B0604020202020204" pitchFamily="34" charset="0"/>
              <a:buChar char="•"/>
              <a:defRPr/>
            </a:pPr>
            <a:r>
              <a:rPr lang="fr-FR" sz="900" dirty="0">
                <a:solidFill>
                  <a:srgbClr val="000000"/>
                </a:solidFill>
                <a:latin typeface="Peugeot New"/>
              </a:rPr>
              <a:t>Rétroviseurs extérieur avec éclairage d’approche</a:t>
            </a:r>
          </a:p>
          <a:p>
            <a:pPr marL="171450" indent="-171450">
              <a:spcAft>
                <a:spcPts val="300"/>
              </a:spcAft>
              <a:buFont typeface="Arial" panose="020B0604020202020204" pitchFamily="34" charset="0"/>
              <a:buChar char="•"/>
              <a:defRPr/>
            </a:pPr>
            <a:r>
              <a:rPr lang="fr-FR" sz="900" dirty="0">
                <a:latin typeface="Peugeot New" panose="02000000000000000000" pitchFamily="50" charset="0"/>
              </a:rPr>
              <a:t>Smart </a:t>
            </a:r>
            <a:r>
              <a:rPr lang="fr-FR" sz="900" dirty="0" err="1">
                <a:latin typeface="Peugeot New" panose="02000000000000000000" pitchFamily="50" charset="0"/>
              </a:rPr>
              <a:t>MultiDrive</a:t>
            </a:r>
            <a:r>
              <a:rPr lang="fr-FR" sz="900" dirty="0">
                <a:latin typeface="Peugeot New" panose="02000000000000000000" pitchFamily="50" charset="0"/>
              </a:rPr>
              <a:t> : personnalisation de l’éclairage combiné et éclairage d’ambiance LED intérieur associé au mode de conduite </a:t>
            </a:r>
          </a:p>
          <a:p>
            <a:pPr marL="171450" indent="-171450">
              <a:spcAft>
                <a:spcPts val="300"/>
              </a:spcAft>
              <a:buFont typeface="Arial" panose="020B0604020202020204" pitchFamily="34" charset="0"/>
              <a:buChar char="•"/>
              <a:defRPr/>
            </a:pPr>
            <a:r>
              <a:rPr lang="fr-FR" sz="900" dirty="0">
                <a:solidFill>
                  <a:srgbClr val="000000"/>
                </a:solidFill>
                <a:latin typeface="Peugeot New"/>
              </a:rPr>
              <a:t>Volant cuir pleine fleur perforé chauffant</a:t>
            </a:r>
          </a:p>
          <a:p>
            <a:pPr>
              <a:spcAft>
                <a:spcPts val="300"/>
              </a:spcAft>
              <a:defRPr/>
            </a:pPr>
            <a:endParaRPr lang="fr-FR" sz="900" dirty="0">
              <a:solidFill>
                <a:srgbClr val="000000"/>
              </a:solidFill>
              <a:latin typeface="Peugeot New"/>
            </a:endParaRPr>
          </a:p>
          <a:p>
            <a:pPr>
              <a:spcAft>
                <a:spcPts val="300"/>
              </a:spcAft>
              <a:defRPr/>
            </a:pPr>
            <a:r>
              <a:rPr lang="fr-FR" sz="1200" dirty="0">
                <a:solidFill>
                  <a:srgbClr val="000000"/>
                </a:solidFill>
                <a:latin typeface="Peugeot New"/>
              </a:rPr>
              <a:t>AIDES A LA CONDUITE ET AIDES A LA MANOEUVRE</a:t>
            </a:r>
          </a:p>
          <a:p>
            <a:pPr marL="171450" indent="-171450">
              <a:spcAft>
                <a:spcPts val="300"/>
              </a:spcAft>
              <a:buFont typeface="Arial" panose="020B0604020202020204" pitchFamily="34" charset="0"/>
              <a:buChar char="•"/>
              <a:defRPr/>
            </a:pPr>
            <a:r>
              <a:rPr lang="fr-FR" sz="900" dirty="0">
                <a:solidFill>
                  <a:srgbClr val="000000"/>
                </a:solidFill>
                <a:latin typeface="Peugeot New"/>
              </a:rPr>
              <a:t>Aide au stationnement avant</a:t>
            </a:r>
          </a:p>
          <a:p>
            <a:pPr marL="171450" indent="-171450">
              <a:spcAft>
                <a:spcPts val="300"/>
              </a:spcAft>
              <a:buFont typeface="Arial" panose="020B0604020202020204" pitchFamily="34" charset="0"/>
              <a:buChar char="•"/>
              <a:defRPr/>
            </a:pPr>
            <a:r>
              <a:rPr lang="fr-FR" sz="900" dirty="0">
                <a:solidFill>
                  <a:srgbClr val="000000"/>
                </a:solidFill>
                <a:latin typeface="Peugeot New"/>
              </a:rPr>
              <a:t>Aide au maintien de la position dans la voie</a:t>
            </a:r>
          </a:p>
          <a:p>
            <a:pPr>
              <a:spcAft>
                <a:spcPts val="300"/>
              </a:spcAft>
              <a:defRPr/>
            </a:pPr>
            <a:endParaRPr lang="fr-FR" sz="1200" dirty="0">
              <a:solidFill>
                <a:srgbClr val="000000"/>
              </a:solidFill>
              <a:latin typeface="Peugeot New"/>
            </a:endParaRPr>
          </a:p>
          <a:p>
            <a:pPr>
              <a:spcAft>
                <a:spcPts val="300"/>
              </a:spcAft>
              <a:defRPr/>
            </a:pPr>
            <a:r>
              <a:rPr lang="fr-FR" sz="1200" dirty="0">
                <a:solidFill>
                  <a:srgbClr val="000000"/>
                </a:solidFill>
                <a:latin typeface="Peugeot New"/>
              </a:rPr>
              <a:t>MUTIMEDIA &amp; NAVIGATION</a:t>
            </a:r>
          </a:p>
          <a:p>
            <a:pPr marL="171450" indent="-171450">
              <a:spcAft>
                <a:spcPts val="300"/>
              </a:spcAft>
              <a:buFont typeface="Arial" panose="020B0604020202020204" pitchFamily="34" charset="0"/>
              <a:buChar char="•"/>
              <a:defRPr/>
            </a:pPr>
            <a:r>
              <a:rPr lang="fr-FR" sz="900" dirty="0">
                <a:solidFill>
                  <a:srgbClr val="000000"/>
                </a:solidFill>
                <a:latin typeface="Peugeot New"/>
              </a:rPr>
              <a:t>Peugeot i-Cockpit® avec combiné d'instrumentation numérique 10'' 3D personnalisable</a:t>
            </a:r>
          </a:p>
          <a:p>
            <a:pPr marL="171450" indent="-171450">
              <a:spcAft>
                <a:spcPts val="300"/>
              </a:spcAft>
              <a:buFont typeface="Arial" panose="020B0604020202020204" pitchFamily="34" charset="0"/>
              <a:buChar char="•"/>
              <a:defRPr/>
            </a:pPr>
            <a:r>
              <a:rPr lang="fr-FR" sz="900" dirty="0">
                <a:solidFill>
                  <a:srgbClr val="000000"/>
                </a:solidFill>
                <a:latin typeface="Peugeot New"/>
              </a:rPr>
              <a:t>Peugeot i-TOGGLES avec navigation par reconnaissance vocale en langage naturel</a:t>
            </a:r>
          </a:p>
          <a:p>
            <a:pPr marL="171450" indent="-171450">
              <a:spcAft>
                <a:spcPts val="300"/>
              </a:spcAft>
              <a:buFont typeface="Arial" panose="020B0604020202020204" pitchFamily="34" charset="0"/>
              <a:buChar char="•"/>
              <a:defRPr/>
            </a:pPr>
            <a:r>
              <a:rPr lang="fr-FR" sz="900" dirty="0">
                <a:solidFill>
                  <a:srgbClr val="000000"/>
                </a:solidFill>
                <a:latin typeface="Peugeot New"/>
              </a:rPr>
              <a:t>Peugeot </a:t>
            </a:r>
            <a:r>
              <a:rPr lang="fr-FR" sz="900" dirty="0" err="1">
                <a:solidFill>
                  <a:srgbClr val="000000"/>
                </a:solidFill>
                <a:latin typeface="Peugeot New"/>
              </a:rPr>
              <a:t>Connect</a:t>
            </a:r>
            <a:r>
              <a:rPr lang="fr-FR" sz="900" dirty="0">
                <a:solidFill>
                  <a:srgbClr val="000000"/>
                </a:solidFill>
                <a:latin typeface="Peugeot New"/>
              </a:rPr>
              <a:t> SOS &amp; Assistance</a:t>
            </a:r>
          </a:p>
        </p:txBody>
      </p:sp>
      <p:sp>
        <p:nvSpPr>
          <p:cNvPr id="24" name="Titre 2"/>
          <p:cNvSpPr txBox="1">
            <a:spLocks/>
          </p:cNvSpPr>
          <p:nvPr/>
        </p:nvSpPr>
        <p:spPr>
          <a:xfrm>
            <a:off x="658076" y="310264"/>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r>
              <a:rPr lang="fr-FR" sz="1500" b="1" dirty="0">
                <a:latin typeface="Peugeot New" panose="02000000000000000000" pitchFamily="50" charset="0"/>
              </a:rPr>
              <a:t>EQUIPEMENT DE SÉRIE GT</a:t>
            </a:r>
          </a:p>
        </p:txBody>
      </p:sp>
      <p:sp>
        <p:nvSpPr>
          <p:cNvPr id="23" name="Rectangle 22">
            <a:extLst>
              <a:ext uri="{FF2B5EF4-FFF2-40B4-BE49-F238E27FC236}">
                <a16:creationId xmlns:a16="http://schemas.microsoft.com/office/drawing/2014/main" id="{7FA76C13-5976-4B45-95DF-DECE7DF2BBE6}"/>
              </a:ext>
            </a:extLst>
          </p:cNvPr>
          <p:cNvSpPr/>
          <p:nvPr/>
        </p:nvSpPr>
        <p:spPr>
          <a:xfrm>
            <a:off x="888202" y="539358"/>
            <a:ext cx="822662" cy="230832"/>
          </a:xfrm>
          <a:prstGeom prst="rect">
            <a:avLst/>
          </a:prstGeom>
        </p:spPr>
        <p:txBody>
          <a:bodyPr wrap="none">
            <a:spAutoFit/>
          </a:bodyPr>
          <a:lstStyle/>
          <a:p>
            <a:pPr lvl="0" algn="ctr">
              <a:defRPr/>
            </a:pPr>
            <a:r>
              <a:rPr lang="en-US" sz="900" dirty="0">
                <a:solidFill>
                  <a:srgbClr val="000000"/>
                </a:solidFill>
                <a:latin typeface="Peugeot New"/>
              </a:rPr>
              <a:t>= Allure +</a:t>
            </a:r>
            <a:endParaRPr kumimoji="0" lang="en-US" sz="900" b="0" i="0" u="none" strike="noStrike" kern="1200" cap="none" spc="0" normalizeH="0" baseline="0" noProof="0" dirty="0">
              <a:ln>
                <a:noFill/>
              </a:ln>
              <a:solidFill>
                <a:srgbClr val="000000"/>
              </a:solidFill>
              <a:effectLst/>
              <a:uLnTx/>
              <a:uFillTx/>
              <a:latin typeface="Peugeot New"/>
            </a:endParaRPr>
          </a:p>
        </p:txBody>
      </p:sp>
      <p:grpSp>
        <p:nvGrpSpPr>
          <p:cNvPr id="18" name="Groupe 17"/>
          <p:cNvGrpSpPr/>
          <p:nvPr/>
        </p:nvGrpSpPr>
        <p:grpSpPr>
          <a:xfrm>
            <a:off x="3" y="-889"/>
            <a:ext cx="380529" cy="6858889"/>
            <a:chOff x="3" y="-889"/>
            <a:chExt cx="380529" cy="6858889"/>
          </a:xfrm>
        </p:grpSpPr>
        <p:grpSp>
          <p:nvGrpSpPr>
            <p:cNvPr id="19" name="Groupe 18"/>
            <p:cNvGrpSpPr/>
            <p:nvPr/>
          </p:nvGrpSpPr>
          <p:grpSpPr>
            <a:xfrm>
              <a:off x="3" y="-889"/>
              <a:ext cx="377181" cy="6858889"/>
              <a:chOff x="3" y="-889"/>
              <a:chExt cx="377181" cy="6858889"/>
            </a:xfrm>
          </p:grpSpPr>
          <p:grpSp>
            <p:nvGrpSpPr>
              <p:cNvPr id="22" name="Groupe 24"/>
              <p:cNvGrpSpPr/>
              <p:nvPr/>
            </p:nvGrpSpPr>
            <p:grpSpPr>
              <a:xfrm>
                <a:off x="3" y="857258"/>
                <a:ext cx="377181" cy="6000742"/>
                <a:chOff x="-5690" y="857258"/>
                <a:chExt cx="377181" cy="6000742"/>
              </a:xfrm>
              <a:solidFill>
                <a:srgbClr val="FFFFFF">
                  <a:lumMod val="95000"/>
                </a:srgbClr>
              </a:solidFill>
            </p:grpSpPr>
            <p:sp>
              <p:nvSpPr>
                <p:cNvPr id="26" name="Rectangle 25">
                  <a:hlinkClick r:id="rId2"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27" name="Rectangle 26">
                  <a:hlinkClick r:id="rId3" action="ppaction://hlinksldjump"/>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28" name="Rectangle 27">
                  <a:hlinkClick r:id="rId4" action="ppaction://hlinksldjump"/>
                </p:cNvPr>
                <p:cNvSpPr/>
                <p:nvPr/>
              </p:nvSpPr>
              <p:spPr>
                <a:xfrm rot="16200000">
                  <a:off x="-245555" y="3671895"/>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29" name="Rectangle 28">
                  <a:hlinkClick r:id="rId5" action="ppaction://hlinksldjump"/>
                </p:cNvPr>
                <p:cNvSpPr/>
                <p:nvPr/>
              </p:nvSpPr>
              <p:spPr>
                <a:xfrm rot="16200000">
                  <a:off x="-247400" y="2813242"/>
                  <a:ext cx="857250" cy="373829"/>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30" name="Rectangle 29">
                  <a:hlinkClick r:id="rId6" action="ppaction://hlinksldjump"/>
                </p:cNvPr>
                <p:cNvSpPr/>
                <p:nvPr/>
              </p:nvSpPr>
              <p:spPr>
                <a:xfrm rot="16200000">
                  <a:off x="-245724" y="1954549"/>
                  <a:ext cx="857250" cy="377181"/>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31" name="Rectangle 30">
                  <a:hlinkClick r:id="rId7" action="ppaction://hlinksldjump"/>
                </p:cNvPr>
                <p:cNvSpPr/>
                <p:nvPr/>
              </p:nvSpPr>
              <p:spPr>
                <a:xfrm rot="16200000">
                  <a:off x="-248718" y="1100287"/>
                  <a:ext cx="857250" cy="371192"/>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32" name="Rectangle 31">
                  <a:hlinkClick r:id="rId8"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25" name="Rectangle 24">
                <a:hlinkClick r:id="rId9" action="ppaction://hlinksldjump"/>
                <a:extLst>
                  <a:ext uri="{FF2B5EF4-FFF2-40B4-BE49-F238E27FC236}">
                    <a16:creationId xmlns:a16="http://schemas.microsoft.com/office/drawing/2014/main" id="{03CD456A-5E65-CD54-D5B3-7DDA83007E82}"/>
                  </a:ext>
                </a:extLst>
              </p:cNvPr>
              <p:cNvSpPr/>
              <p:nvPr/>
            </p:nvSpPr>
            <p:spPr>
              <a:xfrm rot="16200000">
                <a:off x="-239865" y="241998"/>
                <a:ext cx="857250" cy="371475"/>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20" name="Rectangle 19">
              <a:hlinkClick r:id="rId6" action="ppaction://hlinksldjump"/>
              <a:extLst>
                <a:ext uri="{FF2B5EF4-FFF2-40B4-BE49-F238E27FC236}">
                  <a16:creationId xmlns:a16="http://schemas.microsoft.com/office/drawing/2014/main" id="{B5CE3533-EFF1-0227-8427-33968787783A}"/>
                </a:ext>
              </a:extLst>
            </p:cNvPr>
            <p:cNvSpPr/>
            <p:nvPr/>
          </p:nvSpPr>
          <p:spPr>
            <a:xfrm rot="16200000">
              <a:off x="-236683" y="1953637"/>
              <a:ext cx="857250" cy="377181"/>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chemeClr val="bg1"/>
                  </a:solidFill>
                  <a:effectLst/>
                  <a:uLnTx/>
                  <a:uFillTx/>
                  <a:latin typeface="Peugeot New Light"/>
                  <a:ea typeface="+mn-ea"/>
                  <a:cs typeface="+mn-cs"/>
                </a:rPr>
                <a:t>Equipement et finitions</a:t>
              </a:r>
            </a:p>
          </p:txBody>
        </p:sp>
      </p:grpSp>
      <p:pic>
        <p:nvPicPr>
          <p:cNvPr id="33" name="Image 15" descr="Une image contenant voiture, panneau de configuration&#10;&#10;Description générée automatiquement">
            <a:extLst>
              <a:ext uri="{FF2B5EF4-FFF2-40B4-BE49-F238E27FC236}">
                <a16:creationId xmlns:a16="http://schemas.microsoft.com/office/drawing/2014/main" id="{BB0EAB43-5592-4A58-80B3-AFEAE54015C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8771" r="4387"/>
          <a:stretch/>
        </p:blipFill>
        <p:spPr>
          <a:xfrm>
            <a:off x="6879771" y="499611"/>
            <a:ext cx="5312229" cy="3056156"/>
          </a:xfrm>
          <a:prstGeom prst="rect">
            <a:avLst/>
          </a:prstGeom>
        </p:spPr>
      </p:pic>
      <p:pic>
        <p:nvPicPr>
          <p:cNvPr id="34" name="Image 16">
            <a:extLst>
              <a:ext uri="{FF2B5EF4-FFF2-40B4-BE49-F238E27FC236}">
                <a16:creationId xmlns:a16="http://schemas.microsoft.com/office/drawing/2014/main" id="{6AA2FC7C-9689-4EA8-BB5B-EA86D381869A}"/>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a:stretch/>
        </p:blipFill>
        <p:spPr>
          <a:xfrm>
            <a:off x="10052180" y="3817351"/>
            <a:ext cx="2146948" cy="2531347"/>
          </a:xfrm>
          <a:prstGeom prst="rect">
            <a:avLst/>
          </a:prstGeom>
        </p:spPr>
      </p:pic>
      <p:pic>
        <p:nvPicPr>
          <p:cNvPr id="35" name="Image 20" descr="Une image contenant intérieur, noir, argent, fermer&#10;&#10;Description générée automatiquement">
            <a:extLst>
              <a:ext uri="{FF2B5EF4-FFF2-40B4-BE49-F238E27FC236}">
                <a16:creationId xmlns:a16="http://schemas.microsoft.com/office/drawing/2014/main" id="{7E8DE2DC-5C6E-4813-9A0F-D5FEB7B34A1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6565" r="11287"/>
          <a:stretch/>
        </p:blipFill>
        <p:spPr>
          <a:xfrm>
            <a:off x="6879771" y="3817351"/>
            <a:ext cx="3117668" cy="2531347"/>
          </a:xfrm>
          <a:prstGeom prst="rect">
            <a:avLst/>
          </a:prstGeom>
        </p:spPr>
      </p:pic>
    </p:spTree>
    <p:extLst>
      <p:ext uri="{BB962C8B-B14F-4D97-AF65-F5344CB8AC3E}">
        <p14:creationId xmlns:p14="http://schemas.microsoft.com/office/powerpoint/2010/main" val="32378141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a:extLst>
              <a:ext uri="{FF2B5EF4-FFF2-40B4-BE49-F238E27FC236}">
                <a16:creationId xmlns:a16="http://schemas.microsoft.com/office/drawing/2014/main" id="{ED548271-8286-79FA-B4CF-B03E4C0D7487}"/>
              </a:ext>
            </a:extLst>
          </p:cNvPr>
          <p:cNvSpPr>
            <a:spLocks noGrp="1"/>
          </p:cNvSpPr>
          <p:nvPr>
            <p:ph type="body" sz="quarter" idx="18"/>
          </p:nvPr>
        </p:nvSpPr>
        <p:spPr/>
        <p:txBody>
          <a:bodyPr/>
          <a:lstStyle/>
          <a:p>
            <a:r>
              <a:rPr lang="fr-FR" dirty="0"/>
              <a:t>17'' </a:t>
            </a:r>
            <a:r>
              <a:rPr lang="fr-FR" dirty="0">
                <a:latin typeface="Peugeot New" panose="02000000000000000000" pitchFamily="50" charset="0"/>
              </a:rPr>
              <a:t>Alliage </a:t>
            </a:r>
            <a:r>
              <a:rPr lang="fr-FR" dirty="0"/>
              <a:t>SILEX </a:t>
            </a:r>
          </a:p>
        </p:txBody>
      </p:sp>
      <p:sp>
        <p:nvSpPr>
          <p:cNvPr id="3" name="Espace réservé du texte 2">
            <a:extLst>
              <a:ext uri="{FF2B5EF4-FFF2-40B4-BE49-F238E27FC236}">
                <a16:creationId xmlns:a16="http://schemas.microsoft.com/office/drawing/2014/main" id="{905B1F6C-6E26-7414-E3A9-CA25EFD99FE3}"/>
              </a:ext>
            </a:extLst>
          </p:cNvPr>
          <p:cNvSpPr>
            <a:spLocks noGrp="1"/>
          </p:cNvSpPr>
          <p:nvPr>
            <p:ph type="body" sz="quarter" idx="19"/>
          </p:nvPr>
        </p:nvSpPr>
        <p:spPr/>
        <p:txBody>
          <a:bodyPr>
            <a:normAutofit/>
          </a:bodyPr>
          <a:lstStyle/>
          <a:p>
            <a:r>
              <a:rPr lang="de-DE" sz="800" dirty="0"/>
              <a:t>De </a:t>
            </a:r>
            <a:r>
              <a:rPr lang="de-DE" sz="800" dirty="0" err="1"/>
              <a:t>série</a:t>
            </a:r>
            <a:r>
              <a:rPr lang="de-DE" sz="800" dirty="0"/>
              <a:t> </a:t>
            </a:r>
            <a:r>
              <a:rPr lang="de-DE" sz="800" dirty="0" err="1"/>
              <a:t>sur</a:t>
            </a:r>
            <a:r>
              <a:rPr lang="de-DE" sz="800" dirty="0"/>
              <a:t> </a:t>
            </a:r>
            <a:r>
              <a:rPr lang="de-DE" sz="800" dirty="0" err="1"/>
              <a:t>Allure</a:t>
            </a:r>
            <a:endParaRPr lang="de-DE" sz="800" dirty="0"/>
          </a:p>
        </p:txBody>
      </p:sp>
      <p:sp>
        <p:nvSpPr>
          <p:cNvPr id="4" name="Espace réservé du texte 3">
            <a:extLst>
              <a:ext uri="{FF2B5EF4-FFF2-40B4-BE49-F238E27FC236}">
                <a16:creationId xmlns:a16="http://schemas.microsoft.com/office/drawing/2014/main" id="{7FC54879-709D-FE47-5651-1437821288A2}"/>
              </a:ext>
            </a:extLst>
          </p:cNvPr>
          <p:cNvSpPr>
            <a:spLocks noGrp="1"/>
          </p:cNvSpPr>
          <p:nvPr>
            <p:ph type="body" sz="quarter" idx="22"/>
          </p:nvPr>
        </p:nvSpPr>
        <p:spPr/>
        <p:txBody>
          <a:bodyPr/>
          <a:lstStyle/>
          <a:p>
            <a:r>
              <a:rPr lang="fr-FR" dirty="0"/>
              <a:t>19’’ Alliage GRAPHITE</a:t>
            </a:r>
          </a:p>
        </p:txBody>
      </p:sp>
      <p:sp>
        <p:nvSpPr>
          <p:cNvPr id="5" name="Espace réservé du texte 4">
            <a:extLst>
              <a:ext uri="{FF2B5EF4-FFF2-40B4-BE49-F238E27FC236}">
                <a16:creationId xmlns:a16="http://schemas.microsoft.com/office/drawing/2014/main" id="{D9D00D27-512A-F6A1-1E76-D46B65FA76F7}"/>
              </a:ext>
            </a:extLst>
          </p:cNvPr>
          <p:cNvSpPr>
            <a:spLocks noGrp="1"/>
          </p:cNvSpPr>
          <p:nvPr>
            <p:ph type="body" sz="quarter" idx="23"/>
          </p:nvPr>
        </p:nvSpPr>
        <p:spPr/>
        <p:txBody>
          <a:bodyPr>
            <a:normAutofit/>
          </a:bodyPr>
          <a:lstStyle/>
          <a:p>
            <a:r>
              <a:rPr lang="de-DE" sz="800" dirty="0"/>
              <a:t>De </a:t>
            </a:r>
            <a:r>
              <a:rPr lang="de-DE" sz="800" dirty="0" err="1"/>
              <a:t>série</a:t>
            </a:r>
            <a:r>
              <a:rPr lang="de-DE" sz="800" dirty="0"/>
              <a:t> </a:t>
            </a:r>
            <a:r>
              <a:rPr lang="de-DE" sz="800" dirty="0" err="1"/>
              <a:t>sur</a:t>
            </a:r>
            <a:r>
              <a:rPr lang="de-DE" sz="800" dirty="0"/>
              <a:t> GT</a:t>
            </a:r>
          </a:p>
        </p:txBody>
      </p:sp>
      <p:sp>
        <p:nvSpPr>
          <p:cNvPr id="6" name="Espace réservé du texte 5">
            <a:extLst>
              <a:ext uri="{FF2B5EF4-FFF2-40B4-BE49-F238E27FC236}">
                <a16:creationId xmlns:a16="http://schemas.microsoft.com/office/drawing/2014/main" id="{62A2B55B-9512-EB7C-4B68-3DABFB5A2064}"/>
              </a:ext>
            </a:extLst>
          </p:cNvPr>
          <p:cNvSpPr>
            <a:spLocks noGrp="1"/>
          </p:cNvSpPr>
          <p:nvPr>
            <p:ph type="body" sz="quarter" idx="28"/>
          </p:nvPr>
        </p:nvSpPr>
        <p:spPr/>
        <p:txBody>
          <a:bodyPr>
            <a:normAutofit fontScale="92500"/>
          </a:bodyPr>
          <a:lstStyle/>
          <a:p>
            <a:r>
              <a:rPr lang="fr-FR" dirty="0"/>
              <a:t>20’’ Alliage MONOLITHE</a:t>
            </a:r>
          </a:p>
        </p:txBody>
      </p:sp>
      <p:sp>
        <p:nvSpPr>
          <p:cNvPr id="7" name="Espace réservé du texte 6">
            <a:extLst>
              <a:ext uri="{FF2B5EF4-FFF2-40B4-BE49-F238E27FC236}">
                <a16:creationId xmlns:a16="http://schemas.microsoft.com/office/drawing/2014/main" id="{5687241E-620D-77DA-A2B7-BEBE68C0F868}"/>
              </a:ext>
            </a:extLst>
          </p:cNvPr>
          <p:cNvSpPr>
            <a:spLocks noGrp="1"/>
          </p:cNvSpPr>
          <p:nvPr>
            <p:ph type="body" sz="quarter" idx="29"/>
          </p:nvPr>
        </p:nvSpPr>
        <p:spPr/>
        <p:txBody>
          <a:bodyPr>
            <a:normAutofit fontScale="77500" lnSpcReduction="20000"/>
          </a:bodyPr>
          <a:lstStyle/>
          <a:p>
            <a:r>
              <a:rPr lang="fr-FR" sz="1000" dirty="0">
                <a:solidFill>
                  <a:srgbClr val="00B0F0"/>
                </a:solidFill>
              </a:rPr>
              <a:t>En option sur GT Plug-in </a:t>
            </a:r>
            <a:r>
              <a:rPr lang="fr-FR" sz="1000" dirty="0" err="1">
                <a:solidFill>
                  <a:srgbClr val="00B0F0"/>
                </a:solidFill>
              </a:rPr>
              <a:t>Hybrid</a:t>
            </a:r>
            <a:endParaRPr lang="fr-FR" sz="1000" dirty="0">
              <a:solidFill>
                <a:srgbClr val="00B0F0"/>
              </a:solidFill>
            </a:endParaRPr>
          </a:p>
        </p:txBody>
      </p:sp>
      <p:sp>
        <p:nvSpPr>
          <p:cNvPr id="8" name="Espace réservé du texte 7">
            <a:extLst>
              <a:ext uri="{FF2B5EF4-FFF2-40B4-BE49-F238E27FC236}">
                <a16:creationId xmlns:a16="http://schemas.microsoft.com/office/drawing/2014/main" id="{36C6ABC4-9E3E-3B3E-0F15-4B4DA38381A5}"/>
              </a:ext>
            </a:extLst>
          </p:cNvPr>
          <p:cNvSpPr>
            <a:spLocks noGrp="1"/>
          </p:cNvSpPr>
          <p:nvPr>
            <p:ph type="body" sz="quarter" idx="32"/>
          </p:nvPr>
        </p:nvSpPr>
        <p:spPr/>
        <p:txBody>
          <a:bodyPr/>
          <a:lstStyle/>
          <a:p>
            <a:r>
              <a:rPr lang="fr-FR" dirty="0"/>
              <a:t>19'' </a:t>
            </a:r>
            <a:r>
              <a:rPr lang="fr-FR" dirty="0">
                <a:latin typeface="Peugeot New" panose="02000000000000000000" pitchFamily="50" charset="0"/>
              </a:rPr>
              <a:t>Alliage </a:t>
            </a:r>
            <a:r>
              <a:rPr lang="fr-FR" dirty="0"/>
              <a:t>JASPE </a:t>
            </a:r>
          </a:p>
        </p:txBody>
      </p:sp>
      <p:sp>
        <p:nvSpPr>
          <p:cNvPr id="9" name="Espace réservé du texte 8">
            <a:extLst>
              <a:ext uri="{FF2B5EF4-FFF2-40B4-BE49-F238E27FC236}">
                <a16:creationId xmlns:a16="http://schemas.microsoft.com/office/drawing/2014/main" id="{AA5B3CE8-AEA1-65DB-8B7D-27DF1E12ECD8}"/>
              </a:ext>
            </a:extLst>
          </p:cNvPr>
          <p:cNvSpPr>
            <a:spLocks noGrp="1"/>
          </p:cNvSpPr>
          <p:nvPr>
            <p:ph type="body" sz="quarter" idx="33"/>
          </p:nvPr>
        </p:nvSpPr>
        <p:spPr/>
        <p:txBody>
          <a:bodyPr>
            <a:normAutofit/>
          </a:bodyPr>
          <a:lstStyle/>
          <a:p>
            <a:r>
              <a:rPr lang="de-DE" sz="800" dirty="0"/>
              <a:t>En </a:t>
            </a:r>
            <a:r>
              <a:rPr lang="de-DE" sz="800" dirty="0" err="1"/>
              <a:t>option</a:t>
            </a:r>
            <a:r>
              <a:rPr lang="de-DE" sz="800" dirty="0"/>
              <a:t> </a:t>
            </a:r>
            <a:r>
              <a:rPr lang="de-DE" sz="800" dirty="0" err="1"/>
              <a:t>sur</a:t>
            </a:r>
            <a:r>
              <a:rPr lang="de-DE" sz="800" dirty="0"/>
              <a:t> </a:t>
            </a:r>
            <a:r>
              <a:rPr lang="de-DE" sz="800" dirty="0" err="1"/>
              <a:t>Allure</a:t>
            </a:r>
            <a:endParaRPr lang="de-DE" sz="800" dirty="0"/>
          </a:p>
        </p:txBody>
      </p:sp>
      <p:pic>
        <p:nvPicPr>
          <p:cNvPr id="15" name="Espace réservé pour une image  15" descr="Une image contenant ventilateur&#10;&#10;Description générée automatiquement">
            <a:extLst>
              <a:ext uri="{FF2B5EF4-FFF2-40B4-BE49-F238E27FC236}">
                <a16:creationId xmlns:a16="http://schemas.microsoft.com/office/drawing/2014/main" id="{D1E4541E-E5A6-09C9-35DB-87339C427A09}"/>
              </a:ext>
            </a:extLst>
          </p:cNvPr>
          <p:cNvPicPr>
            <a:picLocks noGrp="1" noChangeAspect="1"/>
          </p:cNvPicPr>
          <p:nvPr>
            <p:ph type="pic" sz="quarter" idx="34"/>
          </p:nvPr>
        </p:nvPicPr>
        <p:blipFill rotWithShape="1">
          <a:blip r:embed="rId2" cstate="print">
            <a:extLst>
              <a:ext uri="{28A0092B-C50C-407E-A947-70E740481C1C}">
                <a14:useLocalDpi xmlns:a14="http://schemas.microsoft.com/office/drawing/2010/main" val="0"/>
              </a:ext>
            </a:extLst>
          </a:blip>
          <a:srcRect l="49" r="49"/>
          <a:stretch/>
        </p:blipFill>
        <p:spPr>
          <a:xfrm>
            <a:off x="2078038" y="706437"/>
            <a:ext cx="2250122" cy="2246671"/>
          </a:xfrm>
        </p:spPr>
      </p:pic>
      <p:pic>
        <p:nvPicPr>
          <p:cNvPr id="16" name="Espace réservé pour une image  29">
            <a:extLst>
              <a:ext uri="{FF2B5EF4-FFF2-40B4-BE49-F238E27FC236}">
                <a16:creationId xmlns:a16="http://schemas.microsoft.com/office/drawing/2014/main" id="{D3A5CF47-5FCC-DC62-28B2-5DD2A45D5CFB}"/>
              </a:ext>
            </a:extLst>
          </p:cNvPr>
          <p:cNvPicPr>
            <a:picLocks noGrp="1" noChangeAspect="1"/>
          </p:cNvPicPr>
          <p:nvPr>
            <p:ph type="pic" sz="quarter" idx="36"/>
          </p:nvPr>
        </p:nvPicPr>
        <p:blipFill rotWithShape="1">
          <a:blip r:embed="rId3" cstate="print">
            <a:extLst>
              <a:ext uri="{28A0092B-C50C-407E-A947-70E740481C1C}">
                <a14:useLocalDpi xmlns:a14="http://schemas.microsoft.com/office/drawing/2010/main" val="0"/>
              </a:ext>
            </a:extLst>
          </a:blip>
          <a:srcRect t="77" b="77"/>
          <a:stretch/>
        </p:blipFill>
        <p:spPr>
          <a:xfrm>
            <a:off x="8043863" y="706438"/>
            <a:ext cx="2070100" cy="2066925"/>
          </a:xfrm>
        </p:spPr>
      </p:pic>
      <p:pic>
        <p:nvPicPr>
          <p:cNvPr id="17" name="Espace réservé pour une image  80" descr="Une image contenant casque, ventilateur&#10;&#10;Description générée automatiquement">
            <a:extLst>
              <a:ext uri="{FF2B5EF4-FFF2-40B4-BE49-F238E27FC236}">
                <a16:creationId xmlns:a16="http://schemas.microsoft.com/office/drawing/2014/main" id="{725CF1ED-4B25-D027-B3E1-72EBD6EE7B0D}"/>
              </a:ext>
            </a:extLst>
          </p:cNvPr>
          <p:cNvPicPr>
            <a:picLocks noGrp="1" noChangeAspect="1"/>
          </p:cNvPicPr>
          <p:nvPr>
            <p:ph type="pic" sz="quarter" idx="39"/>
          </p:nvPr>
        </p:nvPicPr>
        <p:blipFill>
          <a:blip r:embed="rId4" cstate="print">
            <a:extLst>
              <a:ext uri="{28A0092B-C50C-407E-A947-70E740481C1C}">
                <a14:useLocalDpi xmlns:a14="http://schemas.microsoft.com/office/drawing/2010/main" val="0"/>
              </a:ext>
            </a:extLst>
          </a:blip>
          <a:srcRect l="43" r="43"/>
          <a:stretch>
            <a:fillRect/>
          </a:stretch>
        </p:blipFill>
        <p:spPr>
          <a:xfrm>
            <a:off x="8043863" y="3876675"/>
            <a:ext cx="2070100" cy="2066925"/>
          </a:xfrm>
          <a:prstGeom prst="rect">
            <a:avLst/>
          </a:prstGeom>
        </p:spPr>
      </p:pic>
      <p:pic>
        <p:nvPicPr>
          <p:cNvPr id="10" name="Espace réservé pour une image  19">
            <a:extLst>
              <a:ext uri="{FF2B5EF4-FFF2-40B4-BE49-F238E27FC236}">
                <a16:creationId xmlns:a16="http://schemas.microsoft.com/office/drawing/2014/main" id="{25F2F6C0-96E6-C191-8A4F-6C77582EC91B}"/>
              </a:ext>
            </a:extLst>
          </p:cNvPr>
          <p:cNvPicPr>
            <a:picLocks noGrp="1" noChangeAspect="1"/>
          </p:cNvPicPr>
          <p:nvPr>
            <p:ph type="pic" sz="quarter" idx="37"/>
          </p:nvPr>
        </p:nvPicPr>
        <p:blipFill rotWithShape="1">
          <a:blip r:embed="rId5" cstate="print">
            <a:extLst>
              <a:ext uri="{28A0092B-C50C-407E-A947-70E740481C1C}">
                <a14:useLocalDpi xmlns:a14="http://schemas.microsoft.com/office/drawing/2010/main" val="0"/>
              </a:ext>
            </a:extLst>
          </a:blip>
          <a:srcRect l="45" r="45"/>
          <a:stretch/>
        </p:blipFill>
        <p:spPr>
          <a:xfrm>
            <a:off x="2087107" y="3818662"/>
            <a:ext cx="2128202" cy="2124938"/>
          </a:xfrm>
        </p:spPr>
      </p:pic>
      <p:grpSp>
        <p:nvGrpSpPr>
          <p:cNvPr id="40" name="Groupe 39"/>
          <p:cNvGrpSpPr/>
          <p:nvPr/>
        </p:nvGrpSpPr>
        <p:grpSpPr>
          <a:xfrm>
            <a:off x="3" y="-889"/>
            <a:ext cx="380529" cy="6858889"/>
            <a:chOff x="3" y="-889"/>
            <a:chExt cx="380529" cy="6858889"/>
          </a:xfrm>
        </p:grpSpPr>
        <p:grpSp>
          <p:nvGrpSpPr>
            <p:cNvPr id="41" name="Groupe 40"/>
            <p:cNvGrpSpPr/>
            <p:nvPr/>
          </p:nvGrpSpPr>
          <p:grpSpPr>
            <a:xfrm>
              <a:off x="3" y="-889"/>
              <a:ext cx="377181" cy="6858889"/>
              <a:chOff x="3" y="-889"/>
              <a:chExt cx="377181" cy="6858889"/>
            </a:xfrm>
          </p:grpSpPr>
          <p:grpSp>
            <p:nvGrpSpPr>
              <p:cNvPr id="43" name="Groupe 24"/>
              <p:cNvGrpSpPr/>
              <p:nvPr/>
            </p:nvGrpSpPr>
            <p:grpSpPr>
              <a:xfrm>
                <a:off x="3" y="857258"/>
                <a:ext cx="377181" cy="6000742"/>
                <a:chOff x="-5690" y="857258"/>
                <a:chExt cx="377181" cy="6000742"/>
              </a:xfrm>
              <a:solidFill>
                <a:srgbClr val="FFFFFF">
                  <a:lumMod val="95000"/>
                </a:srgbClr>
              </a:solidFill>
            </p:grpSpPr>
            <p:sp>
              <p:nvSpPr>
                <p:cNvPr id="45" name="Rectangle 44">
                  <a:hlinkClick r:id="rId6"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46" name="Rectangle 45">
                  <a:hlinkClick r:id="rId7" action="ppaction://hlinksldjump"/>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47" name="Rectangle 46">
                  <a:hlinkClick r:id="rId8" action="ppaction://hlinksldjump"/>
                </p:cNvPr>
                <p:cNvSpPr/>
                <p:nvPr/>
              </p:nvSpPr>
              <p:spPr>
                <a:xfrm rot="16200000">
                  <a:off x="-245555" y="3671895"/>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48" name="Rectangle 47">
                  <a:hlinkClick r:id="rId9" action="ppaction://hlinksldjump"/>
                </p:cNvPr>
                <p:cNvSpPr/>
                <p:nvPr/>
              </p:nvSpPr>
              <p:spPr>
                <a:xfrm rot="16200000">
                  <a:off x="-247400" y="2813242"/>
                  <a:ext cx="857250" cy="373829"/>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49" name="Rectangle 48">
                  <a:hlinkClick r:id="rId10" action="ppaction://hlinksldjump"/>
                </p:cNvPr>
                <p:cNvSpPr/>
                <p:nvPr/>
              </p:nvSpPr>
              <p:spPr>
                <a:xfrm rot="16200000">
                  <a:off x="-245724" y="1954549"/>
                  <a:ext cx="857250" cy="377181"/>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50" name="Rectangle 49">
                  <a:hlinkClick r:id="rId11" action="ppaction://hlinksldjump"/>
                </p:cNvPr>
                <p:cNvSpPr/>
                <p:nvPr/>
              </p:nvSpPr>
              <p:spPr>
                <a:xfrm rot="16200000">
                  <a:off x="-247400" y="1098968"/>
                  <a:ext cx="857250" cy="373829"/>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51" name="Rectangle 50">
                  <a:hlinkClick r:id="rId12"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44" name="Rectangle 43">
                <a:hlinkClick r:id="rId13" action="ppaction://hlinksldjump"/>
                <a:extLst>
                  <a:ext uri="{FF2B5EF4-FFF2-40B4-BE49-F238E27FC236}">
                    <a16:creationId xmlns:a16="http://schemas.microsoft.com/office/drawing/2014/main" id="{03CD456A-5E65-CD54-D5B3-7DDA83007E82}"/>
                  </a:ext>
                </a:extLst>
              </p:cNvPr>
              <p:cNvSpPr/>
              <p:nvPr/>
            </p:nvSpPr>
            <p:spPr>
              <a:xfrm rot="16200000">
                <a:off x="-239865" y="241998"/>
                <a:ext cx="857250" cy="371475"/>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42" name="Rectangle 41">
              <a:hlinkClick r:id="rId10" action="ppaction://hlinksldjump"/>
              <a:extLst>
                <a:ext uri="{FF2B5EF4-FFF2-40B4-BE49-F238E27FC236}">
                  <a16:creationId xmlns:a16="http://schemas.microsoft.com/office/drawing/2014/main" id="{B5CE3533-EFF1-0227-8427-33968787783A}"/>
                </a:ext>
              </a:extLst>
            </p:cNvPr>
            <p:cNvSpPr/>
            <p:nvPr/>
          </p:nvSpPr>
          <p:spPr>
            <a:xfrm rot="16200000">
              <a:off x="-236683" y="1953637"/>
              <a:ext cx="857250" cy="377181"/>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chemeClr val="bg1"/>
                  </a:solidFill>
                  <a:effectLst/>
                  <a:uLnTx/>
                  <a:uFillTx/>
                  <a:latin typeface="Peugeot New Light"/>
                  <a:ea typeface="+mn-ea"/>
                  <a:cs typeface="+mn-cs"/>
                </a:rPr>
                <a:t>Equipement et finitions</a:t>
              </a:r>
            </a:p>
          </p:txBody>
        </p:sp>
      </p:grpSp>
      <p:sp>
        <p:nvSpPr>
          <p:cNvPr id="26" name="ZoneTexte 25">
            <a:extLst>
              <a:ext uri="{FF2B5EF4-FFF2-40B4-BE49-F238E27FC236}">
                <a16:creationId xmlns:a16="http://schemas.microsoft.com/office/drawing/2014/main" id="{5F4464B8-6288-4D6C-B0E9-E166EFC3FBC2}"/>
              </a:ext>
            </a:extLst>
          </p:cNvPr>
          <p:cNvSpPr txBox="1"/>
          <p:nvPr/>
        </p:nvSpPr>
        <p:spPr>
          <a:xfrm>
            <a:off x="658076" y="327356"/>
            <a:ext cx="4381500" cy="27725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lang="fr-FR" sz="1500" b="1" cap="all" dirty="0">
                <a:latin typeface="Peugeot New" panose="02000000000000000000" pitchFamily="50" charset="0"/>
              </a:rPr>
              <a:t>JAN</a:t>
            </a:r>
            <a:r>
              <a:rPr kumimoji="0" lang="fr-FR" sz="1500" b="1" i="0" u="none" strike="noStrike" kern="1200" cap="all" spc="0" normalizeH="0" baseline="0" noProof="0" dirty="0">
                <a:ln>
                  <a:noFill/>
                </a:ln>
                <a:effectLst/>
                <a:uLnTx/>
                <a:uFillTx/>
                <a:latin typeface="Peugeot New" panose="02000000000000000000" pitchFamily="50" charset="0"/>
                <a:ea typeface="+mn-ea"/>
                <a:cs typeface="+mn-cs"/>
              </a:rPr>
              <a:t>TES</a:t>
            </a:r>
          </a:p>
        </p:txBody>
      </p:sp>
    </p:spTree>
    <p:extLst>
      <p:ext uri="{BB962C8B-B14F-4D97-AF65-F5344CB8AC3E}">
        <p14:creationId xmlns:p14="http://schemas.microsoft.com/office/powerpoint/2010/main" val="36510978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Espace réservé pour une image  17" descr="Une image contenant voiture&#10;&#10;Description générée automatiquement">
            <a:extLst>
              <a:ext uri="{FF2B5EF4-FFF2-40B4-BE49-F238E27FC236}">
                <a16:creationId xmlns:a16="http://schemas.microsoft.com/office/drawing/2014/main" id="{E3F04E0F-25F1-4CA6-AECC-235BEBE3B0A3}"/>
              </a:ext>
            </a:extLst>
          </p:cNvPr>
          <p:cNvPicPr>
            <a:picLocks noGrp="1" noChangeAspect="1"/>
          </p:cNvPicPr>
          <p:nvPr>
            <p:ph type="pic" sz="quarter" idx="14"/>
          </p:nvPr>
        </p:nvPicPr>
        <p:blipFill>
          <a:blip r:embed="rId2" cstate="print">
            <a:extLst>
              <a:ext uri="{28A0092B-C50C-407E-A947-70E740481C1C}">
                <a14:useLocalDpi xmlns:a14="http://schemas.microsoft.com/office/drawing/2010/main" val="0"/>
              </a:ext>
            </a:extLst>
          </a:blip>
          <a:srcRect/>
          <a:stretch>
            <a:fillRect/>
          </a:stretch>
        </p:blipFill>
        <p:spPr>
          <a:xfrm>
            <a:off x="1659470" y="615289"/>
            <a:ext cx="3039946" cy="1683411"/>
          </a:xfrm>
        </p:spPr>
      </p:pic>
      <p:pic>
        <p:nvPicPr>
          <p:cNvPr id="30" name="Espace réservé pour une image  29" descr="Une image contenant voiture&#10;&#10;Description générée automatiquement">
            <a:extLst>
              <a:ext uri="{FF2B5EF4-FFF2-40B4-BE49-F238E27FC236}">
                <a16:creationId xmlns:a16="http://schemas.microsoft.com/office/drawing/2014/main" id="{4E2D670A-BFE1-46E8-8B6E-9FB27E79562C}"/>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7468662" y="638149"/>
            <a:ext cx="3039946" cy="1683411"/>
          </a:xfrm>
          <a:prstGeom prst="rect">
            <a:avLst/>
          </a:prstGeom>
        </p:spPr>
      </p:pic>
      <p:pic>
        <p:nvPicPr>
          <p:cNvPr id="32" name="Espace réservé pour une image  31" descr="Une image contenant voiture&#10;&#10;Description générée automatiquement">
            <a:extLst>
              <a:ext uri="{FF2B5EF4-FFF2-40B4-BE49-F238E27FC236}">
                <a16:creationId xmlns:a16="http://schemas.microsoft.com/office/drawing/2014/main" id="{2B851CCE-7F37-400B-88CB-2F44E4AB67E3}"/>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a:stretch>
            <a:fillRect/>
          </a:stretch>
        </p:blipFill>
        <p:spPr>
          <a:xfrm>
            <a:off x="1659470" y="2586633"/>
            <a:ext cx="3039946" cy="1683411"/>
          </a:xfrm>
        </p:spPr>
      </p:pic>
      <p:pic>
        <p:nvPicPr>
          <p:cNvPr id="36" name="Espace réservé pour une image  35" descr="Une image contenant voiture&#10;&#10;Description générée automatiquement">
            <a:extLst>
              <a:ext uri="{FF2B5EF4-FFF2-40B4-BE49-F238E27FC236}">
                <a16:creationId xmlns:a16="http://schemas.microsoft.com/office/drawing/2014/main" id="{83F21778-294D-4C8B-A932-622AC88C90C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1659470" y="4482353"/>
            <a:ext cx="3039946" cy="1683411"/>
          </a:xfrm>
          <a:prstGeom prst="rect">
            <a:avLst/>
          </a:prstGeom>
        </p:spPr>
      </p:pic>
      <p:sp>
        <p:nvSpPr>
          <p:cNvPr id="31" name="Titre 2">
            <a:extLst>
              <a:ext uri="{FF2B5EF4-FFF2-40B4-BE49-F238E27FC236}">
                <a16:creationId xmlns:a16="http://schemas.microsoft.com/office/drawing/2014/main" id="{61001942-83C4-4D91-924C-4E0BF395791A}"/>
              </a:ext>
            </a:extLst>
          </p:cNvPr>
          <p:cNvSpPr txBox="1">
            <a:spLocks/>
          </p:cNvSpPr>
          <p:nvPr/>
        </p:nvSpPr>
        <p:spPr>
          <a:xfrm>
            <a:off x="667603" y="727242"/>
            <a:ext cx="2055087" cy="3044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fr-FR" sz="3400" b="1" kern="1200" dirty="0">
                <a:solidFill>
                  <a:schemeClr val="tx1"/>
                </a:solidFill>
                <a:latin typeface="Peugeot New" panose="02000000000000000000" pitchFamily="50" charset="0"/>
                <a:ea typeface="+mj-ea"/>
                <a:cs typeface="+mj-cs"/>
              </a:defRPr>
            </a:lvl1pPr>
          </a:lstStyle>
          <a:p>
            <a:pPr lvl="0">
              <a:defRPr/>
            </a:pPr>
            <a:r>
              <a:rPr lang="fr-FR" sz="1000" b="0" dirty="0">
                <a:solidFill>
                  <a:srgbClr val="000000"/>
                </a:solidFill>
              </a:rPr>
              <a:t>TEINTES MÉTALLISÉES</a:t>
            </a:r>
          </a:p>
        </p:txBody>
      </p:sp>
      <p:sp>
        <p:nvSpPr>
          <p:cNvPr id="33" name="Titre 2">
            <a:extLst>
              <a:ext uri="{FF2B5EF4-FFF2-40B4-BE49-F238E27FC236}">
                <a16:creationId xmlns:a16="http://schemas.microsoft.com/office/drawing/2014/main" id="{3EE87081-5BC3-4E70-BABC-928DE1969DC6}"/>
              </a:ext>
            </a:extLst>
          </p:cNvPr>
          <p:cNvSpPr txBox="1">
            <a:spLocks/>
          </p:cNvSpPr>
          <p:nvPr/>
        </p:nvSpPr>
        <p:spPr>
          <a:xfrm>
            <a:off x="669286" y="4655049"/>
            <a:ext cx="1951306" cy="30898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fr-FR" sz="3400" b="1" kern="1200" dirty="0">
                <a:solidFill>
                  <a:schemeClr val="tx1"/>
                </a:solidFill>
                <a:latin typeface="Peugeot New" panose="02000000000000000000" pitchFamily="50" charset="0"/>
                <a:ea typeface="+mj-ea"/>
                <a:cs typeface="+mj-cs"/>
              </a:defRPr>
            </a:lvl1pPr>
          </a:lstStyle>
          <a:p>
            <a:pPr lvl="0">
              <a:defRPr/>
            </a:pPr>
            <a:r>
              <a:rPr lang="fr-FR" sz="1000" b="0" dirty="0">
                <a:solidFill>
                  <a:srgbClr val="000000"/>
                </a:solidFill>
              </a:rPr>
              <a:t>TEINTES SPÉCIALES</a:t>
            </a:r>
          </a:p>
        </p:txBody>
      </p:sp>
      <p:sp>
        <p:nvSpPr>
          <p:cNvPr id="35" name="ZoneTexte 34">
            <a:extLst>
              <a:ext uri="{FF2B5EF4-FFF2-40B4-BE49-F238E27FC236}">
                <a16:creationId xmlns:a16="http://schemas.microsoft.com/office/drawing/2014/main" id="{5F4464B8-6288-4D6C-B0E9-E166EFC3FBC2}"/>
              </a:ext>
            </a:extLst>
          </p:cNvPr>
          <p:cNvSpPr txBox="1"/>
          <p:nvPr/>
        </p:nvSpPr>
        <p:spPr>
          <a:xfrm>
            <a:off x="658076" y="327356"/>
            <a:ext cx="4381500" cy="277255"/>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rPr>
              <a:t>TEINTES</a:t>
            </a:r>
          </a:p>
        </p:txBody>
      </p:sp>
      <p:sp>
        <p:nvSpPr>
          <p:cNvPr id="40" name="Espace réservé du texte 82"/>
          <p:cNvSpPr>
            <a:spLocks noGrp="1"/>
          </p:cNvSpPr>
          <p:nvPr>
            <p:ph type="body" sz="quarter" idx="34"/>
          </p:nvPr>
        </p:nvSpPr>
        <p:spPr>
          <a:xfrm>
            <a:off x="2202373" y="2266940"/>
            <a:ext cx="1929537" cy="220533"/>
          </a:xfrm>
        </p:spPr>
        <p:txBody>
          <a:bodyPr>
            <a:normAutofit lnSpcReduction="10000"/>
          </a:bodyPr>
          <a:lstStyle/>
          <a:p>
            <a:r>
              <a:rPr lang="fr-FR" dirty="0"/>
              <a:t>Bleu Obsession</a:t>
            </a:r>
          </a:p>
        </p:txBody>
      </p:sp>
      <p:sp>
        <p:nvSpPr>
          <p:cNvPr id="41" name="Espace réservé du texte 83"/>
          <p:cNvSpPr>
            <a:spLocks noGrp="1"/>
          </p:cNvSpPr>
          <p:nvPr>
            <p:ph type="body" sz="quarter" idx="35"/>
          </p:nvPr>
        </p:nvSpPr>
        <p:spPr>
          <a:xfrm>
            <a:off x="2071277" y="2459621"/>
            <a:ext cx="2191729" cy="182877"/>
          </a:xfrm>
        </p:spPr>
        <p:txBody>
          <a:bodyPr>
            <a:noAutofit/>
          </a:bodyPr>
          <a:lstStyle/>
          <a:p>
            <a:r>
              <a:rPr lang="fr-FR" dirty="0"/>
              <a:t>DPM0 – Teinte gratuite</a:t>
            </a:r>
          </a:p>
        </p:txBody>
      </p:sp>
      <p:sp>
        <p:nvSpPr>
          <p:cNvPr id="42" name="Espace réservé du texte 84"/>
          <p:cNvSpPr>
            <a:spLocks noGrp="1"/>
          </p:cNvSpPr>
          <p:nvPr>
            <p:ph type="body" sz="quarter" idx="36"/>
          </p:nvPr>
        </p:nvSpPr>
        <p:spPr>
          <a:xfrm>
            <a:off x="5105382" y="2266940"/>
            <a:ext cx="1929537" cy="220533"/>
          </a:xfrm>
        </p:spPr>
        <p:txBody>
          <a:bodyPr>
            <a:normAutofit lnSpcReduction="10000"/>
          </a:bodyPr>
          <a:lstStyle/>
          <a:p>
            <a:r>
              <a:rPr lang="fr-FR" dirty="0"/>
              <a:t>Gris </a:t>
            </a:r>
            <a:r>
              <a:rPr lang="fr-FR" dirty="0" err="1"/>
              <a:t>Selenium</a:t>
            </a:r>
            <a:endParaRPr lang="fr-FR" dirty="0"/>
          </a:p>
        </p:txBody>
      </p:sp>
      <p:sp>
        <p:nvSpPr>
          <p:cNvPr id="43" name="Espace réservé du texte 85"/>
          <p:cNvSpPr>
            <a:spLocks noGrp="1"/>
          </p:cNvSpPr>
          <p:nvPr>
            <p:ph type="body" sz="quarter" idx="37"/>
          </p:nvPr>
        </p:nvSpPr>
        <p:spPr>
          <a:xfrm>
            <a:off x="4974286" y="2455978"/>
            <a:ext cx="2191729" cy="182877"/>
          </a:xfrm>
        </p:spPr>
        <p:txBody>
          <a:bodyPr>
            <a:noAutofit/>
          </a:bodyPr>
          <a:lstStyle/>
          <a:p>
            <a:r>
              <a:rPr lang="fr-FR" dirty="0"/>
              <a:t>LDM0 – </a:t>
            </a:r>
            <a:r>
              <a:rPr lang="it-IT" sz="800" dirty="0" err="1">
                <a:latin typeface="Peugeot New" panose="02000000000000000000" pitchFamily="2" charset="0"/>
              </a:rPr>
              <a:t>Teinte</a:t>
            </a:r>
            <a:r>
              <a:rPr lang="it-IT" sz="800" dirty="0">
                <a:latin typeface="Peugeot New" panose="02000000000000000000" pitchFamily="2" charset="0"/>
              </a:rPr>
              <a:t> </a:t>
            </a:r>
            <a:r>
              <a:rPr lang="it-IT" sz="800" dirty="0" err="1">
                <a:latin typeface="Peugeot New" panose="02000000000000000000" pitchFamily="2" charset="0"/>
              </a:rPr>
              <a:t>optionnelle</a:t>
            </a:r>
            <a:endParaRPr lang="fr-FR" dirty="0"/>
          </a:p>
        </p:txBody>
      </p:sp>
      <p:sp>
        <p:nvSpPr>
          <p:cNvPr id="44" name="Espace réservé du texte 90"/>
          <p:cNvSpPr>
            <a:spLocks noGrp="1"/>
          </p:cNvSpPr>
          <p:nvPr>
            <p:ph type="body" sz="quarter" idx="42"/>
          </p:nvPr>
        </p:nvSpPr>
        <p:spPr>
          <a:xfrm>
            <a:off x="8011565" y="2266940"/>
            <a:ext cx="1929537" cy="220533"/>
          </a:xfrm>
        </p:spPr>
        <p:txBody>
          <a:bodyPr>
            <a:normAutofit lnSpcReduction="10000"/>
          </a:bodyPr>
          <a:lstStyle/>
          <a:p>
            <a:r>
              <a:rPr lang="fr-FR" dirty="0"/>
              <a:t>Gris </a:t>
            </a:r>
            <a:r>
              <a:rPr lang="fr-FR" dirty="0" err="1"/>
              <a:t>Artense</a:t>
            </a:r>
            <a:r>
              <a:rPr lang="fr-FR" dirty="0"/>
              <a:t>*</a:t>
            </a:r>
          </a:p>
        </p:txBody>
      </p:sp>
      <p:sp>
        <p:nvSpPr>
          <p:cNvPr id="45" name="Espace réservé du texte 91"/>
          <p:cNvSpPr>
            <a:spLocks noGrp="1"/>
          </p:cNvSpPr>
          <p:nvPr>
            <p:ph type="body" sz="quarter" idx="43"/>
          </p:nvPr>
        </p:nvSpPr>
        <p:spPr>
          <a:xfrm>
            <a:off x="8340919" y="2463890"/>
            <a:ext cx="1779803" cy="430445"/>
          </a:xfrm>
        </p:spPr>
        <p:txBody>
          <a:bodyPr anchor="t">
            <a:normAutofit/>
          </a:bodyPr>
          <a:lstStyle/>
          <a:p>
            <a:r>
              <a:rPr lang="fr-FR" dirty="0"/>
              <a:t>F4M0 – </a:t>
            </a:r>
            <a:r>
              <a:rPr lang="it-IT" sz="800" dirty="0" err="1">
                <a:latin typeface="Peugeot New" panose="02000000000000000000" pitchFamily="2" charset="0"/>
              </a:rPr>
              <a:t>Teinte</a:t>
            </a:r>
            <a:r>
              <a:rPr lang="it-IT" sz="800" dirty="0">
                <a:latin typeface="Peugeot New" panose="02000000000000000000" pitchFamily="2" charset="0"/>
              </a:rPr>
              <a:t> </a:t>
            </a:r>
            <a:r>
              <a:rPr lang="it-IT" sz="800" dirty="0" err="1">
                <a:latin typeface="Peugeot New" panose="02000000000000000000" pitchFamily="2" charset="0"/>
              </a:rPr>
              <a:t>optionnelle</a:t>
            </a:r>
            <a:endParaRPr lang="fr-FR" dirty="0"/>
          </a:p>
        </p:txBody>
      </p:sp>
      <p:pic>
        <p:nvPicPr>
          <p:cNvPr id="57" name="Espace réservé pour une image  31" descr="Une image contenant voiture&#10;&#10;Description générée automatiquement">
            <a:extLst>
              <a:ext uri="{FF2B5EF4-FFF2-40B4-BE49-F238E27FC236}">
                <a16:creationId xmlns:a16="http://schemas.microsoft.com/office/drawing/2014/main" id="{2B851CCE-7F37-400B-88CB-2F44E4AB67E3}"/>
              </a:ext>
            </a:extLst>
          </p:cNvPr>
          <p:cNvPicPr>
            <a:picLocks noGrp="1" noChangeAspect="1"/>
          </p:cNvPicPr>
          <p:nvPr>
            <p:ph type="pic" sz="quarter" idx="16"/>
          </p:nvPr>
        </p:nvPicPr>
        <p:blipFill>
          <a:blip r:embed="rId4" cstate="print">
            <a:extLst>
              <a:ext uri="{28A0092B-C50C-407E-A947-70E740481C1C}">
                <a14:useLocalDpi xmlns:a14="http://schemas.microsoft.com/office/drawing/2010/main" val="0"/>
              </a:ext>
            </a:extLst>
          </a:blip>
          <a:srcRect/>
          <a:stretch>
            <a:fillRect/>
          </a:stretch>
        </p:blipFill>
        <p:spPr>
          <a:xfrm>
            <a:off x="1659470" y="2587301"/>
            <a:ext cx="3039946" cy="1683411"/>
          </a:xfrm>
        </p:spPr>
      </p:pic>
      <p:sp>
        <p:nvSpPr>
          <p:cNvPr id="60" name="Espace réservé du texte 86"/>
          <p:cNvSpPr>
            <a:spLocks noGrp="1"/>
          </p:cNvSpPr>
          <p:nvPr>
            <p:ph type="body" sz="quarter" idx="38"/>
          </p:nvPr>
        </p:nvSpPr>
        <p:spPr>
          <a:xfrm>
            <a:off x="2202373" y="4253111"/>
            <a:ext cx="1929537" cy="220533"/>
          </a:xfrm>
        </p:spPr>
        <p:txBody>
          <a:bodyPr>
            <a:normAutofit lnSpcReduction="10000"/>
          </a:bodyPr>
          <a:lstStyle/>
          <a:p>
            <a:r>
              <a:rPr lang="fr-FR" dirty="0"/>
              <a:t>Noir Perla </a:t>
            </a:r>
            <a:r>
              <a:rPr lang="fr-FR" dirty="0" err="1"/>
              <a:t>Nera</a:t>
            </a:r>
            <a:endParaRPr lang="fr-FR" dirty="0"/>
          </a:p>
        </p:txBody>
      </p:sp>
      <p:sp>
        <p:nvSpPr>
          <p:cNvPr id="61" name="Espace réservé du texte 87"/>
          <p:cNvSpPr>
            <a:spLocks noGrp="1"/>
          </p:cNvSpPr>
          <p:nvPr>
            <p:ph type="body" sz="quarter" idx="39"/>
          </p:nvPr>
        </p:nvSpPr>
        <p:spPr>
          <a:xfrm>
            <a:off x="2071277" y="4450858"/>
            <a:ext cx="2191729" cy="182877"/>
          </a:xfrm>
        </p:spPr>
        <p:txBody>
          <a:bodyPr>
            <a:noAutofit/>
          </a:bodyPr>
          <a:lstStyle/>
          <a:p>
            <a:r>
              <a:rPr lang="fr-FR" dirty="0"/>
              <a:t>9VM0 – </a:t>
            </a:r>
            <a:r>
              <a:rPr lang="it-IT" sz="800" dirty="0" err="1">
                <a:latin typeface="Peugeot New" panose="02000000000000000000" pitchFamily="2" charset="0"/>
              </a:rPr>
              <a:t>Teinte</a:t>
            </a:r>
            <a:r>
              <a:rPr lang="it-IT" sz="800" dirty="0">
                <a:latin typeface="Peugeot New" panose="02000000000000000000" pitchFamily="2" charset="0"/>
              </a:rPr>
              <a:t> </a:t>
            </a:r>
            <a:r>
              <a:rPr lang="it-IT" sz="800" dirty="0" err="1">
                <a:latin typeface="Peugeot New" panose="02000000000000000000" pitchFamily="2" charset="0"/>
              </a:rPr>
              <a:t>optionnelle</a:t>
            </a:r>
            <a:endParaRPr lang="fr-FR" dirty="0"/>
          </a:p>
        </p:txBody>
      </p:sp>
      <p:sp>
        <p:nvSpPr>
          <p:cNvPr id="63" name="Espace réservé du texte 92"/>
          <p:cNvSpPr>
            <a:spLocks noGrp="1"/>
          </p:cNvSpPr>
          <p:nvPr>
            <p:ph type="body" sz="quarter" idx="44"/>
          </p:nvPr>
        </p:nvSpPr>
        <p:spPr>
          <a:xfrm>
            <a:off x="5217716" y="4261820"/>
            <a:ext cx="1929537" cy="220533"/>
          </a:xfrm>
        </p:spPr>
        <p:txBody>
          <a:bodyPr>
            <a:normAutofit lnSpcReduction="10000"/>
          </a:bodyPr>
          <a:lstStyle/>
          <a:p>
            <a:r>
              <a:rPr lang="fr-FR" dirty="0"/>
              <a:t>Blanc </a:t>
            </a:r>
            <a:r>
              <a:rPr lang="fr-FR" dirty="0" err="1"/>
              <a:t>Okénite</a:t>
            </a:r>
            <a:endParaRPr lang="fr-FR" dirty="0"/>
          </a:p>
        </p:txBody>
      </p:sp>
      <p:sp>
        <p:nvSpPr>
          <p:cNvPr id="64" name="Espace réservé du texte 93"/>
          <p:cNvSpPr>
            <a:spLocks noGrp="1"/>
          </p:cNvSpPr>
          <p:nvPr>
            <p:ph type="body" sz="quarter" idx="45"/>
          </p:nvPr>
        </p:nvSpPr>
        <p:spPr>
          <a:xfrm>
            <a:off x="5086620" y="4450858"/>
            <a:ext cx="2191729" cy="182877"/>
          </a:xfrm>
        </p:spPr>
        <p:txBody>
          <a:bodyPr>
            <a:noAutofit/>
          </a:bodyPr>
          <a:lstStyle/>
          <a:p>
            <a:r>
              <a:rPr lang="fr-FR" dirty="0"/>
              <a:t>SUM0 – </a:t>
            </a:r>
            <a:r>
              <a:rPr lang="it-IT" sz="800" dirty="0" err="1">
                <a:latin typeface="Peugeot New" panose="02000000000000000000" pitchFamily="2" charset="0"/>
              </a:rPr>
              <a:t>Teinte</a:t>
            </a:r>
            <a:r>
              <a:rPr lang="it-IT" sz="800" dirty="0">
                <a:latin typeface="Peugeot New" panose="02000000000000000000" pitchFamily="2" charset="0"/>
              </a:rPr>
              <a:t> </a:t>
            </a:r>
            <a:r>
              <a:rPr lang="it-IT" sz="800" dirty="0" err="1">
                <a:latin typeface="Peugeot New" panose="02000000000000000000" pitchFamily="2" charset="0"/>
              </a:rPr>
              <a:t>optionnelle</a:t>
            </a:r>
            <a:endParaRPr lang="fr-FR" dirty="0"/>
          </a:p>
        </p:txBody>
      </p:sp>
      <p:sp>
        <p:nvSpPr>
          <p:cNvPr id="65" name="Espace réservé du texte 94"/>
          <p:cNvSpPr>
            <a:spLocks noGrp="1"/>
          </p:cNvSpPr>
          <p:nvPr>
            <p:ph type="body" sz="quarter" idx="46"/>
          </p:nvPr>
        </p:nvSpPr>
        <p:spPr>
          <a:xfrm>
            <a:off x="2202373" y="6145807"/>
            <a:ext cx="1929537" cy="220533"/>
          </a:xfrm>
        </p:spPr>
        <p:txBody>
          <a:bodyPr>
            <a:normAutofit lnSpcReduction="10000"/>
          </a:bodyPr>
          <a:lstStyle/>
          <a:p>
            <a:r>
              <a:rPr lang="fr-FR" dirty="0"/>
              <a:t>Rouge Elixir</a:t>
            </a:r>
          </a:p>
        </p:txBody>
      </p:sp>
      <p:sp>
        <p:nvSpPr>
          <p:cNvPr id="66" name="Espace réservé du texte 95"/>
          <p:cNvSpPr>
            <a:spLocks noGrp="1"/>
          </p:cNvSpPr>
          <p:nvPr>
            <p:ph type="body" sz="quarter" idx="47"/>
          </p:nvPr>
        </p:nvSpPr>
        <p:spPr>
          <a:xfrm>
            <a:off x="2071277" y="6334845"/>
            <a:ext cx="2191729" cy="182877"/>
          </a:xfrm>
        </p:spPr>
        <p:txBody>
          <a:bodyPr>
            <a:noAutofit/>
          </a:bodyPr>
          <a:lstStyle/>
          <a:p>
            <a:r>
              <a:rPr lang="fr-FR" dirty="0"/>
              <a:t>VHM5 – </a:t>
            </a:r>
            <a:r>
              <a:rPr lang="it-IT" sz="800" dirty="0" err="1">
                <a:latin typeface="Peugeot New" panose="02000000000000000000" pitchFamily="2" charset="0"/>
              </a:rPr>
              <a:t>Teinte</a:t>
            </a:r>
            <a:r>
              <a:rPr lang="it-IT" sz="800" dirty="0">
                <a:latin typeface="Peugeot New" panose="02000000000000000000" pitchFamily="2" charset="0"/>
              </a:rPr>
              <a:t> </a:t>
            </a:r>
            <a:r>
              <a:rPr lang="it-IT" sz="800" dirty="0" err="1">
                <a:latin typeface="Peugeot New" panose="02000000000000000000" pitchFamily="2" charset="0"/>
              </a:rPr>
              <a:t>optionnelle</a:t>
            </a:r>
            <a:endParaRPr lang="fr-FR" dirty="0"/>
          </a:p>
        </p:txBody>
      </p:sp>
      <p:pic>
        <p:nvPicPr>
          <p:cNvPr id="2" name="Image 1"/>
          <p:cNvPicPr>
            <a:picLocks noChangeAspect="1"/>
          </p:cNvPicPr>
          <p:nvPr/>
        </p:nvPicPr>
        <p:blipFill>
          <a:blip r:embed="rId6"/>
          <a:stretch>
            <a:fillRect/>
          </a:stretch>
        </p:blipFill>
        <p:spPr>
          <a:xfrm>
            <a:off x="5236478" y="3079678"/>
            <a:ext cx="1929537" cy="867609"/>
          </a:xfrm>
          <a:prstGeom prst="rect">
            <a:avLst/>
          </a:prstGeom>
        </p:spPr>
      </p:pic>
      <p:pic>
        <p:nvPicPr>
          <p:cNvPr id="4" name="Image 3"/>
          <p:cNvPicPr>
            <a:picLocks noChangeAspect="1"/>
          </p:cNvPicPr>
          <p:nvPr/>
        </p:nvPicPr>
        <p:blipFill>
          <a:blip r:embed="rId7"/>
          <a:stretch>
            <a:fillRect/>
          </a:stretch>
        </p:blipFill>
        <p:spPr>
          <a:xfrm>
            <a:off x="5192437" y="1193075"/>
            <a:ext cx="1954816" cy="822080"/>
          </a:xfrm>
          <a:prstGeom prst="rect">
            <a:avLst/>
          </a:prstGeom>
        </p:spPr>
      </p:pic>
      <p:grpSp>
        <p:nvGrpSpPr>
          <p:cNvPr id="13" name="Groupe 12"/>
          <p:cNvGrpSpPr/>
          <p:nvPr/>
        </p:nvGrpSpPr>
        <p:grpSpPr>
          <a:xfrm>
            <a:off x="1" y="-891"/>
            <a:ext cx="380202" cy="6858891"/>
            <a:chOff x="1" y="-891"/>
            <a:chExt cx="380202" cy="6858891"/>
          </a:xfrm>
        </p:grpSpPr>
        <p:grpSp>
          <p:nvGrpSpPr>
            <p:cNvPr id="37" name="Groupe 36"/>
            <p:cNvGrpSpPr/>
            <p:nvPr/>
          </p:nvGrpSpPr>
          <p:grpSpPr>
            <a:xfrm>
              <a:off x="1" y="-891"/>
              <a:ext cx="377183" cy="6858891"/>
              <a:chOff x="1" y="-891"/>
              <a:chExt cx="377183" cy="6858891"/>
            </a:xfrm>
          </p:grpSpPr>
          <p:grpSp>
            <p:nvGrpSpPr>
              <p:cNvPr id="39" name="Groupe 24"/>
              <p:cNvGrpSpPr/>
              <p:nvPr/>
            </p:nvGrpSpPr>
            <p:grpSpPr>
              <a:xfrm>
                <a:off x="1" y="857258"/>
                <a:ext cx="377183" cy="6000742"/>
                <a:chOff x="-5692" y="857258"/>
                <a:chExt cx="377183" cy="6000742"/>
              </a:xfrm>
              <a:solidFill>
                <a:srgbClr val="FFFFFF">
                  <a:lumMod val="95000"/>
                </a:srgbClr>
              </a:solidFill>
            </p:grpSpPr>
            <p:sp>
              <p:nvSpPr>
                <p:cNvPr id="47" name="Rectangle 46">
                  <a:hlinkClick r:id="rId8"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48" name="Rectangle 47">
                  <a:hlinkClick r:id="rId9" action="ppaction://hlinksldjump"/>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49" name="Rectangle 48">
                  <a:hlinkClick r:id="rId10" action="ppaction://hlinksldjump"/>
                </p:cNvPr>
                <p:cNvSpPr/>
                <p:nvPr/>
              </p:nvSpPr>
              <p:spPr>
                <a:xfrm rot="16200000">
                  <a:off x="-245554" y="3671896"/>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50" name="Rectangle 49">
                  <a:hlinkClick r:id="rId11" action="ppaction://hlinksldjump"/>
                </p:cNvPr>
                <p:cNvSpPr/>
                <p:nvPr/>
              </p:nvSpPr>
              <p:spPr>
                <a:xfrm rot="16200000">
                  <a:off x="-245728" y="2811568"/>
                  <a:ext cx="857250" cy="377177"/>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51" name="Rectangle 50">
                  <a:hlinkClick r:id="rId12" action="ppaction://hlinksldjump"/>
                </p:cNvPr>
                <p:cNvSpPr/>
                <p:nvPr/>
              </p:nvSpPr>
              <p:spPr>
                <a:xfrm rot="16200000">
                  <a:off x="-245724" y="1954549"/>
                  <a:ext cx="857250" cy="377181"/>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52" name="Rectangle 51">
                  <a:hlinkClick r:id="rId13" action="ppaction://hlinksldjump"/>
                </p:cNvPr>
                <p:cNvSpPr/>
                <p:nvPr/>
              </p:nvSpPr>
              <p:spPr>
                <a:xfrm rot="16200000">
                  <a:off x="-245728" y="1097295"/>
                  <a:ext cx="857250" cy="377175"/>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53" name="Rectangle 52">
                  <a:hlinkClick r:id="rId14"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46" name="Rectangle 45">
                <a:hlinkClick r:id="rId15" action="ppaction://hlinksldjump"/>
                <a:extLst>
                  <a:ext uri="{FF2B5EF4-FFF2-40B4-BE49-F238E27FC236}">
                    <a16:creationId xmlns:a16="http://schemas.microsoft.com/office/drawing/2014/main" id="{03CD456A-5E65-CD54-D5B3-7DDA83007E82}"/>
                  </a:ext>
                </a:extLst>
              </p:cNvPr>
              <p:cNvSpPr/>
              <p:nvPr/>
            </p:nvSpPr>
            <p:spPr>
              <a:xfrm rot="16200000">
                <a:off x="-240196" y="242330"/>
                <a:ext cx="857250" cy="370808"/>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54" name="Rectangle 53">
              <a:hlinkClick r:id="rId11" action="ppaction://hlinksldjump"/>
              <a:extLst>
                <a:ext uri="{FF2B5EF4-FFF2-40B4-BE49-F238E27FC236}">
                  <a16:creationId xmlns:a16="http://schemas.microsoft.com/office/drawing/2014/main" id="{1E1D1F0B-E218-D1C8-E7C3-E91721F92180}"/>
                </a:ext>
              </a:extLst>
            </p:cNvPr>
            <p:cNvSpPr/>
            <p:nvPr/>
          </p:nvSpPr>
          <p:spPr>
            <a:xfrm rot="16200000">
              <a:off x="-237010" y="2818356"/>
              <a:ext cx="857250" cy="377177"/>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chemeClr val="bg1"/>
                  </a:solidFill>
                  <a:effectLst/>
                  <a:uLnTx/>
                  <a:uFillTx/>
                  <a:latin typeface="Peugeot New Light"/>
                  <a:ea typeface="+mn-ea"/>
                  <a:cs typeface="+mn-cs"/>
                </a:rPr>
                <a:t>Teintes et garnissages</a:t>
              </a:r>
            </a:p>
          </p:txBody>
        </p:sp>
      </p:grpSp>
      <p:sp>
        <p:nvSpPr>
          <p:cNvPr id="3" name="Rectangle 2"/>
          <p:cNvSpPr/>
          <p:nvPr/>
        </p:nvSpPr>
        <p:spPr>
          <a:xfrm>
            <a:off x="380204" y="6645327"/>
            <a:ext cx="3552576" cy="184666"/>
          </a:xfrm>
          <a:prstGeom prst="rect">
            <a:avLst/>
          </a:prstGeom>
        </p:spPr>
        <p:txBody>
          <a:bodyPr wrap="none">
            <a:spAutoFit/>
          </a:bodyPr>
          <a:lstStyle/>
          <a:p>
            <a:pPr lvl="0" algn="just" fontAlgn="ctr">
              <a:defRPr/>
            </a:pPr>
            <a:r>
              <a:rPr lang="fr-FR" sz="600" dirty="0">
                <a:solidFill>
                  <a:srgbClr val="373545"/>
                </a:solidFill>
                <a:latin typeface="Peugeot New" panose="02000000000000000000" pitchFamily="2" charset="0"/>
              </a:rPr>
              <a:t>* Uniquement disponible en stock, les commandes ne sont plus possibles.</a:t>
            </a:r>
          </a:p>
        </p:txBody>
      </p:sp>
    </p:spTree>
    <p:extLst>
      <p:ext uri="{BB962C8B-B14F-4D97-AF65-F5344CB8AC3E}">
        <p14:creationId xmlns:p14="http://schemas.microsoft.com/office/powerpoint/2010/main" val="40973338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Espace réservé pour une image  30">
            <a:extLst>
              <a:ext uri="{FF2B5EF4-FFF2-40B4-BE49-F238E27FC236}">
                <a16:creationId xmlns:a16="http://schemas.microsoft.com/office/drawing/2014/main" id="{8F01288C-7EAB-4B1E-89E4-ED89EBEDF355}"/>
              </a:ext>
            </a:extLst>
          </p:cNvPr>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a:stretch/>
        </p:blipFill>
        <p:spPr>
          <a:xfrm>
            <a:off x="839260" y="875116"/>
            <a:ext cx="4993548" cy="4644000"/>
          </a:xfrm>
        </p:spPr>
      </p:pic>
      <p:pic>
        <p:nvPicPr>
          <p:cNvPr id="22" name="Espace réservé pour une image  28">
            <a:extLst>
              <a:ext uri="{FF2B5EF4-FFF2-40B4-BE49-F238E27FC236}">
                <a16:creationId xmlns:a16="http://schemas.microsoft.com/office/drawing/2014/main" id="{FD33AF44-7BEE-4A0E-8795-79852DCD84B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38522" y="875959"/>
            <a:ext cx="4994381" cy="4644774"/>
          </a:xfrm>
          <a:prstGeom prst="rect">
            <a:avLst/>
          </a:prstGeom>
        </p:spPr>
      </p:pic>
      <p:sp>
        <p:nvSpPr>
          <p:cNvPr id="3" name="Espace réservé du texte 2"/>
          <p:cNvSpPr>
            <a:spLocks noGrp="1"/>
          </p:cNvSpPr>
          <p:nvPr>
            <p:ph type="body" sz="quarter" idx="52"/>
          </p:nvPr>
        </p:nvSpPr>
        <p:spPr>
          <a:xfrm>
            <a:off x="749236" y="5702731"/>
            <a:ext cx="4993548" cy="220533"/>
          </a:xfrm>
        </p:spPr>
        <p:txBody>
          <a:bodyPr>
            <a:normAutofit lnSpcReduction="10000"/>
          </a:bodyPr>
          <a:lstStyle/>
          <a:p>
            <a:pPr lvl="0">
              <a:defRPr/>
            </a:pPr>
            <a:r>
              <a:rPr lang="fr-FR" dirty="0">
                <a:solidFill>
                  <a:prstClr val="black"/>
                </a:solidFill>
              </a:rPr>
              <a:t>Sellerie Tri-matières Tissus </a:t>
            </a:r>
            <a:r>
              <a:rPr lang="fr-FR" dirty="0" err="1">
                <a:solidFill>
                  <a:prstClr val="black"/>
                </a:solidFill>
              </a:rPr>
              <a:t>Fractil</a:t>
            </a:r>
            <a:r>
              <a:rPr lang="fr-FR" dirty="0">
                <a:solidFill>
                  <a:prstClr val="black"/>
                </a:solidFill>
              </a:rPr>
              <a:t> et Baladin / TEP</a:t>
            </a:r>
          </a:p>
        </p:txBody>
      </p:sp>
      <p:sp>
        <p:nvSpPr>
          <p:cNvPr id="4" name="Espace réservé du texte 3"/>
          <p:cNvSpPr>
            <a:spLocks noGrp="1"/>
          </p:cNvSpPr>
          <p:nvPr>
            <p:ph type="body" sz="quarter" idx="53"/>
          </p:nvPr>
        </p:nvSpPr>
        <p:spPr>
          <a:xfrm>
            <a:off x="749235" y="5923264"/>
            <a:ext cx="2191729" cy="182877"/>
          </a:xfrm>
        </p:spPr>
        <p:txBody>
          <a:bodyPr/>
          <a:lstStyle/>
          <a:p>
            <a:r>
              <a:rPr lang="fr-FR" dirty="0"/>
              <a:t>U3FX </a:t>
            </a:r>
          </a:p>
        </p:txBody>
      </p:sp>
      <p:sp>
        <p:nvSpPr>
          <p:cNvPr id="6" name="Espace réservé du texte 5"/>
          <p:cNvSpPr>
            <a:spLocks noGrp="1"/>
          </p:cNvSpPr>
          <p:nvPr>
            <p:ph type="body" sz="quarter" idx="61"/>
          </p:nvPr>
        </p:nvSpPr>
        <p:spPr>
          <a:xfrm>
            <a:off x="749235" y="6106141"/>
            <a:ext cx="2191729" cy="182877"/>
          </a:xfrm>
        </p:spPr>
        <p:txBody>
          <a:bodyPr>
            <a:normAutofit fontScale="92500" lnSpcReduction="10000"/>
          </a:bodyPr>
          <a:lstStyle/>
          <a:p>
            <a:r>
              <a:rPr lang="fr-FR" b="0" dirty="0"/>
              <a:t>De série sur </a:t>
            </a:r>
            <a:r>
              <a:rPr lang="fr-FR" dirty="0"/>
              <a:t>Allure</a:t>
            </a:r>
          </a:p>
        </p:txBody>
      </p:sp>
      <p:sp>
        <p:nvSpPr>
          <p:cNvPr id="13" name="Espace réservé du texte 12"/>
          <p:cNvSpPr>
            <a:spLocks noGrp="1"/>
          </p:cNvSpPr>
          <p:nvPr>
            <p:ph type="body" sz="quarter" idx="68"/>
          </p:nvPr>
        </p:nvSpPr>
        <p:spPr>
          <a:xfrm>
            <a:off x="6651933" y="5701148"/>
            <a:ext cx="4790831" cy="220533"/>
          </a:xfrm>
        </p:spPr>
        <p:txBody>
          <a:bodyPr>
            <a:noAutofit/>
          </a:bodyPr>
          <a:lstStyle/>
          <a:p>
            <a:r>
              <a:rPr lang="fr-FR" dirty="0"/>
              <a:t>Sellerie Tri-matières Maille </a:t>
            </a:r>
            <a:r>
              <a:rPr lang="fr-FR" dirty="0" err="1"/>
              <a:t>Fraxx</a:t>
            </a:r>
            <a:r>
              <a:rPr lang="fr-FR" dirty="0"/>
              <a:t> </a:t>
            </a:r>
            <a:r>
              <a:rPr lang="fr-FR" dirty="0" err="1"/>
              <a:t>Knit</a:t>
            </a:r>
            <a:r>
              <a:rPr lang="fr-FR" dirty="0"/>
              <a:t> / TEP / Alcantara®</a:t>
            </a:r>
          </a:p>
        </p:txBody>
      </p:sp>
      <p:sp>
        <p:nvSpPr>
          <p:cNvPr id="14" name="Espace réservé du texte 13"/>
          <p:cNvSpPr>
            <a:spLocks noGrp="1"/>
          </p:cNvSpPr>
          <p:nvPr>
            <p:ph type="body" sz="quarter" idx="69"/>
          </p:nvPr>
        </p:nvSpPr>
        <p:spPr>
          <a:xfrm>
            <a:off x="6662815" y="5921681"/>
            <a:ext cx="2191729" cy="182877"/>
          </a:xfrm>
        </p:spPr>
        <p:txBody>
          <a:bodyPr/>
          <a:lstStyle/>
          <a:p>
            <a:r>
              <a:rPr lang="fr-FR" dirty="0"/>
              <a:t>DBFX</a:t>
            </a:r>
          </a:p>
        </p:txBody>
      </p:sp>
      <p:sp>
        <p:nvSpPr>
          <p:cNvPr id="16" name="Espace réservé du texte 15"/>
          <p:cNvSpPr>
            <a:spLocks noGrp="1"/>
          </p:cNvSpPr>
          <p:nvPr>
            <p:ph type="body" sz="quarter" idx="71"/>
          </p:nvPr>
        </p:nvSpPr>
        <p:spPr>
          <a:xfrm>
            <a:off x="6662816" y="6104558"/>
            <a:ext cx="2191729" cy="182877"/>
          </a:xfrm>
        </p:spPr>
        <p:txBody>
          <a:bodyPr>
            <a:normAutofit fontScale="92500" lnSpcReduction="10000"/>
          </a:bodyPr>
          <a:lstStyle/>
          <a:p>
            <a:r>
              <a:rPr lang="fr-FR" b="0" dirty="0"/>
              <a:t>En option sur </a:t>
            </a:r>
            <a:r>
              <a:rPr lang="fr-FR" dirty="0"/>
              <a:t>GT</a:t>
            </a:r>
          </a:p>
        </p:txBody>
      </p:sp>
      <p:sp>
        <p:nvSpPr>
          <p:cNvPr id="20" name="ZoneTexte 19">
            <a:extLst>
              <a:ext uri="{FF2B5EF4-FFF2-40B4-BE49-F238E27FC236}">
                <a16:creationId xmlns:a16="http://schemas.microsoft.com/office/drawing/2014/main" id="{3D942D3B-D6AD-4488-97ED-76D6BA73296A}"/>
              </a:ext>
            </a:extLst>
          </p:cNvPr>
          <p:cNvSpPr txBox="1"/>
          <p:nvPr/>
        </p:nvSpPr>
        <p:spPr>
          <a:xfrm>
            <a:off x="658076" y="327356"/>
            <a:ext cx="4381500" cy="323165"/>
          </a:xfrm>
          <a:prstGeom prst="rect">
            <a:avLst/>
          </a:prstGeom>
          <a:noFill/>
        </p:spPr>
        <p:txBody>
          <a:bodyPr wrap="square" rtlCol="0">
            <a:spAutoFit/>
          </a:bodyPr>
          <a:lstStyle/>
          <a:p>
            <a:r>
              <a:rPr lang="fr-FR" sz="1500" b="1" dirty="0">
                <a:latin typeface="Peugeot New" panose="02000000000000000000" pitchFamily="50" charset="0"/>
              </a:rPr>
              <a:t>GARNISSAGES</a:t>
            </a:r>
          </a:p>
        </p:txBody>
      </p:sp>
      <p:grpSp>
        <p:nvGrpSpPr>
          <p:cNvPr id="29" name="Groupe 28"/>
          <p:cNvGrpSpPr/>
          <p:nvPr/>
        </p:nvGrpSpPr>
        <p:grpSpPr>
          <a:xfrm>
            <a:off x="1" y="-889"/>
            <a:ext cx="380202" cy="6858889"/>
            <a:chOff x="1" y="-889"/>
            <a:chExt cx="380202" cy="6858889"/>
          </a:xfrm>
        </p:grpSpPr>
        <p:grpSp>
          <p:nvGrpSpPr>
            <p:cNvPr id="30" name="Groupe 29"/>
            <p:cNvGrpSpPr/>
            <p:nvPr/>
          </p:nvGrpSpPr>
          <p:grpSpPr>
            <a:xfrm>
              <a:off x="1" y="-889"/>
              <a:ext cx="377183" cy="6858889"/>
              <a:chOff x="1" y="-889"/>
              <a:chExt cx="377183" cy="6858889"/>
            </a:xfrm>
          </p:grpSpPr>
          <p:grpSp>
            <p:nvGrpSpPr>
              <p:cNvPr id="32" name="Groupe 24"/>
              <p:cNvGrpSpPr/>
              <p:nvPr/>
            </p:nvGrpSpPr>
            <p:grpSpPr>
              <a:xfrm>
                <a:off x="1" y="857258"/>
                <a:ext cx="377183" cy="6000742"/>
                <a:chOff x="-5692" y="857258"/>
                <a:chExt cx="377183" cy="6000742"/>
              </a:xfrm>
              <a:solidFill>
                <a:srgbClr val="FFFFFF">
                  <a:lumMod val="95000"/>
                </a:srgbClr>
              </a:solidFill>
            </p:grpSpPr>
            <p:sp>
              <p:nvSpPr>
                <p:cNvPr id="34" name="Rectangle 33">
                  <a:hlinkClick r:id="rId4"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35" name="Rectangle 34">
                  <a:hlinkClick r:id="rId5" action="ppaction://hlinksldjump"/>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36" name="Rectangle 35">
                  <a:hlinkClick r:id="rId6" action="ppaction://hlinksldjump"/>
                </p:cNvPr>
                <p:cNvSpPr/>
                <p:nvPr/>
              </p:nvSpPr>
              <p:spPr>
                <a:xfrm rot="16200000">
                  <a:off x="-245554" y="3671896"/>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37" name="Rectangle 36">
                  <a:hlinkClick r:id="rId7" action="ppaction://hlinksldjump"/>
                </p:cNvPr>
                <p:cNvSpPr/>
                <p:nvPr/>
              </p:nvSpPr>
              <p:spPr>
                <a:xfrm rot="16200000">
                  <a:off x="-245728" y="2811568"/>
                  <a:ext cx="857250" cy="377177"/>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38" name="Rectangle 37">
                  <a:hlinkClick r:id="rId8" action="ppaction://hlinksldjump"/>
                </p:cNvPr>
                <p:cNvSpPr/>
                <p:nvPr/>
              </p:nvSpPr>
              <p:spPr>
                <a:xfrm rot="16200000">
                  <a:off x="-245724" y="1954549"/>
                  <a:ext cx="857250" cy="377181"/>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39" name="Rectangle 38">
                  <a:hlinkClick r:id="rId9" action="ppaction://hlinksldjump"/>
                </p:cNvPr>
                <p:cNvSpPr/>
                <p:nvPr/>
              </p:nvSpPr>
              <p:spPr>
                <a:xfrm rot="16200000">
                  <a:off x="-245728" y="1097295"/>
                  <a:ext cx="857250" cy="377175"/>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40" name="Rectangle 39">
                  <a:hlinkClick r:id="rId10"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33" name="Rectangle 32">
                <a:hlinkClick r:id="rId11" action="ppaction://hlinksldjump"/>
                <a:extLst>
                  <a:ext uri="{FF2B5EF4-FFF2-40B4-BE49-F238E27FC236}">
                    <a16:creationId xmlns:a16="http://schemas.microsoft.com/office/drawing/2014/main" id="{03CD456A-5E65-CD54-D5B3-7DDA83007E82}"/>
                  </a:ext>
                </a:extLst>
              </p:cNvPr>
              <p:cNvSpPr/>
              <p:nvPr/>
            </p:nvSpPr>
            <p:spPr>
              <a:xfrm rot="16200000">
                <a:off x="-239865" y="241998"/>
                <a:ext cx="857250" cy="371475"/>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31" name="Rectangle 30">
              <a:hlinkClick r:id="rId7" action="ppaction://hlinksldjump"/>
              <a:extLst>
                <a:ext uri="{FF2B5EF4-FFF2-40B4-BE49-F238E27FC236}">
                  <a16:creationId xmlns:a16="http://schemas.microsoft.com/office/drawing/2014/main" id="{1E1D1F0B-E218-D1C8-E7C3-E91721F92180}"/>
                </a:ext>
              </a:extLst>
            </p:cNvPr>
            <p:cNvSpPr/>
            <p:nvPr/>
          </p:nvSpPr>
          <p:spPr>
            <a:xfrm rot="16200000">
              <a:off x="-237010" y="2818356"/>
              <a:ext cx="857250" cy="377177"/>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chemeClr val="bg1"/>
                  </a:solidFill>
                  <a:effectLst/>
                  <a:uLnTx/>
                  <a:uFillTx/>
                  <a:latin typeface="Peugeot New Light"/>
                  <a:ea typeface="+mn-ea"/>
                  <a:cs typeface="+mn-cs"/>
                </a:rPr>
                <a:t>Teintes et garnissages</a:t>
              </a:r>
            </a:p>
          </p:txBody>
        </p:sp>
      </p:grpSp>
    </p:spTree>
    <p:extLst>
      <p:ext uri="{BB962C8B-B14F-4D97-AF65-F5344CB8AC3E}">
        <p14:creationId xmlns:p14="http://schemas.microsoft.com/office/powerpoint/2010/main" val="608678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exte 2"/>
          <p:cNvSpPr>
            <a:spLocks noGrp="1"/>
          </p:cNvSpPr>
          <p:nvPr>
            <p:ph type="body" sz="quarter" idx="52"/>
          </p:nvPr>
        </p:nvSpPr>
        <p:spPr>
          <a:xfrm>
            <a:off x="749236" y="5702731"/>
            <a:ext cx="3233421" cy="220533"/>
          </a:xfrm>
        </p:spPr>
        <p:txBody>
          <a:bodyPr>
            <a:normAutofit lnSpcReduction="10000"/>
          </a:bodyPr>
          <a:lstStyle/>
          <a:p>
            <a:r>
              <a:rPr lang="fr-FR" dirty="0"/>
              <a:t>Sellerie Cuir Nappa Mistral</a:t>
            </a:r>
          </a:p>
        </p:txBody>
      </p:sp>
      <p:sp>
        <p:nvSpPr>
          <p:cNvPr id="4" name="Espace réservé du texte 3"/>
          <p:cNvSpPr>
            <a:spLocks noGrp="1"/>
          </p:cNvSpPr>
          <p:nvPr>
            <p:ph type="body" sz="quarter" idx="53"/>
          </p:nvPr>
        </p:nvSpPr>
        <p:spPr>
          <a:xfrm>
            <a:off x="749235" y="5923264"/>
            <a:ext cx="2191729" cy="182877"/>
          </a:xfrm>
        </p:spPr>
        <p:txBody>
          <a:bodyPr/>
          <a:lstStyle/>
          <a:p>
            <a:r>
              <a:rPr lang="fr-FR" sz="800" dirty="0"/>
              <a:t>4HFX</a:t>
            </a:r>
          </a:p>
        </p:txBody>
      </p:sp>
      <p:sp>
        <p:nvSpPr>
          <p:cNvPr id="6" name="Espace réservé du texte 5"/>
          <p:cNvSpPr>
            <a:spLocks noGrp="1"/>
          </p:cNvSpPr>
          <p:nvPr>
            <p:ph type="body" sz="quarter" idx="61"/>
          </p:nvPr>
        </p:nvSpPr>
        <p:spPr>
          <a:xfrm>
            <a:off x="749235" y="6106141"/>
            <a:ext cx="2534292" cy="220533"/>
          </a:xfrm>
        </p:spPr>
        <p:txBody>
          <a:bodyPr>
            <a:noAutofit/>
          </a:bodyPr>
          <a:lstStyle/>
          <a:p>
            <a:r>
              <a:rPr lang="fr-FR" dirty="0"/>
              <a:t>En option sur GT</a:t>
            </a:r>
          </a:p>
        </p:txBody>
      </p:sp>
      <p:sp>
        <p:nvSpPr>
          <p:cNvPr id="20" name="ZoneTexte 19">
            <a:extLst>
              <a:ext uri="{FF2B5EF4-FFF2-40B4-BE49-F238E27FC236}">
                <a16:creationId xmlns:a16="http://schemas.microsoft.com/office/drawing/2014/main" id="{5C8F3C2F-7062-4A8B-9979-DB2FCEA8BF94}"/>
              </a:ext>
            </a:extLst>
          </p:cNvPr>
          <p:cNvSpPr txBox="1"/>
          <p:nvPr/>
        </p:nvSpPr>
        <p:spPr>
          <a:xfrm>
            <a:off x="658076" y="327356"/>
            <a:ext cx="4381500" cy="323165"/>
          </a:xfrm>
          <a:prstGeom prst="rect">
            <a:avLst/>
          </a:prstGeom>
          <a:noFill/>
        </p:spPr>
        <p:txBody>
          <a:bodyPr wrap="square" rtlCol="0">
            <a:spAutoFit/>
          </a:bodyPr>
          <a:lstStyle/>
          <a:p>
            <a:r>
              <a:rPr lang="fr-FR" sz="1500" b="1" dirty="0">
                <a:latin typeface="Peugeot New" panose="02000000000000000000" pitchFamily="50" charset="0"/>
              </a:rPr>
              <a:t>GARNISSAGES</a:t>
            </a:r>
          </a:p>
        </p:txBody>
      </p:sp>
      <p:grpSp>
        <p:nvGrpSpPr>
          <p:cNvPr id="16" name="Groupe 15"/>
          <p:cNvGrpSpPr/>
          <p:nvPr/>
        </p:nvGrpSpPr>
        <p:grpSpPr>
          <a:xfrm>
            <a:off x="1" y="-889"/>
            <a:ext cx="380202" cy="6858889"/>
            <a:chOff x="1" y="-889"/>
            <a:chExt cx="380202" cy="6858889"/>
          </a:xfrm>
        </p:grpSpPr>
        <p:grpSp>
          <p:nvGrpSpPr>
            <p:cNvPr id="17" name="Groupe 16"/>
            <p:cNvGrpSpPr/>
            <p:nvPr/>
          </p:nvGrpSpPr>
          <p:grpSpPr>
            <a:xfrm>
              <a:off x="1" y="-889"/>
              <a:ext cx="377183" cy="6858889"/>
              <a:chOff x="1" y="-889"/>
              <a:chExt cx="377183" cy="6858889"/>
            </a:xfrm>
          </p:grpSpPr>
          <p:grpSp>
            <p:nvGrpSpPr>
              <p:cNvPr id="19" name="Groupe 24"/>
              <p:cNvGrpSpPr/>
              <p:nvPr/>
            </p:nvGrpSpPr>
            <p:grpSpPr>
              <a:xfrm>
                <a:off x="1" y="857258"/>
                <a:ext cx="377183" cy="6000742"/>
                <a:chOff x="-5692" y="857258"/>
                <a:chExt cx="377183" cy="6000742"/>
              </a:xfrm>
              <a:solidFill>
                <a:srgbClr val="FFFFFF">
                  <a:lumMod val="95000"/>
                </a:srgbClr>
              </a:solidFill>
            </p:grpSpPr>
            <p:sp>
              <p:nvSpPr>
                <p:cNvPr id="22" name="Rectangle 21">
                  <a:hlinkClick r:id="rId2"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23" name="Rectangle 22">
                  <a:hlinkClick r:id="rId3" action="ppaction://hlinksldjump"/>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25" name="Rectangle 24">
                  <a:hlinkClick r:id="rId4" action="ppaction://hlinksldjump"/>
                </p:cNvPr>
                <p:cNvSpPr/>
                <p:nvPr/>
              </p:nvSpPr>
              <p:spPr>
                <a:xfrm rot="16200000">
                  <a:off x="-245554" y="3671896"/>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26" name="Rectangle 25">
                  <a:hlinkClick r:id="rId5" action="ppaction://hlinksldjump"/>
                </p:cNvPr>
                <p:cNvSpPr/>
                <p:nvPr/>
              </p:nvSpPr>
              <p:spPr>
                <a:xfrm rot="16200000">
                  <a:off x="-245728" y="2811568"/>
                  <a:ext cx="857250" cy="377177"/>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27" name="Rectangle 26">
                  <a:hlinkClick r:id="rId6" action="ppaction://hlinksldjump"/>
                </p:cNvPr>
                <p:cNvSpPr/>
                <p:nvPr/>
              </p:nvSpPr>
              <p:spPr>
                <a:xfrm rot="16200000">
                  <a:off x="-245724" y="1954549"/>
                  <a:ext cx="857250" cy="377181"/>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28" name="Rectangle 27">
                  <a:hlinkClick r:id="rId7" action="ppaction://hlinksldjump"/>
                </p:cNvPr>
                <p:cNvSpPr/>
                <p:nvPr/>
              </p:nvSpPr>
              <p:spPr>
                <a:xfrm rot="16200000">
                  <a:off x="-245728" y="1097295"/>
                  <a:ext cx="857250" cy="377175"/>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29" name="Rectangle 28">
                  <a:hlinkClick r:id="rId8"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21" name="Rectangle 20">
                <a:hlinkClick r:id="rId9" action="ppaction://hlinksldjump"/>
                <a:extLst>
                  <a:ext uri="{FF2B5EF4-FFF2-40B4-BE49-F238E27FC236}">
                    <a16:creationId xmlns:a16="http://schemas.microsoft.com/office/drawing/2014/main" id="{03CD456A-5E65-CD54-D5B3-7DDA83007E82}"/>
                  </a:ext>
                </a:extLst>
              </p:cNvPr>
              <p:cNvSpPr/>
              <p:nvPr/>
            </p:nvSpPr>
            <p:spPr>
              <a:xfrm rot="16200000">
                <a:off x="-239865" y="241998"/>
                <a:ext cx="857250" cy="371475"/>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18" name="Rectangle 17">
              <a:hlinkClick r:id="rId5" action="ppaction://hlinksldjump"/>
              <a:extLst>
                <a:ext uri="{FF2B5EF4-FFF2-40B4-BE49-F238E27FC236}">
                  <a16:creationId xmlns:a16="http://schemas.microsoft.com/office/drawing/2014/main" id="{1E1D1F0B-E218-D1C8-E7C3-E91721F92180}"/>
                </a:ext>
              </a:extLst>
            </p:cNvPr>
            <p:cNvSpPr/>
            <p:nvPr/>
          </p:nvSpPr>
          <p:spPr>
            <a:xfrm rot="16200000">
              <a:off x="-237010" y="2818356"/>
              <a:ext cx="857250" cy="377177"/>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chemeClr val="bg1"/>
                  </a:solidFill>
                  <a:effectLst/>
                  <a:uLnTx/>
                  <a:uFillTx/>
                  <a:latin typeface="Peugeot New Light"/>
                  <a:ea typeface="+mn-ea"/>
                  <a:cs typeface="+mn-cs"/>
                </a:rPr>
                <a:t>Teintes et garnissages</a:t>
              </a:r>
            </a:p>
          </p:txBody>
        </p:sp>
      </p:grpSp>
      <p:pic>
        <p:nvPicPr>
          <p:cNvPr id="30" name="Image 23" descr="Une image contenant siège de voiture, plusieurs&#10;&#10;Description générée automatiquement">
            <a:extLst>
              <a:ext uri="{FF2B5EF4-FFF2-40B4-BE49-F238E27FC236}">
                <a16:creationId xmlns:a16="http://schemas.microsoft.com/office/drawing/2014/main" id="{B2567223-3F67-48C5-8185-FA5DEE6B7B2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46056" t="8886" r="4851" b="9974"/>
          <a:stretch/>
        </p:blipFill>
        <p:spPr>
          <a:xfrm>
            <a:off x="836218" y="880746"/>
            <a:ext cx="4993200" cy="4642204"/>
          </a:xfrm>
          <a:prstGeom prst="rect">
            <a:avLst/>
          </a:prstGeom>
        </p:spPr>
      </p:pic>
    </p:spTree>
    <p:extLst>
      <p:ext uri="{BB962C8B-B14F-4D97-AF65-F5344CB8AC3E}">
        <p14:creationId xmlns:p14="http://schemas.microsoft.com/office/powerpoint/2010/main" val="2062652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403EEFCE-211A-40FC-8D68-908B3F6D2842}"/>
              </a:ext>
            </a:extLst>
          </p:cNvPr>
          <p:cNvSpPr txBox="1"/>
          <p:nvPr/>
        </p:nvSpPr>
        <p:spPr>
          <a:xfrm>
            <a:off x="658076" y="327356"/>
            <a:ext cx="4381500" cy="526298"/>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rPr>
              <a:t>OPTIONS</a:t>
            </a:r>
          </a:p>
          <a:p>
            <a:pPr>
              <a:lnSpc>
                <a:spcPct val="80000"/>
              </a:lnSpc>
              <a:spcBef>
                <a:spcPts val="600"/>
              </a:spcBef>
              <a:defRPr/>
            </a:pPr>
            <a:r>
              <a:rPr lang="fr-FR" sz="1400" dirty="0">
                <a:latin typeface="Peugeot New" panose="02000000000000000000" pitchFamily="50" charset="0"/>
              </a:rPr>
              <a:t>Prix conseillés TTC</a:t>
            </a:r>
          </a:p>
        </p:txBody>
      </p:sp>
      <p:graphicFrame>
        <p:nvGraphicFramePr>
          <p:cNvPr id="15" name="Tableau 3">
            <a:extLst>
              <a:ext uri="{FF2B5EF4-FFF2-40B4-BE49-F238E27FC236}">
                <a16:creationId xmlns:a16="http://schemas.microsoft.com/office/drawing/2014/main" id="{0E330F4A-FED6-4DFD-858F-4FB01B5717BB}"/>
              </a:ext>
            </a:extLst>
          </p:cNvPr>
          <p:cNvGraphicFramePr>
            <a:graphicFrameLocks noGrp="1"/>
          </p:cNvGraphicFramePr>
          <p:nvPr>
            <p:extLst>
              <p:ext uri="{D42A27DB-BD31-4B8C-83A1-F6EECF244321}">
                <p14:modId xmlns:p14="http://schemas.microsoft.com/office/powerpoint/2010/main" val="1596649326"/>
              </p:ext>
            </p:extLst>
          </p:nvPr>
        </p:nvGraphicFramePr>
        <p:xfrm>
          <a:off x="759214" y="499069"/>
          <a:ext cx="10461827" cy="5536719"/>
        </p:xfrm>
        <a:graphic>
          <a:graphicData uri="http://schemas.openxmlformats.org/drawingml/2006/table">
            <a:tbl>
              <a:tblPr/>
              <a:tblGrid>
                <a:gridCol w="5109571">
                  <a:extLst>
                    <a:ext uri="{9D8B030D-6E8A-4147-A177-3AD203B41FA5}">
                      <a16:colId xmlns:a16="http://schemas.microsoft.com/office/drawing/2014/main" val="1681685462"/>
                    </a:ext>
                  </a:extLst>
                </a:gridCol>
                <a:gridCol w="2396374">
                  <a:extLst>
                    <a:ext uri="{9D8B030D-6E8A-4147-A177-3AD203B41FA5}">
                      <a16:colId xmlns:a16="http://schemas.microsoft.com/office/drawing/2014/main" val="2875862489"/>
                    </a:ext>
                  </a:extLst>
                </a:gridCol>
                <a:gridCol w="720000">
                  <a:extLst>
                    <a:ext uri="{9D8B030D-6E8A-4147-A177-3AD203B41FA5}">
                      <a16:colId xmlns:a16="http://schemas.microsoft.com/office/drawing/2014/main" val="3951635129"/>
                    </a:ext>
                  </a:extLst>
                </a:gridCol>
                <a:gridCol w="720000">
                  <a:extLst>
                    <a:ext uri="{9D8B030D-6E8A-4147-A177-3AD203B41FA5}">
                      <a16:colId xmlns:a16="http://schemas.microsoft.com/office/drawing/2014/main" val="801098082"/>
                    </a:ext>
                  </a:extLst>
                </a:gridCol>
                <a:gridCol w="804087">
                  <a:extLst>
                    <a:ext uri="{9D8B030D-6E8A-4147-A177-3AD203B41FA5}">
                      <a16:colId xmlns:a16="http://schemas.microsoft.com/office/drawing/2014/main" val="688530158"/>
                    </a:ext>
                  </a:extLst>
                </a:gridCol>
                <a:gridCol w="711795">
                  <a:extLst>
                    <a:ext uri="{9D8B030D-6E8A-4147-A177-3AD203B41FA5}">
                      <a16:colId xmlns:a16="http://schemas.microsoft.com/office/drawing/2014/main" val="4113908003"/>
                    </a:ext>
                  </a:extLst>
                </a:gridCol>
              </a:tblGrid>
              <a:tr h="512198">
                <a:tc>
                  <a:txBody>
                    <a:bodyPr/>
                    <a:lstStyle/>
                    <a:p>
                      <a:pPr algn="l" fontAlgn="ctr"/>
                      <a:endParaRPr lang="fr-FR" sz="600" b="0" i="0" u="none" strike="noStrike" dirty="0">
                        <a:solidFill>
                          <a:srgbClr val="000000"/>
                        </a:solidFill>
                        <a:effectLst/>
                        <a:latin typeface="Peugeot New Light" panose="02000000000000000000" pitchFamily="2" charset="0"/>
                      </a:endParaRPr>
                    </a:p>
                  </a:txBody>
                  <a:tcPr marL="4798" marR="4798" marT="479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a:r>
                        <a:rPr lang="fr-FR" sz="600" b="1" dirty="0">
                          <a:solidFill>
                            <a:schemeClr val="tx1"/>
                          </a:solidFill>
                          <a:latin typeface="Wingdings" panose="05000000000000000000" pitchFamily="2" charset="2"/>
                        </a:rPr>
                        <a:t>l </a:t>
                      </a:r>
                      <a:r>
                        <a:rPr lang="fr-FR" sz="600" b="1" dirty="0">
                          <a:solidFill>
                            <a:schemeClr val="tx1"/>
                          </a:solidFill>
                          <a:latin typeface="Peugeot New" panose="02000000000000000000" pitchFamily="2" charset="0"/>
                        </a:rPr>
                        <a:t>: SÉRIE </a:t>
                      </a:r>
                    </a:p>
                    <a:p>
                      <a:pPr algn="l"/>
                      <a:r>
                        <a:rPr lang="fr-FR" sz="600" b="1" dirty="0">
                          <a:solidFill>
                            <a:schemeClr val="tx1"/>
                          </a:solidFill>
                          <a:latin typeface="Wingdings" panose="05000000000000000000" pitchFamily="2" charset="2"/>
                        </a:rPr>
                        <a:t>m</a:t>
                      </a:r>
                      <a:r>
                        <a:rPr lang="fr-FR" sz="600" b="1" kern="1200" dirty="0">
                          <a:solidFill>
                            <a:schemeClr val="tx1"/>
                          </a:solidFill>
                          <a:latin typeface="+mn-lt"/>
                          <a:ea typeface="+mn-ea"/>
                          <a:cs typeface="+mn-cs"/>
                        </a:rPr>
                        <a:t>  </a:t>
                      </a:r>
                      <a:r>
                        <a:rPr lang="fr-FR" sz="600" b="1" kern="1200" baseline="0" dirty="0">
                          <a:solidFill>
                            <a:schemeClr val="tx1"/>
                          </a:solidFill>
                          <a:latin typeface="+mn-lt"/>
                          <a:ea typeface="+mn-ea"/>
                          <a:cs typeface="+mn-cs"/>
                        </a:rPr>
                        <a:t> </a:t>
                      </a:r>
                      <a:r>
                        <a:rPr lang="fr-FR" sz="600" b="1" dirty="0">
                          <a:solidFill>
                            <a:schemeClr val="tx1"/>
                          </a:solidFill>
                          <a:latin typeface="Peugeot New" panose="02000000000000000000" pitchFamily="2" charset="0"/>
                        </a:rPr>
                        <a:t>: OPTION </a:t>
                      </a:r>
                    </a:p>
                    <a:p>
                      <a:pPr algn="l"/>
                      <a:r>
                        <a:rPr lang="fr-FR" sz="600" b="1" dirty="0">
                          <a:solidFill>
                            <a:schemeClr val="tx1"/>
                          </a:solidFill>
                          <a:latin typeface="Peugeot New" panose="02000000000000000000" pitchFamily="2" charset="0"/>
                        </a:rPr>
                        <a:t> -    : INDISPONIBLE</a:t>
                      </a:r>
                    </a:p>
                    <a:p>
                      <a:pPr algn="l"/>
                      <a:r>
                        <a:rPr lang="fr-FR" sz="600" b="1" dirty="0">
                          <a:solidFill>
                            <a:schemeClr val="tx1"/>
                          </a:solidFill>
                          <a:latin typeface="Peugeot New" panose="02000000000000000000" pitchFamily="2" charset="0"/>
                        </a:rPr>
                        <a:t>P   : DISPONIBLE EN PACK</a:t>
                      </a:r>
                    </a:p>
                    <a:p>
                      <a:pPr algn="ctr" fontAlgn="ctr"/>
                      <a:endParaRPr lang="fr-FR" sz="600" b="0" i="0" u="none" strike="noStrike" dirty="0">
                        <a:solidFill>
                          <a:srgbClr val="000000"/>
                        </a:solidFill>
                        <a:effectLst/>
                        <a:latin typeface="Peugeot New Light" panose="02000000000000000000" pitchFamily="2" charset="0"/>
                      </a:endParaRPr>
                    </a:p>
                  </a:txBody>
                  <a:tcPr marL="4798" marR="4798" marT="479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endParaRPr lang="fr-FR" sz="700" b="0" i="0" u="none" strike="noStrike" dirty="0">
                        <a:solidFill>
                          <a:srgbClr val="000000"/>
                        </a:solidFill>
                        <a:effectLst/>
                        <a:latin typeface="Peugeot New Light" panose="02000000000000000000" pitchFamily="2" charset="0"/>
                      </a:endParaRPr>
                    </a:p>
                  </a:txBody>
                  <a:tcPr marL="4798" marR="4798" marT="479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endParaRPr lang="fr-FR" sz="600" b="0" i="0" u="none" strike="noStrike" dirty="0">
                        <a:solidFill>
                          <a:srgbClr val="000000"/>
                        </a:solidFill>
                        <a:effectLst/>
                        <a:latin typeface="Peugeot New" panose="02000000000000000000" pitchFamily="2" charset="0"/>
                      </a:endParaRPr>
                    </a:p>
                  </a:txBody>
                  <a:tcPr marL="4798" marR="4798" marT="479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ctr"/>
                      <a:r>
                        <a:rPr lang="fr-FR" sz="800" b="1" i="0" u="none" strike="noStrike" dirty="0">
                          <a:solidFill>
                            <a:srgbClr val="000000"/>
                          </a:solidFill>
                          <a:effectLst/>
                          <a:latin typeface="Peugeot New" panose="02000000000000000000" pitchFamily="2" charset="0"/>
                        </a:rPr>
                        <a:t>ALLURE</a:t>
                      </a:r>
                    </a:p>
                  </a:txBody>
                  <a:tcPr marL="4798" marR="4798" marT="4798" marB="0" anchor="ctr">
                    <a:lnL>
                      <a:noFill/>
                    </a:lnL>
                    <a:lnR>
                      <a:noFill/>
                    </a:lnR>
                    <a:lnT>
                      <a:noFill/>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fr-FR" sz="800" b="1" i="0" u="none" strike="noStrike" dirty="0">
                          <a:solidFill>
                            <a:srgbClr val="000000"/>
                          </a:solidFill>
                          <a:effectLst/>
                          <a:latin typeface="Peugeot New" panose="02000000000000000000" pitchFamily="2" charset="0"/>
                        </a:rPr>
                        <a:t>GT</a:t>
                      </a:r>
                    </a:p>
                  </a:txBody>
                  <a:tcPr marL="4798" marR="4798" marT="4798"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423256"/>
                  </a:ext>
                </a:extLst>
              </a:tr>
              <a:tr h="26527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900" b="1" i="0" u="none" strike="noStrike" dirty="0">
                          <a:solidFill>
                            <a:srgbClr val="000000"/>
                          </a:solidFill>
                          <a:effectLst/>
                          <a:latin typeface="Peugeot New" panose="02000000000000000000" pitchFamily="2" charset="0"/>
                        </a:rPr>
                        <a:t>SÉCURITÉ</a:t>
                      </a:r>
                      <a:endParaRPr kumimoji="0" lang="de-CH" sz="900" b="1" i="0" u="none" strike="noStrike" kern="1200" cap="none" spc="0" normalizeH="0" baseline="0" dirty="0">
                        <a:ln>
                          <a:noFill/>
                        </a:ln>
                        <a:solidFill>
                          <a:srgbClr val="000000"/>
                        </a:solidFill>
                        <a:effectLst/>
                        <a:uLnTx/>
                        <a:uFillTx/>
                        <a:latin typeface="Peugeot New"/>
                        <a:ea typeface="+mn-ea"/>
                        <a:cs typeface="+mn-cs"/>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fr-FR" sz="700" b="0" i="0" u="none" strike="noStrike" dirty="0">
                        <a:solidFill>
                          <a:srgbClr val="000000"/>
                        </a:solidFill>
                        <a:effectLst/>
                        <a:latin typeface="Peugeot New" panose="02000000000000000000" pitchFamily="2" charset="0"/>
                      </a:endParaRPr>
                    </a:p>
                  </a:txBody>
                  <a:tcPr marL="4798" marR="4798" marT="4798"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fr-FR" sz="700" b="0" i="0" u="none" strike="noStrike" dirty="0">
                        <a:solidFill>
                          <a:srgbClr val="000000"/>
                        </a:solidFill>
                        <a:effectLst/>
                        <a:latin typeface="Peugeot New Light" panose="02000000000000000000" pitchFamily="2" charset="0"/>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fr-FR" sz="700" b="0" i="0" u="none" strike="noStrike" dirty="0">
                        <a:solidFill>
                          <a:srgbClr val="000000"/>
                        </a:solidFill>
                        <a:effectLst/>
                        <a:latin typeface="Peugeot New" panose="02000000000000000000" pitchFamily="2" charset="0"/>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800" b="0" i="0" u="none" strike="noStrike" dirty="0">
                        <a:solidFill>
                          <a:srgbClr val="000000"/>
                        </a:solidFill>
                        <a:effectLst/>
                        <a:latin typeface="Wingdings" panose="05000000000000000000" pitchFamily="2" charset="2"/>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endParaRPr lang="fr-FR" sz="800" b="0" i="0" u="none" strike="noStrike" dirty="0">
                        <a:solidFill>
                          <a:srgbClr val="000000"/>
                        </a:solidFill>
                        <a:effectLst/>
                        <a:latin typeface="Wingdings" panose="05000000000000000000" pitchFamily="2" charset="2"/>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05105179"/>
                  </a:ext>
                </a:extLst>
              </a:tr>
              <a:tr h="525692">
                <a:tc>
                  <a:txBody>
                    <a:bodyPr/>
                    <a:lstStyle/>
                    <a:p>
                      <a:pPr algn="l" rtl="0" fontAlgn="ctr"/>
                      <a:r>
                        <a:rPr lang="fr-FR" sz="900" b="0" i="0" u="none" strike="noStrike" dirty="0">
                          <a:solidFill>
                            <a:srgbClr val="000000"/>
                          </a:solidFill>
                          <a:effectLst/>
                          <a:latin typeface="Peugeot New" panose="02000000000000000000" pitchFamily="2" charset="0"/>
                        </a:rPr>
                        <a:t>Pack remorquage: Attelage RDSO (Rotule Démontable Sans Outil)</a:t>
                      </a:r>
                      <a:br>
                        <a:rPr lang="fr-FR" sz="900" b="0" i="0" u="none" strike="noStrike" dirty="0">
                          <a:solidFill>
                            <a:srgbClr val="000000"/>
                          </a:solidFill>
                          <a:effectLst/>
                          <a:latin typeface="Peugeot New" panose="02000000000000000000" pitchFamily="2" charset="0"/>
                        </a:rPr>
                      </a:br>
                      <a:r>
                        <a:rPr lang="fr-FR" sz="900" b="0" i="0" u="none" strike="noStrike" dirty="0">
                          <a:solidFill>
                            <a:srgbClr val="000000"/>
                          </a:solidFill>
                          <a:effectLst/>
                          <a:latin typeface="Peugeot New" panose="02000000000000000000" pitchFamily="2" charset="0"/>
                        </a:rPr>
                        <a:t>TSM (</a:t>
                      </a:r>
                      <a:r>
                        <a:rPr lang="fr-FR" sz="900" b="0" i="0" u="none" strike="noStrike" dirty="0" err="1">
                          <a:solidFill>
                            <a:srgbClr val="000000"/>
                          </a:solidFill>
                          <a:effectLst/>
                          <a:latin typeface="Peugeot New" panose="02000000000000000000" pitchFamily="2" charset="0"/>
                        </a:rPr>
                        <a:t>Trailer</a:t>
                      </a:r>
                      <a:r>
                        <a:rPr lang="fr-FR" sz="900" b="0" i="0" u="none" strike="noStrike" dirty="0">
                          <a:solidFill>
                            <a:srgbClr val="000000"/>
                          </a:solidFill>
                          <a:effectLst/>
                          <a:latin typeface="Peugeot New" panose="02000000000000000000" pitchFamily="2" charset="0"/>
                        </a:rPr>
                        <a:t> </a:t>
                      </a:r>
                      <a:r>
                        <a:rPr lang="fr-FR" sz="900" b="0" i="0" u="none" strike="noStrike" dirty="0" err="1">
                          <a:solidFill>
                            <a:srgbClr val="000000"/>
                          </a:solidFill>
                          <a:effectLst/>
                          <a:latin typeface="Peugeot New" panose="02000000000000000000" pitchFamily="2" charset="0"/>
                        </a:rPr>
                        <a:t>Sway</a:t>
                      </a:r>
                      <a:r>
                        <a:rPr lang="fr-FR" sz="900" b="0" i="0" u="none" strike="noStrike" dirty="0">
                          <a:solidFill>
                            <a:srgbClr val="000000"/>
                          </a:solidFill>
                          <a:effectLst/>
                          <a:latin typeface="Peugeot New" panose="02000000000000000000" pitchFamily="2" charset="0"/>
                        </a:rPr>
                        <a:t> Mitigation) Système anti roulis de la remorque</a:t>
                      </a:r>
                      <a:endParaRPr lang="fr-FR" sz="900" b="1" i="0" u="none" strike="noStrike" dirty="0">
                        <a:solidFill>
                          <a:srgbClr val="000000"/>
                        </a:solidFill>
                        <a:effectLst/>
                        <a:latin typeface="Peugeot New" panose="02000000000000000000" pitchFamily="2" charset="0"/>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fr-FR" sz="700" b="0" i="0" u="none" strike="noStrike" dirty="0">
                        <a:solidFill>
                          <a:srgbClr val="000000"/>
                        </a:solidFill>
                        <a:effectLst/>
                        <a:latin typeface="Peugeot New" panose="02000000000000000000" pitchFamily="2" charset="0"/>
                      </a:endParaRPr>
                    </a:p>
                  </a:txBody>
                  <a:tcPr marL="4798" marR="4798" marT="4798"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de-CH" sz="700" b="0" i="0" u="none" strike="noStrike" dirty="0">
                          <a:solidFill>
                            <a:srgbClr val="000000"/>
                          </a:solidFill>
                          <a:effectLst/>
                          <a:latin typeface="Peugeot New Light" panose="02000000000000000000" pitchFamily="2" charset="0"/>
                        </a:rPr>
                        <a:t>AQ05</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rgbClr val="000000"/>
                          </a:solidFill>
                          <a:effectLst/>
                          <a:latin typeface="Peugeot New" panose="02000000000000000000" pitchFamily="2" charset="0"/>
                        </a:rPr>
                        <a:t>CHF 750</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de-CH" sz="900" b="0" i="0" u="none" strike="noStrike" dirty="0">
                          <a:solidFill>
                            <a:srgbClr val="000000"/>
                          </a:solidFill>
                          <a:effectLst/>
                          <a:latin typeface="Wingdings" panose="05000000000000000000" pitchFamily="2" charset="2"/>
                        </a:rPr>
                        <a:t>m</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fontAlgn="ctr"/>
                      <a:r>
                        <a:rPr lang="de-CH" sz="900" b="0" i="0" u="none" strike="noStrike" dirty="0">
                          <a:solidFill>
                            <a:srgbClr val="000000"/>
                          </a:solidFill>
                          <a:effectLst/>
                          <a:latin typeface="Wingdings" panose="05000000000000000000" pitchFamily="2" charset="2"/>
                        </a:rPr>
                        <a:t>m</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38907531"/>
                  </a:ext>
                </a:extLst>
              </a:tr>
              <a:tr h="29228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900" b="1" i="0" u="none" strike="noStrike" dirty="0">
                          <a:solidFill>
                            <a:srgbClr val="000000"/>
                          </a:solidFill>
                          <a:effectLst/>
                          <a:latin typeface="Peugeot New" panose="02000000000000000000" pitchFamily="2" charset="0"/>
                        </a:rPr>
                        <a:t>JANTES ET ROUES</a:t>
                      </a: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fr-FR" sz="700" b="0" i="0" u="none" strike="noStrike" dirty="0">
                        <a:solidFill>
                          <a:srgbClr val="000000"/>
                        </a:solidFill>
                        <a:effectLst/>
                        <a:latin typeface="Peugeot New" panose="02000000000000000000" pitchFamily="2" charset="0"/>
                      </a:endParaRPr>
                    </a:p>
                  </a:txBody>
                  <a:tcPr marL="4798" marR="4798" marT="4798"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fr-FR" sz="700" b="0" i="0" u="none" strike="noStrike" dirty="0">
                        <a:solidFill>
                          <a:srgbClr val="000000"/>
                        </a:solidFill>
                        <a:effectLst/>
                        <a:latin typeface="Peugeot New Light" panose="02000000000000000000" pitchFamily="2" charset="0"/>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fr-FR" sz="700" b="0" i="0" u="none" strike="noStrike" dirty="0">
                        <a:solidFill>
                          <a:srgbClr val="000000"/>
                        </a:solidFill>
                        <a:effectLst/>
                        <a:latin typeface="Peugeot New" panose="02000000000000000000" pitchFamily="2" charset="0"/>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endParaRPr lang="fr-FR" sz="800" b="0" i="0" u="none" strike="noStrike" dirty="0">
                        <a:solidFill>
                          <a:srgbClr val="000000"/>
                        </a:solidFill>
                        <a:effectLst/>
                        <a:latin typeface="Wingdings" panose="05000000000000000000" pitchFamily="2" charset="2"/>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endParaRPr lang="fr-FR" sz="800" b="0" i="0" u="none" strike="noStrike" dirty="0">
                        <a:solidFill>
                          <a:srgbClr val="000000"/>
                        </a:solidFill>
                        <a:effectLst/>
                        <a:latin typeface="Wingdings" panose="05000000000000000000" pitchFamily="2" charset="2"/>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4776252"/>
                  </a:ext>
                </a:extLst>
              </a:tr>
              <a:tr h="361833">
                <a:tc>
                  <a:txBody>
                    <a:bodyPr/>
                    <a:lstStyle/>
                    <a:p>
                      <a:pPr algn="l" rtl="0" fontAlgn="ctr"/>
                      <a:r>
                        <a:rPr lang="fr-FR" sz="900" b="0" i="0" u="none" strike="noStrike" dirty="0">
                          <a:solidFill>
                            <a:srgbClr val="000000"/>
                          </a:solidFill>
                          <a:effectLst/>
                          <a:latin typeface="Peugeot New" panose="02000000000000000000" pitchFamily="2" charset="0"/>
                        </a:rPr>
                        <a:t>Jantes alliage 19’’ JASPE diamantées</a:t>
                      </a:r>
                    </a:p>
                  </a:txBody>
                  <a:tcPr marL="4798" marR="4798" marT="4798"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endParaRPr lang="fr-FR" sz="700" b="0" i="0" u="none" strike="noStrike" dirty="0">
                        <a:solidFill>
                          <a:srgbClr val="000000"/>
                        </a:solidFill>
                        <a:effectLst/>
                        <a:latin typeface="Peugeot New" panose="02000000000000000000" pitchFamily="2" charset="0"/>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rtl="0" fontAlgn="ctr"/>
                      <a:r>
                        <a:rPr lang="fr-FR" sz="700" b="0" i="0" u="none" strike="noStrike" dirty="0">
                          <a:solidFill>
                            <a:srgbClr val="000000"/>
                          </a:solidFill>
                          <a:effectLst/>
                          <a:latin typeface="Peugeot New Light" panose="02000000000000000000" pitchFamily="2" charset="0"/>
                        </a:rPr>
                        <a:t>ZHX5</a:t>
                      </a:r>
                    </a:p>
                  </a:txBody>
                  <a:tcPr marL="4798" marR="4798" marT="4798" marB="0" anchor="ctr">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chemeClr val="tx1"/>
                          </a:solidFill>
                          <a:effectLst/>
                          <a:latin typeface="Peugeot New" panose="02000000000000000000" pitchFamily="2" charset="0"/>
                        </a:rPr>
                        <a:t>CHF</a:t>
                      </a:r>
                      <a:r>
                        <a:rPr lang="fr-FR" sz="800" b="1" i="0" u="none" strike="noStrike" baseline="0" dirty="0">
                          <a:solidFill>
                            <a:schemeClr val="tx1"/>
                          </a:solidFill>
                          <a:effectLst/>
                          <a:latin typeface="Peugeot New" panose="02000000000000000000" pitchFamily="2" charset="0"/>
                        </a:rPr>
                        <a:t> 850</a:t>
                      </a:r>
                      <a:endParaRPr lang="fr-FR" sz="800" b="1" i="0" u="none" strike="noStrike" dirty="0">
                        <a:solidFill>
                          <a:schemeClr val="tx1"/>
                        </a:solidFill>
                        <a:effectLst/>
                        <a:latin typeface="Peugeot New" panose="02000000000000000000" pitchFamily="2" charset="0"/>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Wingdings" panose="05000000000000000000" pitchFamily="2" charset="2"/>
                        </a:rPr>
                        <a:t>m</a:t>
                      </a:r>
                    </a:p>
                  </a:txBody>
                  <a:tcPr marL="4798" marR="4798" marT="4798"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CH" sz="800" b="0" i="0" u="none" strike="noStrike" dirty="0">
                          <a:solidFill>
                            <a:srgbClr val="000000"/>
                          </a:solidFill>
                          <a:effectLst/>
                          <a:latin typeface="Peugeot New" panose="02000000000000000000" pitchFamily="50" charset="0"/>
                        </a:rPr>
                        <a:t>-</a:t>
                      </a:r>
                      <a:endParaRPr lang="fr-FR" sz="800" b="0" i="0" u="none" strike="noStrike" dirty="0">
                        <a:solidFill>
                          <a:srgbClr val="000000"/>
                        </a:solidFill>
                        <a:effectLst/>
                        <a:latin typeface="Wingdings" panose="05000000000000000000" pitchFamily="2" charset="2"/>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516884440"/>
                  </a:ext>
                </a:extLst>
              </a:tr>
              <a:tr h="361833">
                <a:tc>
                  <a:txBody>
                    <a:bodyPr/>
                    <a:lstStyle/>
                    <a:p>
                      <a:pPr algn="l" rtl="0" fontAlgn="ctr"/>
                      <a:r>
                        <a:rPr lang="fr-FR" sz="900" b="0" i="0" u="none" strike="noStrike" dirty="0">
                          <a:solidFill>
                            <a:srgbClr val="000000"/>
                          </a:solidFill>
                          <a:effectLst/>
                          <a:latin typeface="Peugeot New" panose="02000000000000000000" pitchFamily="2" charset="0"/>
                        </a:rPr>
                        <a:t>Jantes alliage 20" MONOLITHE diamantées</a:t>
                      </a:r>
                    </a:p>
                  </a:txBody>
                  <a:tcPr marL="4798" marR="4798" marT="4798" marB="0" anchor="ctr">
                    <a:lnL>
                      <a:noFill/>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700" b="0" i="0" u="none" strike="noStrike" dirty="0">
                        <a:solidFill>
                          <a:srgbClr val="000000"/>
                        </a:solidFill>
                        <a:effectLst/>
                        <a:latin typeface="Peugeot New" panose="02000000000000000000" pitchFamily="2" charset="0"/>
                      </a:endParaRPr>
                    </a:p>
                  </a:txBody>
                  <a:tcPr marL="4798" marR="4798" marT="479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ctr"/>
                      <a:r>
                        <a:rPr lang="fr-FR" sz="700" b="0" i="0" u="none" strike="noStrike" dirty="0">
                          <a:solidFill>
                            <a:srgbClr val="000000"/>
                          </a:solidFill>
                          <a:effectLst/>
                          <a:latin typeface="Peugeot New Light" panose="02000000000000000000" pitchFamily="2" charset="0"/>
                        </a:rPr>
                        <a:t>ZHXZ</a:t>
                      </a:r>
                    </a:p>
                  </a:txBody>
                  <a:tcPr marL="4798" marR="4798" marT="479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a:solidFill>
                            <a:schemeClr val="tx1"/>
                          </a:solidFill>
                          <a:effectLst/>
                          <a:latin typeface="Peugeot New" panose="02000000000000000000" pitchFamily="2" charset="0"/>
                        </a:rPr>
                        <a:t>CHF</a:t>
                      </a:r>
                      <a:r>
                        <a:rPr lang="fr-FR" sz="800" b="1" i="0" u="none" strike="noStrike" baseline="0">
                          <a:solidFill>
                            <a:schemeClr val="tx1"/>
                          </a:solidFill>
                          <a:effectLst/>
                          <a:latin typeface="Peugeot New" panose="02000000000000000000" pitchFamily="2" charset="0"/>
                        </a:rPr>
                        <a:t> 450</a:t>
                      </a:r>
                      <a:endParaRPr lang="fr-FR" sz="800" b="1" i="0" u="none" strike="noStrike" dirty="0">
                        <a:solidFill>
                          <a:schemeClr val="tx1"/>
                        </a:solidFill>
                        <a:effectLst/>
                        <a:latin typeface="Peugeot New" panose="02000000000000000000" pitchFamily="2" charset="0"/>
                      </a:endParaRPr>
                    </a:p>
                  </a:txBody>
                  <a:tcPr marL="4798" marR="4798" marT="4798"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de-CH" sz="900" b="0" i="0" u="none" strike="noStrike" kern="1200" cap="none" spc="0" normalizeH="0" baseline="0" noProof="0" dirty="0">
                          <a:ln>
                            <a:noFill/>
                          </a:ln>
                          <a:solidFill>
                            <a:srgbClr val="000000"/>
                          </a:solidFill>
                          <a:effectLst/>
                          <a:uLnTx/>
                          <a:uFillTx/>
                          <a:latin typeface="Peugeot New" panose="02000000000000000000" pitchFamily="50" charset="0"/>
                          <a:ea typeface="+mn-ea"/>
                          <a:cs typeface="+mn-cs"/>
                        </a:rPr>
                        <a:t>-</a:t>
                      </a:r>
                    </a:p>
                  </a:txBody>
                  <a:tcPr marL="4798" marR="4798" marT="4798" marB="0" anchor="ctr">
                    <a:lnL>
                      <a:noFill/>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de-CH" sz="800" b="0" i="0" u="none" strike="noStrike" dirty="0">
                          <a:solidFill>
                            <a:srgbClr val="000000"/>
                          </a:solidFill>
                          <a:effectLst/>
                          <a:latin typeface="Peugeot New" panose="02000000000000000000" pitchFamily="50" charset="0"/>
                        </a:rPr>
                        <a:t>-</a:t>
                      </a:r>
                      <a:r>
                        <a:rPr lang="de-CH" sz="800" b="0" i="0" u="none" strike="noStrike" dirty="0">
                          <a:solidFill>
                            <a:srgbClr val="000000"/>
                          </a:solidFill>
                          <a:effectLst/>
                          <a:latin typeface="Calibri" panose="020F0502020204030204" pitchFamily="34" charset="0"/>
                        </a:rPr>
                        <a:t> /</a:t>
                      </a:r>
                      <a:r>
                        <a:rPr lang="de-CH" sz="800" b="0" i="0" u="none" strike="noStrike" dirty="0">
                          <a:solidFill>
                            <a:srgbClr val="000000"/>
                          </a:solidFill>
                          <a:effectLst/>
                          <a:latin typeface="Wingdings" panose="05000000000000000000" pitchFamily="2" charset="2"/>
                        </a:rPr>
                        <a:t>m</a:t>
                      </a:r>
                      <a:r>
                        <a:rPr lang="de-CH" sz="800" b="0" i="0" u="none" strike="noStrike" dirty="0">
                          <a:solidFill>
                            <a:srgbClr val="000000"/>
                          </a:solidFill>
                          <a:effectLst/>
                          <a:latin typeface="Calibri" panose="020F0502020204030204" pitchFamily="34" charset="0"/>
                        </a:rPr>
                        <a:t> </a:t>
                      </a:r>
                      <a:r>
                        <a:rPr lang="de-CH" sz="800" b="0" i="0" u="none" strike="noStrike" kern="1200" baseline="30000" dirty="0">
                          <a:solidFill>
                            <a:srgbClr val="000000"/>
                          </a:solidFill>
                          <a:effectLst/>
                          <a:latin typeface="Calibri" panose="020F0502020204030204" pitchFamily="34" charset="0"/>
                          <a:ea typeface="+mn-ea"/>
                          <a:cs typeface="+mn-cs"/>
                        </a:rPr>
                        <a:t>(1)</a:t>
                      </a:r>
                    </a:p>
                  </a:txBody>
                  <a:tcPr marL="4798" marR="4798" marT="4798" marB="0" anchor="ctr">
                    <a:lnL>
                      <a:noFill/>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92131849"/>
                  </a:ext>
                </a:extLst>
              </a:tr>
              <a:tr h="245730">
                <a:tc>
                  <a:txBody>
                    <a:bodyPr/>
                    <a:lstStyle/>
                    <a:p>
                      <a:pPr algn="l" rtl="0" fontAlgn="ctr"/>
                      <a:r>
                        <a:rPr lang="fr-FR" sz="900" b="1" i="0" u="none" strike="noStrike" dirty="0">
                          <a:solidFill>
                            <a:srgbClr val="000000"/>
                          </a:solidFill>
                          <a:effectLst/>
                          <a:latin typeface="Peugeot New" panose="02000000000000000000" pitchFamily="2" charset="0"/>
                        </a:rPr>
                        <a:t>ESTHÉTIQUE  EXTERIEURE</a:t>
                      </a: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700" b="0" i="0" u="none" strike="noStrike" dirty="0">
                          <a:solidFill>
                            <a:srgbClr val="000000"/>
                          </a:solidFill>
                          <a:effectLst/>
                          <a:latin typeface="Peugeot New" panose="02000000000000000000" pitchFamily="2" charset="0"/>
                        </a:rPr>
                        <a:t> </a:t>
                      </a:r>
                    </a:p>
                  </a:txBody>
                  <a:tcPr marL="4798" marR="4798" marT="4798"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fr-FR" sz="700" b="0" i="0" u="none" strike="noStrike" dirty="0">
                          <a:solidFill>
                            <a:srgbClr val="000000"/>
                          </a:solidFill>
                          <a:effectLst/>
                          <a:latin typeface="Peugeot New Light" panose="02000000000000000000" pitchFamily="2" charset="0"/>
                        </a:rPr>
                        <a:t> </a:t>
                      </a: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800" b="1" i="0" u="none" strike="noStrike" dirty="0">
                          <a:solidFill>
                            <a:schemeClr val="tx1"/>
                          </a:solidFill>
                          <a:effectLst/>
                          <a:latin typeface="Peugeot New" panose="02000000000000000000" pitchFamily="2" charset="0"/>
                        </a:rPr>
                        <a:t> </a:t>
                      </a: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000000"/>
                          </a:solidFill>
                          <a:effectLst/>
                          <a:latin typeface="Arial" panose="020B0604020202020204" pitchFamily="34" charset="0"/>
                        </a:rPr>
                        <a:t> </a:t>
                      </a: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000000"/>
                          </a:solidFill>
                          <a:effectLst/>
                          <a:latin typeface="Arial" panose="020B0604020202020204" pitchFamily="34" charset="0"/>
                        </a:rPr>
                        <a:t> </a:t>
                      </a: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49731416"/>
                  </a:ext>
                </a:extLst>
              </a:tr>
              <a:tr h="163941">
                <a:tc rowSpan="5">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Peugeot New" panose="02000000000000000000" pitchFamily="2" charset="0"/>
                        </a:rPr>
                        <a:t>Teintes métallisées</a:t>
                      </a:r>
                    </a:p>
                  </a:txBody>
                  <a:tcPr marL="43178" marR="4798" marT="4798" marB="0" anchor="ctr">
                    <a:lnL>
                      <a:noFill/>
                    </a:lnL>
                    <a:lnR>
                      <a:noFill/>
                    </a:lnR>
                    <a:lnT w="12700" cap="flat" cmpd="sng" algn="ctr">
                      <a:solidFill>
                        <a:schemeClr val="tx1"/>
                      </a:solidFill>
                      <a:prstDash val="solid"/>
                      <a:round/>
                      <a:headEnd type="none" w="med" len="med"/>
                      <a:tailEnd type="none" w="med" len="med"/>
                    </a:lnT>
                    <a:lnB w="6350" cap="flat" cmpd="sng" algn="ctr">
                      <a:noFill/>
                      <a:prstDash val="sysDot"/>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700" b="0" i="0" u="none" strike="noStrike" dirty="0">
                          <a:solidFill>
                            <a:srgbClr val="000000"/>
                          </a:solidFill>
                          <a:effectLst/>
                          <a:latin typeface="Peugeot New" panose="02000000000000000000" pitchFamily="2" charset="0"/>
                        </a:rPr>
                        <a:t>Bleu Obsession</a:t>
                      </a:r>
                    </a:p>
                  </a:txBody>
                  <a:tcPr marL="4798" marR="4798" marT="4798"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rtl="0" fontAlgn="ctr"/>
                      <a:r>
                        <a:rPr lang="fr-FR" sz="700" b="0" i="0" u="none" strike="noStrike" dirty="0">
                          <a:solidFill>
                            <a:srgbClr val="000000"/>
                          </a:solidFill>
                          <a:effectLst/>
                          <a:latin typeface="Peugeot New Light" panose="02000000000000000000" pitchFamily="2" charset="0"/>
                        </a:rPr>
                        <a:t>DPM0</a:t>
                      </a:r>
                    </a:p>
                  </a:txBody>
                  <a:tcPr marL="4798" marR="4798" marT="4798"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fr-FR" sz="800" b="1" i="0" u="none" strike="noStrike" dirty="0">
                          <a:solidFill>
                            <a:schemeClr val="tx1"/>
                          </a:solidFill>
                          <a:effectLst/>
                          <a:latin typeface="Peugeot New" panose="02000000000000000000" pitchFamily="2" charset="0"/>
                        </a:rPr>
                        <a:t>CHF</a:t>
                      </a:r>
                      <a:r>
                        <a:rPr lang="fr-FR" sz="800" b="1" i="0" u="none" strike="noStrike" baseline="0" dirty="0">
                          <a:solidFill>
                            <a:schemeClr val="tx1"/>
                          </a:solidFill>
                          <a:effectLst/>
                          <a:latin typeface="Peugeot New" panose="02000000000000000000" pitchFamily="2" charset="0"/>
                        </a:rPr>
                        <a:t> 0</a:t>
                      </a:r>
                      <a:endParaRPr lang="fr-FR" sz="800" b="1" i="0" u="none" strike="noStrike" dirty="0">
                        <a:solidFill>
                          <a:schemeClr val="tx1"/>
                        </a:solidFill>
                        <a:effectLst/>
                        <a:latin typeface="Peugeot New" panose="02000000000000000000" pitchFamily="2" charset="0"/>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fr-FR" sz="800" b="0" i="0" u="none" strike="noStrike" dirty="0">
                          <a:solidFill>
                            <a:srgbClr val="000000"/>
                          </a:solidFill>
                          <a:effectLst/>
                          <a:latin typeface="Wingdings" panose="05000000000000000000" pitchFamily="2" charset="2"/>
                        </a:rPr>
                        <a:t>l</a:t>
                      </a: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ctr"/>
                      <a:r>
                        <a:rPr lang="fr-FR" sz="800" b="0" i="0" u="none" strike="noStrike" dirty="0">
                          <a:solidFill>
                            <a:srgbClr val="000000"/>
                          </a:solidFill>
                          <a:effectLst/>
                          <a:latin typeface="Wingdings" panose="05000000000000000000" pitchFamily="2" charset="2"/>
                        </a:rPr>
                        <a:t>l</a:t>
                      </a:r>
                    </a:p>
                  </a:txBody>
                  <a:tcPr marL="4798" marR="4798" marT="4798"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511839067"/>
                  </a:ext>
                </a:extLst>
              </a:tr>
              <a:tr h="161388">
                <a:tc vMerge="1">
                  <a:txBody>
                    <a:bodyPr/>
                    <a:lstStyle/>
                    <a:p>
                      <a:pPr algn="l" rtl="0" fontAlgn="ctr"/>
                      <a:endParaRPr lang="fr-FR" sz="800" b="0" i="0" u="none" strike="noStrike" dirty="0">
                        <a:solidFill>
                          <a:srgbClr val="000000"/>
                        </a:solidFill>
                        <a:effectLst/>
                        <a:latin typeface="Peugeot New" panose="02000000000000000000" pitchFamily="2" charset="0"/>
                      </a:endParaRPr>
                    </a:p>
                  </a:txBody>
                  <a:tcPr marL="43178" marR="4798" marT="4798" marB="0" anchor="ctr">
                    <a:lnL>
                      <a:noFill/>
                    </a:lnL>
                    <a:lnR>
                      <a:noFill/>
                    </a:lnR>
                    <a:lnT>
                      <a:noFill/>
                    </a:lnT>
                    <a:lnB>
                      <a:noFill/>
                    </a:lnB>
                  </a:tcPr>
                </a:tc>
                <a:tc>
                  <a:txBody>
                    <a:bodyPr/>
                    <a:lstStyle/>
                    <a:p>
                      <a:pPr algn="ctr" rtl="0" fontAlgn="ctr"/>
                      <a:r>
                        <a:rPr lang="fr-FR" sz="700" b="0" i="0" u="none" strike="noStrike" dirty="0">
                          <a:solidFill>
                            <a:srgbClr val="000000"/>
                          </a:solidFill>
                          <a:effectLst/>
                          <a:latin typeface="Peugeot New" panose="02000000000000000000" pitchFamily="2" charset="0"/>
                        </a:rPr>
                        <a:t>Gris </a:t>
                      </a:r>
                      <a:r>
                        <a:rPr lang="fr-FR" sz="700" b="0" i="0" u="none" strike="noStrike" dirty="0" err="1">
                          <a:solidFill>
                            <a:srgbClr val="000000"/>
                          </a:solidFill>
                          <a:effectLst/>
                          <a:latin typeface="Peugeot New" panose="02000000000000000000" pitchFamily="2" charset="0"/>
                        </a:rPr>
                        <a:t>Artense</a:t>
                      </a:r>
                      <a:endParaRPr lang="fr-FR" sz="700" b="0" i="0" u="none" strike="noStrike" dirty="0">
                        <a:solidFill>
                          <a:srgbClr val="000000"/>
                        </a:solidFill>
                        <a:effectLst/>
                        <a:latin typeface="Peugeot New" panose="02000000000000000000" pitchFamily="2" charset="0"/>
                      </a:endParaRPr>
                    </a:p>
                  </a:txBody>
                  <a:tcPr marL="4798" marR="4798" marT="4798" marB="0" anchor="ctr">
                    <a:lnL>
                      <a:noFill/>
                    </a:lnL>
                    <a:lnR>
                      <a:noFill/>
                    </a:lnR>
                    <a:lnT>
                      <a:noFill/>
                    </a:lnT>
                    <a:lnB>
                      <a:noFill/>
                    </a:lnB>
                  </a:tcPr>
                </a:tc>
                <a:tc>
                  <a:txBody>
                    <a:bodyPr/>
                    <a:lstStyle/>
                    <a:p>
                      <a:pPr algn="ctr" rtl="0" fontAlgn="ctr"/>
                      <a:r>
                        <a:rPr lang="fr-FR" sz="700" b="0" i="0" u="none" strike="noStrike" dirty="0">
                          <a:solidFill>
                            <a:srgbClr val="000000"/>
                          </a:solidFill>
                          <a:effectLst/>
                          <a:latin typeface="Peugeot New Light" panose="02000000000000000000" pitchFamily="2" charset="0"/>
                        </a:rPr>
                        <a:t>F4M0</a:t>
                      </a:r>
                    </a:p>
                  </a:txBody>
                  <a:tcPr marL="4798" marR="4798" marT="4798"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chemeClr val="tx1"/>
                          </a:solidFill>
                          <a:effectLst/>
                          <a:latin typeface="Peugeot New" panose="02000000000000000000" pitchFamily="2" charset="0"/>
                        </a:rPr>
                        <a:t>CHF</a:t>
                      </a:r>
                      <a:r>
                        <a:rPr lang="fr-FR" sz="800" b="1" i="0" u="none" strike="noStrike" baseline="0" dirty="0">
                          <a:solidFill>
                            <a:schemeClr val="tx1"/>
                          </a:solidFill>
                          <a:effectLst/>
                          <a:latin typeface="Peugeot New" panose="02000000000000000000" pitchFamily="2" charset="0"/>
                        </a:rPr>
                        <a:t> 900</a:t>
                      </a:r>
                      <a:endParaRPr lang="fr-FR" sz="800" b="1" i="0" u="none" strike="noStrike" dirty="0">
                        <a:solidFill>
                          <a:schemeClr val="tx1"/>
                        </a:solidFill>
                        <a:effectLst/>
                        <a:latin typeface="Peugeot New" panose="02000000000000000000" pitchFamily="2" charset="0"/>
                      </a:endParaRPr>
                    </a:p>
                  </a:txBody>
                  <a:tcPr marL="4798" marR="4798" marT="4798" marB="0" anchor="ctr">
                    <a:lnL>
                      <a:noFill/>
                    </a:lnL>
                    <a:lnR>
                      <a:noFill/>
                    </a:lnR>
                    <a:lnT>
                      <a:noFill/>
                    </a:lnT>
                    <a:lnB>
                      <a:noFill/>
                    </a:lnB>
                  </a:tcPr>
                </a:tc>
                <a:tc>
                  <a:txBody>
                    <a:bodyPr/>
                    <a:lstStyle/>
                    <a:p>
                      <a:pPr algn="ctr" rtl="0" fontAlgn="ctr"/>
                      <a:r>
                        <a:rPr lang="fr-FR" sz="800" b="0" i="0" u="none" strike="noStrike" dirty="0">
                          <a:solidFill>
                            <a:srgbClr val="000000"/>
                          </a:solidFill>
                          <a:effectLst/>
                          <a:latin typeface="Wingdings" panose="05000000000000000000" pitchFamily="2" charset="2"/>
                        </a:rPr>
                        <a:t>m</a:t>
                      </a:r>
                    </a:p>
                  </a:txBody>
                  <a:tcPr marL="4798" marR="4798" marT="4798"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CH" sz="800" b="0" i="0" u="none" strike="noStrike" dirty="0">
                          <a:solidFill>
                            <a:srgbClr val="000000"/>
                          </a:solidFill>
                          <a:effectLst/>
                          <a:latin typeface="Peugeot New" panose="02000000000000000000" pitchFamily="50" charset="0"/>
                        </a:rPr>
                        <a:t>-</a:t>
                      </a:r>
                      <a:endParaRPr lang="fr-FR" sz="800" b="0" i="0" u="none" strike="noStrike" dirty="0">
                        <a:solidFill>
                          <a:srgbClr val="000000"/>
                        </a:solidFill>
                        <a:effectLst/>
                        <a:latin typeface="Wingdings" panose="05000000000000000000" pitchFamily="2" charset="2"/>
                      </a:endParaRPr>
                    </a:p>
                  </a:txBody>
                  <a:tcPr marL="4798" marR="4798" marT="4798" marB="0" anchor="ctr">
                    <a:lnL>
                      <a:noFill/>
                    </a:lnL>
                    <a:lnR>
                      <a:noFill/>
                    </a:lnR>
                    <a:lnT w="6350" cap="flat" cmpd="sng" algn="ctr">
                      <a:solidFill>
                        <a:srgbClr val="FFFFFF"/>
                      </a:solid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913544847"/>
                  </a:ext>
                </a:extLst>
              </a:tr>
              <a:tr h="163941">
                <a:tc vMerge="1">
                  <a:txBody>
                    <a:bodyPr/>
                    <a:lstStyle/>
                    <a:p>
                      <a:pPr algn="l" rtl="0" fontAlgn="ctr"/>
                      <a:endParaRPr lang="fr-FR" sz="800" b="0" i="0" u="none" strike="noStrike" dirty="0">
                        <a:solidFill>
                          <a:srgbClr val="000000"/>
                        </a:solidFill>
                        <a:effectLst/>
                        <a:latin typeface="Peugeot New" panose="02000000000000000000" pitchFamily="2" charset="0"/>
                      </a:endParaRPr>
                    </a:p>
                  </a:txBody>
                  <a:tcPr marL="43178" marR="4798" marT="4798" marB="0" anchor="ctr">
                    <a:lnL>
                      <a:noFill/>
                    </a:lnL>
                    <a:lnR>
                      <a:noFill/>
                    </a:lnR>
                    <a:lnT>
                      <a:noFill/>
                    </a:lnT>
                    <a:lnB>
                      <a:noFill/>
                    </a:lnB>
                  </a:tcPr>
                </a:tc>
                <a:tc>
                  <a:txBody>
                    <a:bodyPr/>
                    <a:lstStyle/>
                    <a:p>
                      <a:pPr algn="ctr" rtl="0" fontAlgn="ctr"/>
                      <a:r>
                        <a:rPr lang="fr-FR" sz="700" b="0" i="0" u="none" strike="noStrike" dirty="0">
                          <a:solidFill>
                            <a:srgbClr val="000000"/>
                          </a:solidFill>
                          <a:effectLst/>
                          <a:latin typeface="Peugeot New" panose="02000000000000000000" pitchFamily="2" charset="0"/>
                        </a:rPr>
                        <a:t>Noir Perla </a:t>
                      </a:r>
                      <a:r>
                        <a:rPr lang="fr-FR" sz="700" b="0" i="0" u="none" strike="noStrike" dirty="0" err="1">
                          <a:solidFill>
                            <a:srgbClr val="000000"/>
                          </a:solidFill>
                          <a:effectLst/>
                          <a:latin typeface="Peugeot New" panose="02000000000000000000" pitchFamily="2" charset="0"/>
                        </a:rPr>
                        <a:t>Nera</a:t>
                      </a:r>
                      <a:endParaRPr lang="fr-FR" sz="700" b="0" i="0" u="none" strike="noStrike" dirty="0">
                        <a:solidFill>
                          <a:srgbClr val="000000"/>
                        </a:solidFill>
                        <a:effectLst/>
                        <a:latin typeface="Peugeot New" panose="02000000000000000000" pitchFamily="2" charset="0"/>
                      </a:endParaRPr>
                    </a:p>
                  </a:txBody>
                  <a:tcPr marL="4798" marR="4798" marT="4798"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700" b="0" i="0" u="none" strike="noStrike" dirty="0">
                          <a:solidFill>
                            <a:srgbClr val="000000"/>
                          </a:solidFill>
                          <a:effectLst/>
                          <a:latin typeface="Peugeot New Light" panose="02000000000000000000" pitchFamily="2" charset="0"/>
                        </a:rPr>
                        <a:t>9VM0</a:t>
                      </a:r>
                    </a:p>
                  </a:txBody>
                  <a:tcPr marL="4798" marR="4798" marT="4798"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a:ln>
                            <a:noFill/>
                          </a:ln>
                          <a:solidFill>
                            <a:prstClr val="black"/>
                          </a:solidFill>
                          <a:effectLst/>
                          <a:uLnTx/>
                          <a:uFillTx/>
                          <a:latin typeface="Peugeot New" panose="02000000000000000000" pitchFamily="2" charset="0"/>
                          <a:ea typeface="+mn-ea"/>
                          <a:cs typeface="+mn-cs"/>
                        </a:rPr>
                        <a:t>CHF 900</a:t>
                      </a:r>
                      <a:endParaRPr kumimoji="0" lang="fr-FR" sz="800" b="1" i="0" u="none" strike="noStrike" kern="1200" cap="none" spc="0" normalizeH="0" baseline="0" noProof="0" dirty="0">
                        <a:ln>
                          <a:noFill/>
                        </a:ln>
                        <a:solidFill>
                          <a:prstClr val="black"/>
                        </a:solidFill>
                        <a:effectLst/>
                        <a:uLnTx/>
                        <a:uFillTx/>
                        <a:latin typeface="Peugeot New" panose="02000000000000000000" pitchFamily="2" charset="0"/>
                        <a:ea typeface="+mn-ea"/>
                        <a:cs typeface="+mn-cs"/>
                      </a:endParaRPr>
                    </a:p>
                  </a:txBody>
                  <a:tcPr marL="4798" marR="4798" marT="4798" marB="0" anchor="ctr">
                    <a:lnL>
                      <a:noFill/>
                    </a:lnL>
                    <a:lnR>
                      <a:noFill/>
                    </a:lnR>
                    <a:lnT>
                      <a:noFill/>
                    </a:lnT>
                    <a:lnB w="63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800" b="0" i="0" u="none" strike="noStrike" dirty="0">
                          <a:solidFill>
                            <a:srgbClr val="000000"/>
                          </a:solidFill>
                          <a:effectLst/>
                          <a:latin typeface="Wingdings" panose="05000000000000000000" pitchFamily="2" charset="2"/>
                        </a:rPr>
                        <a:t>m</a:t>
                      </a:r>
                    </a:p>
                  </a:txBody>
                  <a:tcPr marL="4798" marR="4798" marT="4798"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lumMod val="90000"/>
                      </a:schemeClr>
                    </a:solidFill>
                  </a:tcPr>
                </a:tc>
                <a:tc>
                  <a:txBody>
                    <a:bodyPr/>
                    <a:lstStyle/>
                    <a:p>
                      <a:pPr algn="ctr" fontAlgn="ctr"/>
                      <a:r>
                        <a:rPr lang="fr-FR" sz="800" b="0" i="0" u="none" strike="noStrike" dirty="0">
                          <a:solidFill>
                            <a:srgbClr val="000000"/>
                          </a:solidFill>
                          <a:effectLst/>
                          <a:latin typeface="Wingdings" panose="05000000000000000000" pitchFamily="2" charset="2"/>
                        </a:rPr>
                        <a:t>m</a:t>
                      </a:r>
                    </a:p>
                  </a:txBody>
                  <a:tcPr marL="4798" marR="4798" marT="4798"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48623528"/>
                  </a:ext>
                </a:extLst>
              </a:tr>
              <a:tr h="163941">
                <a:tc vMerge="1">
                  <a:txBody>
                    <a:bodyPr/>
                    <a:lstStyle/>
                    <a:p>
                      <a:pPr algn="l" rtl="0" fontAlgn="ctr"/>
                      <a:endParaRPr lang="fr-FR" sz="800" b="0" i="0" u="none" strike="noStrike" dirty="0">
                        <a:solidFill>
                          <a:srgbClr val="000000"/>
                        </a:solidFill>
                        <a:effectLst/>
                        <a:latin typeface="Peugeot New" panose="02000000000000000000" pitchFamily="2" charset="0"/>
                      </a:endParaRPr>
                    </a:p>
                  </a:txBody>
                  <a:tcPr marL="43178" marR="4798" marT="4798" marB="0" anchor="ctr">
                    <a:lnL>
                      <a:noFill/>
                    </a:lnL>
                    <a:lnR>
                      <a:noFill/>
                    </a:lnR>
                    <a:lnT>
                      <a:noFill/>
                    </a:lnT>
                    <a:lnB w="12700" cap="flat" cmpd="sng" algn="ctr">
                      <a:noFill/>
                      <a:prstDash val="solid"/>
                      <a:round/>
                      <a:headEnd type="none" w="med" len="med"/>
                      <a:tailEnd type="none" w="med" len="med"/>
                    </a:lnB>
                  </a:tcPr>
                </a:tc>
                <a:tc>
                  <a:txBody>
                    <a:bodyPr/>
                    <a:lstStyle/>
                    <a:p>
                      <a:pPr algn="ctr" rtl="0" fontAlgn="ctr"/>
                      <a:r>
                        <a:rPr lang="fr-FR" sz="700" b="0" i="0" u="none" strike="noStrike" dirty="0">
                          <a:solidFill>
                            <a:srgbClr val="000000"/>
                          </a:solidFill>
                          <a:effectLst/>
                          <a:latin typeface="Peugeot New" panose="02000000000000000000" pitchFamily="2" charset="0"/>
                        </a:rPr>
                        <a:t>Gris </a:t>
                      </a:r>
                      <a:r>
                        <a:rPr lang="fr-FR" sz="700" b="0" i="0" u="none" strike="noStrike" dirty="0" err="1">
                          <a:solidFill>
                            <a:srgbClr val="000000"/>
                          </a:solidFill>
                          <a:effectLst/>
                          <a:latin typeface="Peugeot New" panose="02000000000000000000" pitchFamily="2" charset="0"/>
                        </a:rPr>
                        <a:t>Selenium</a:t>
                      </a:r>
                      <a:endParaRPr lang="fr-FR" sz="700" b="0" i="0" u="none" strike="noStrike" dirty="0">
                        <a:solidFill>
                          <a:srgbClr val="000000"/>
                        </a:solidFill>
                        <a:effectLst/>
                        <a:latin typeface="Peugeot New" panose="02000000000000000000" pitchFamily="2" charset="0"/>
                      </a:endParaRPr>
                    </a:p>
                  </a:txBody>
                  <a:tcPr marL="4798" marR="4798" marT="4798"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rtl="0" fontAlgn="ctr"/>
                      <a:r>
                        <a:rPr lang="fr-FR" sz="700" b="0" i="0" u="none" strike="noStrike" dirty="0">
                          <a:solidFill>
                            <a:srgbClr val="000000"/>
                          </a:solidFill>
                          <a:effectLst/>
                          <a:latin typeface="Peugeot New Light" panose="02000000000000000000" pitchFamily="2" charset="0"/>
                        </a:rPr>
                        <a:t>LDM0</a:t>
                      </a:r>
                    </a:p>
                  </a:txBody>
                  <a:tcPr marL="4798" marR="4798" marT="4798"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Peugeot New" panose="02000000000000000000" pitchFamily="2" charset="0"/>
                          <a:ea typeface="+mn-ea"/>
                          <a:cs typeface="+mn-cs"/>
                        </a:rPr>
                        <a:t>CHF 900</a:t>
                      </a:r>
                    </a:p>
                  </a:txBody>
                  <a:tcPr marL="4798" marR="4798" marT="4798" marB="0" anchor="ctr">
                    <a:lnL>
                      <a:noFill/>
                    </a:lnL>
                    <a:lnR>
                      <a:noFill/>
                    </a:lnR>
                    <a:lnT w="6350" cap="flat" cmpd="sng" algn="ctr">
                      <a:noFill/>
                      <a:prstDash val="solid"/>
                      <a:round/>
                      <a:headEnd type="none" w="med" len="med"/>
                      <a:tailEnd type="none" w="med" len="med"/>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0" i="0" u="none" strike="noStrike" dirty="0">
                          <a:solidFill>
                            <a:srgbClr val="000000"/>
                          </a:solidFill>
                          <a:effectLst/>
                          <a:latin typeface="Wingdings" panose="05000000000000000000" pitchFamily="2" charset="2"/>
                        </a:rPr>
                        <a:t>m</a:t>
                      </a:r>
                    </a:p>
                  </a:txBody>
                  <a:tcPr marL="4798" marR="4798" marT="4798"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ctr"/>
                      <a:r>
                        <a:rPr lang="fr-FR" sz="800" b="0" i="0" u="none" strike="noStrike" dirty="0">
                          <a:solidFill>
                            <a:srgbClr val="000000"/>
                          </a:solidFill>
                          <a:effectLst/>
                          <a:latin typeface="Wingdings" panose="05000000000000000000" pitchFamily="2" charset="2"/>
                        </a:rPr>
                        <a:t>m</a:t>
                      </a:r>
                    </a:p>
                  </a:txBody>
                  <a:tcPr marL="4798" marR="4798" marT="4798" marB="0" anchor="ctr">
                    <a:lnL>
                      <a:noFill/>
                    </a:lnL>
                    <a:lnR>
                      <a:noFill/>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2548349388"/>
                  </a:ext>
                </a:extLst>
              </a:tr>
              <a:tr h="176270">
                <a:tc vMerge="1">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fr-FR" sz="800" b="0" i="0" u="none" strike="noStrike" dirty="0">
                        <a:solidFill>
                          <a:srgbClr val="000000"/>
                        </a:solidFill>
                        <a:effectLst/>
                        <a:latin typeface="Peugeot New" panose="02000000000000000000" pitchFamily="2" charset="0"/>
                      </a:endParaRPr>
                    </a:p>
                  </a:txBody>
                  <a:tcPr marL="4798" marR="4798" marT="4798" marB="0" anchor="ctr">
                    <a:lnL>
                      <a:noFill/>
                    </a:lnL>
                    <a:lnR>
                      <a:noFill/>
                    </a:lnR>
                    <a:lnT w="12700" cap="flat" cmpd="sng" algn="ctr">
                      <a:no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rtl="0" fontAlgn="ctr"/>
                      <a:r>
                        <a:rPr lang="fr-FR" sz="700" b="0" i="0" u="none" strike="noStrike" dirty="0">
                          <a:solidFill>
                            <a:srgbClr val="000000"/>
                          </a:solidFill>
                          <a:effectLst/>
                          <a:latin typeface="Peugeot New" panose="02000000000000000000" pitchFamily="2" charset="0"/>
                        </a:rPr>
                        <a:t>Blanc </a:t>
                      </a:r>
                      <a:r>
                        <a:rPr lang="fr-FR" sz="700" b="0" i="0" u="none" strike="noStrike" dirty="0" err="1">
                          <a:solidFill>
                            <a:srgbClr val="000000"/>
                          </a:solidFill>
                          <a:effectLst/>
                          <a:latin typeface="Peugeot New" panose="02000000000000000000" pitchFamily="2" charset="0"/>
                        </a:rPr>
                        <a:t>Okénite</a:t>
                      </a:r>
                      <a:endParaRPr lang="fr-FR" sz="700" b="0" i="0" u="none" strike="noStrike" dirty="0">
                        <a:solidFill>
                          <a:srgbClr val="000000"/>
                        </a:solidFill>
                        <a:effectLst/>
                        <a:latin typeface="Peugeot New" panose="02000000000000000000" pitchFamily="2" charset="0"/>
                      </a:endParaRPr>
                    </a:p>
                  </a:txBody>
                  <a:tcPr marL="4798" marR="4798" marT="4798" marB="0" anchor="ctr">
                    <a:lnL>
                      <a:noFill/>
                    </a:lnL>
                    <a:lnR>
                      <a:noFill/>
                    </a:lnR>
                    <a:lnT w="6350" cap="flat" cmpd="sng" algn="ctr">
                      <a:noFill/>
                      <a:prstDash val="solid"/>
                      <a:round/>
                      <a:headEnd type="none" w="med" len="med"/>
                      <a:tailEnd type="none" w="med" len="med"/>
                    </a:lnT>
                    <a:lnB w="6350" cap="flat" cmpd="sng" algn="ctr">
                      <a:noFill/>
                      <a:prstDash val="sysDot"/>
                      <a:round/>
                      <a:headEnd type="none" w="med" len="med"/>
                      <a:tailEnd type="none" w="med" len="med"/>
                    </a:lnB>
                  </a:tcPr>
                </a:tc>
                <a:tc>
                  <a:txBody>
                    <a:bodyPr/>
                    <a:lstStyle/>
                    <a:p>
                      <a:pPr algn="ctr" rtl="0" fontAlgn="ctr"/>
                      <a:r>
                        <a:rPr lang="fr-FR" sz="700" b="0" i="0" u="none" strike="noStrike" dirty="0">
                          <a:solidFill>
                            <a:srgbClr val="000000"/>
                          </a:solidFill>
                          <a:effectLst/>
                          <a:latin typeface="Peugeot New Light" panose="02000000000000000000" pitchFamily="2" charset="0"/>
                        </a:rPr>
                        <a:t>SUM0</a:t>
                      </a:r>
                    </a:p>
                  </a:txBody>
                  <a:tcPr marL="4798" marR="4798" marT="4798" marB="0" anchor="ctr">
                    <a:lnL>
                      <a:noFill/>
                    </a:lnL>
                    <a:lnR>
                      <a:noFill/>
                    </a:lnR>
                    <a:lnT w="6350" cap="flat" cmpd="sng" algn="ctr">
                      <a:noFill/>
                      <a:prstDash val="solid"/>
                      <a:round/>
                      <a:headEnd type="none" w="med" len="med"/>
                      <a:tailEnd type="none" w="med" len="med"/>
                    </a:lnT>
                    <a:lnB w="6350" cap="flat" cmpd="sng" algn="ctr">
                      <a:noFill/>
                      <a:prstDash val="sysDot"/>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chemeClr val="tx1"/>
                          </a:solidFill>
                          <a:effectLst/>
                          <a:latin typeface="Peugeot New" panose="02000000000000000000" pitchFamily="2" charset="0"/>
                        </a:rPr>
                        <a:t>CHF </a:t>
                      </a:r>
                      <a:r>
                        <a:rPr lang="fr-FR" sz="800" b="1" i="0" u="none" strike="noStrike" dirty="0">
                          <a:solidFill>
                            <a:srgbClr val="000000"/>
                          </a:solidFill>
                          <a:effectLst/>
                          <a:latin typeface="Peugeot New" panose="02000000000000000000" pitchFamily="2" charset="0"/>
                        </a:rPr>
                        <a:t>900</a:t>
                      </a:r>
                    </a:p>
                  </a:txBody>
                  <a:tcPr marL="4798" marR="4798" marT="4798" marB="0" anchor="ctr">
                    <a:lnL>
                      <a:noFill/>
                    </a:lnL>
                    <a:lnR>
                      <a:noFill/>
                    </a:lnR>
                    <a:lnT>
                      <a:noFill/>
                    </a:lnT>
                    <a:lnB w="6350" cap="flat" cmpd="sng" algn="ctr">
                      <a:noFill/>
                      <a:prstDash val="sysDot"/>
                      <a:round/>
                      <a:headEnd type="none" w="med" len="med"/>
                      <a:tailEnd type="none" w="med" len="med"/>
                    </a:lnB>
                    <a:lnTlToBr w="12700" cmpd="sng">
                      <a:noFill/>
                      <a:prstDash val="solid"/>
                    </a:lnTlToBr>
                    <a:lnBlToTr w="12700" cmpd="sng">
                      <a:noFill/>
                      <a:prstDash val="solid"/>
                    </a:lnBlToTr>
                  </a:tcPr>
                </a:tc>
                <a:tc>
                  <a:txBody>
                    <a:bodyPr/>
                    <a:lstStyle/>
                    <a:p>
                      <a:pPr algn="ctr" rtl="0" fontAlgn="ctr"/>
                      <a:r>
                        <a:rPr lang="fr-FR" sz="800" b="0" i="0" u="none" strike="noStrike" dirty="0">
                          <a:solidFill>
                            <a:srgbClr val="000000"/>
                          </a:solidFill>
                          <a:effectLst/>
                          <a:latin typeface="Wingdings" panose="05000000000000000000" pitchFamily="2" charset="2"/>
                        </a:rPr>
                        <a:t>m</a:t>
                      </a:r>
                    </a:p>
                  </a:txBody>
                  <a:tcPr marL="4798" marR="4798" marT="4798"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ctr"/>
                      <a:r>
                        <a:rPr lang="fr-FR" sz="800" b="0" i="0" u="none" strike="noStrike" dirty="0">
                          <a:solidFill>
                            <a:srgbClr val="000000"/>
                          </a:solidFill>
                          <a:effectLst/>
                          <a:latin typeface="Wingdings" panose="05000000000000000000" pitchFamily="2" charset="2"/>
                        </a:rPr>
                        <a:t>m</a:t>
                      </a:r>
                    </a:p>
                  </a:txBody>
                  <a:tcPr marL="4798" marR="4798" marT="4798" marB="0" anchor="ctr">
                    <a:lnL>
                      <a:noFill/>
                    </a:lnL>
                    <a:lnR>
                      <a:noFill/>
                    </a:lnR>
                    <a:lnT w="6350" cap="flat" cmpd="sng" algn="ctr">
                      <a:noFill/>
                      <a:prstDash val="solid"/>
                      <a:round/>
                      <a:headEnd type="none" w="med" len="med"/>
                      <a:tailEnd type="none" w="med" len="med"/>
                    </a:lnT>
                    <a:lnB w="6350" cap="flat" cmpd="sng" algn="ctr">
                      <a:noFill/>
                      <a:prstDash val="sysDot"/>
                      <a:round/>
                      <a:headEnd type="none" w="med" len="med"/>
                      <a:tailEnd type="none" w="med" len="med"/>
                    </a:lnB>
                  </a:tcPr>
                </a:tc>
                <a:extLst>
                  <a:ext uri="{0D108BD9-81ED-4DB2-BD59-A6C34878D82A}">
                    <a16:rowId xmlns:a16="http://schemas.microsoft.com/office/drawing/2014/main" val="3303443547"/>
                  </a:ext>
                </a:extLst>
              </a:tr>
              <a:tr h="182223">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Peugeot New" panose="02000000000000000000" pitchFamily="2" charset="0"/>
                        </a:rPr>
                        <a:t>Teintes spéciales</a:t>
                      </a:r>
                    </a:p>
                  </a:txBody>
                  <a:tcPr marL="4798" marR="4798" marT="4798" marB="0" anchor="ctr">
                    <a:lnL>
                      <a:noFill/>
                    </a:lnL>
                    <a:lnR>
                      <a:noFill/>
                    </a:lnR>
                    <a:lnT w="6350" cap="flat" cmpd="sng" algn="ctr">
                      <a:noFill/>
                      <a:prstDash val="sysDot"/>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fr-FR" sz="700" b="0" i="0" u="none" strike="noStrike" dirty="0">
                          <a:solidFill>
                            <a:srgbClr val="000000"/>
                          </a:solidFill>
                          <a:effectLst/>
                          <a:latin typeface="Peugeot New" panose="02000000000000000000" pitchFamily="2" charset="0"/>
                        </a:rPr>
                        <a:t>Rouge Elixir</a:t>
                      </a:r>
                    </a:p>
                  </a:txBody>
                  <a:tcPr marL="4798" marR="4798" marT="4798" marB="0" anchor="ctr">
                    <a:lnL>
                      <a:noFill/>
                    </a:lnL>
                    <a:lnR>
                      <a:noFill/>
                    </a:lnR>
                    <a:lnT w="6350" cap="flat" cmpd="sng" algn="ctr">
                      <a:noFill/>
                      <a:prstDash val="sysDot"/>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fr-FR" sz="700" b="0" i="0" u="none" strike="noStrike" dirty="0">
                          <a:solidFill>
                            <a:srgbClr val="000000"/>
                          </a:solidFill>
                          <a:effectLst/>
                          <a:latin typeface="Peugeot New Light" panose="02000000000000000000" pitchFamily="2" charset="0"/>
                        </a:rPr>
                        <a:t>VHM5</a:t>
                      </a:r>
                    </a:p>
                  </a:txBody>
                  <a:tcPr marL="4798" marR="4798" marT="4798" marB="0" anchor="ctr">
                    <a:lnL>
                      <a:noFill/>
                    </a:lnL>
                    <a:lnR>
                      <a:noFill/>
                    </a:lnR>
                    <a:lnT w="6350" cap="flat" cmpd="sng" algn="ctr">
                      <a:noFill/>
                      <a:prstDash val="sysDot"/>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chemeClr val="tx1"/>
                          </a:solidFill>
                          <a:effectLst/>
                          <a:latin typeface="Peugeot New" panose="02000000000000000000" pitchFamily="2" charset="0"/>
                        </a:rPr>
                        <a:t>CHF </a:t>
                      </a:r>
                      <a:r>
                        <a:rPr lang="fr-FR" sz="800" b="1" i="0" u="none" strike="noStrike" dirty="0">
                          <a:solidFill>
                            <a:srgbClr val="000000"/>
                          </a:solidFill>
                          <a:effectLst/>
                          <a:latin typeface="Peugeot New" panose="02000000000000000000" pitchFamily="2" charset="0"/>
                        </a:rPr>
                        <a:t>1’100</a:t>
                      </a:r>
                    </a:p>
                  </a:txBody>
                  <a:tcPr marL="4798" marR="4798" marT="4798" marB="0" anchor="ctr">
                    <a:lnL>
                      <a:noFill/>
                    </a:lnL>
                    <a:lnR>
                      <a:noFill/>
                    </a:lnR>
                    <a:lnT w="6350" cap="flat" cmpd="sng" algn="ctr">
                      <a:noFill/>
                      <a:prstDash val="sysDot"/>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rtl="0" fontAlgn="ctr"/>
                      <a:r>
                        <a:rPr lang="fr-FR" sz="800" b="0" i="0" u="none" strike="noStrike" dirty="0">
                          <a:solidFill>
                            <a:srgbClr val="000000"/>
                          </a:solidFill>
                          <a:effectLst/>
                          <a:latin typeface="Wingdings" panose="05000000000000000000" pitchFamily="2" charset="2"/>
                        </a:rPr>
                        <a:t>m</a:t>
                      </a:r>
                    </a:p>
                  </a:txBody>
                  <a:tcPr marL="4798" marR="4798" marT="4798" marB="0" anchor="ctr">
                    <a:lnL>
                      <a:noFill/>
                    </a:lnL>
                    <a:lnR>
                      <a:noFill/>
                    </a:lnR>
                    <a:lnT w="12700" cap="flat" cmpd="sng" algn="ctr">
                      <a:solidFill>
                        <a:schemeClr val="bg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fontAlgn="ctr"/>
                      <a:r>
                        <a:rPr lang="fr-FR" sz="800" b="0" i="0" u="none" strike="noStrike" dirty="0">
                          <a:solidFill>
                            <a:srgbClr val="000000"/>
                          </a:solidFill>
                          <a:effectLst/>
                          <a:latin typeface="Wingdings" panose="05000000000000000000" pitchFamily="2" charset="2"/>
                        </a:rPr>
                        <a:t>m</a:t>
                      </a:r>
                    </a:p>
                  </a:txBody>
                  <a:tcPr marL="4798" marR="4798" marT="4798" marB="0" anchor="ctr">
                    <a:lnL>
                      <a:noFill/>
                    </a:lnL>
                    <a:lnR>
                      <a:noFill/>
                    </a:lnR>
                    <a:lnT w="6350" cap="flat" cmpd="sng" algn="ctr">
                      <a:noFill/>
                      <a:prstDash val="sysDot"/>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6401393"/>
                  </a:ext>
                </a:extLst>
              </a:tr>
              <a:tr h="271512">
                <a:tc>
                  <a:txBody>
                    <a:bodyPr/>
                    <a:lstStyle/>
                    <a:p>
                      <a:pPr algn="l" rtl="0" fontAlgn="ctr"/>
                      <a:r>
                        <a:rPr lang="fr-FR" sz="900" b="1" i="0" u="none" strike="noStrike" dirty="0">
                          <a:solidFill>
                            <a:srgbClr val="000000"/>
                          </a:solidFill>
                          <a:effectLst/>
                          <a:latin typeface="Peugeot New" panose="02000000000000000000" pitchFamily="2" charset="0"/>
                        </a:rPr>
                        <a:t>GARNISSAGES &amp; SIÈGES</a:t>
                      </a:r>
                    </a:p>
                  </a:txBody>
                  <a:tcPr marL="4798" marR="4798" marT="4798" marB="0" anchor="ctr">
                    <a:lnL>
                      <a:noFill/>
                    </a:lnL>
                    <a:lnR>
                      <a:noFill/>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fr-FR" sz="700" b="0" i="0" u="none" strike="noStrike" dirty="0">
                          <a:solidFill>
                            <a:srgbClr val="000000"/>
                          </a:solidFill>
                          <a:effectLst/>
                          <a:latin typeface="Peugeot New" panose="02000000000000000000" pitchFamily="2" charset="0"/>
                        </a:rPr>
                        <a:t> </a:t>
                      </a:r>
                    </a:p>
                  </a:txBody>
                  <a:tcPr marL="4798" marR="4798" marT="4798" marB="0" anchor="b">
                    <a:lnL>
                      <a:noFill/>
                    </a:lnL>
                    <a:lnR>
                      <a:noFill/>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fr-FR" sz="700" b="0" i="0" u="none" strike="noStrike">
                          <a:solidFill>
                            <a:srgbClr val="000000"/>
                          </a:solidFill>
                          <a:effectLst/>
                          <a:latin typeface="Peugeot New Light" panose="02000000000000000000" pitchFamily="2" charset="0"/>
                        </a:rPr>
                        <a:t> </a:t>
                      </a:r>
                    </a:p>
                  </a:txBody>
                  <a:tcPr marL="4798" marR="4798" marT="4798" marB="0" anchor="ctr">
                    <a:lnL>
                      <a:noFill/>
                    </a:lnL>
                    <a:lnR>
                      <a:noFill/>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800" b="1" i="0" u="none" strike="noStrike" dirty="0">
                          <a:solidFill>
                            <a:schemeClr val="tx1"/>
                          </a:solidFill>
                          <a:effectLst/>
                          <a:latin typeface="Peugeot New" panose="02000000000000000000" pitchFamily="2" charset="0"/>
                        </a:rPr>
                        <a:t> </a:t>
                      </a:r>
                    </a:p>
                  </a:txBody>
                  <a:tcPr marL="4798" marR="4798" marT="4798" marB="0" anchor="ctr">
                    <a:lnL>
                      <a:noFill/>
                    </a:lnL>
                    <a:lnR>
                      <a:noFill/>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800" b="0" i="0" u="none" strike="noStrike" dirty="0">
                          <a:solidFill>
                            <a:srgbClr val="000000"/>
                          </a:solidFill>
                          <a:effectLst/>
                          <a:latin typeface="Arial" panose="020B0604020202020204" pitchFamily="34" charset="0"/>
                        </a:rPr>
                        <a:t> </a:t>
                      </a:r>
                    </a:p>
                  </a:txBody>
                  <a:tcPr marL="4798" marR="4798" marT="4798" marB="0" anchor="ctr">
                    <a:lnL>
                      <a:noFill/>
                    </a:lnL>
                    <a:lnR>
                      <a:noFill/>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000000"/>
                          </a:solidFill>
                          <a:effectLst/>
                          <a:latin typeface="Arial" panose="020B0604020202020204" pitchFamily="34" charset="0"/>
                        </a:rPr>
                        <a:t> </a:t>
                      </a:r>
                    </a:p>
                  </a:txBody>
                  <a:tcPr marL="4798" marR="4798" marT="4798" marB="0" anchor="ctr">
                    <a:lnL>
                      <a:noFill/>
                    </a:lnL>
                    <a:lnR>
                      <a:noFill/>
                    </a:lnR>
                    <a:lnT w="31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8736236"/>
                  </a:ext>
                </a:extLst>
              </a:tr>
              <a:tr h="941337">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Peugeot New" panose="02000000000000000000" pitchFamily="2" charset="0"/>
                        </a:rPr>
                        <a:t>Siège conducteur AGR</a:t>
                      </a:r>
                      <a:r>
                        <a:rPr lang="de-CH" sz="900" b="0" i="0" u="none" strike="noStrike" baseline="30000" dirty="0">
                          <a:solidFill>
                            <a:srgbClr val="000000"/>
                          </a:solidFill>
                          <a:effectLst/>
                          <a:latin typeface="Peugeot New" panose="02000000000000000000" pitchFamily="2" charset="0"/>
                        </a:rPr>
                        <a:t>(2)</a:t>
                      </a:r>
                      <a:r>
                        <a:rPr kumimoji="0" lang="it-IT" sz="900" b="0" i="0" u="none" strike="noStrike" kern="1200" cap="none" spc="0" normalizeH="0" baseline="30000" noProof="0" dirty="0">
                          <a:ln>
                            <a:noFill/>
                          </a:ln>
                          <a:solidFill>
                            <a:schemeClr val="tx1"/>
                          </a:solidFill>
                          <a:effectLst/>
                          <a:uLnTx/>
                          <a:uFillTx/>
                          <a:latin typeface="Peugeot New"/>
                          <a:ea typeface="+mn-ea"/>
                          <a:cs typeface="+mn-cs"/>
                        </a:rPr>
                        <a:t> </a:t>
                      </a:r>
                      <a:r>
                        <a:rPr lang="fr-FR" sz="900" b="0" i="0" u="none" strike="noStrike" dirty="0">
                          <a:solidFill>
                            <a:srgbClr val="000000"/>
                          </a:solidFill>
                          <a:effectLst/>
                          <a:latin typeface="Peugeot New" panose="02000000000000000000" pitchFamily="2" charset="0"/>
                        </a:rPr>
                        <a:t>électrique à mémoire (longueur, inclinaison, hauteur, site, lombaire pneumatique et nez de coussin manuel),</a:t>
                      </a:r>
                      <a:br>
                        <a:rPr lang="fr-FR" sz="900" b="0" i="0" u="none" strike="noStrike" dirty="0">
                          <a:solidFill>
                            <a:srgbClr val="000000"/>
                          </a:solidFill>
                          <a:effectLst/>
                          <a:latin typeface="Peugeot New" panose="02000000000000000000" pitchFamily="2" charset="0"/>
                        </a:rPr>
                      </a:br>
                      <a:r>
                        <a:rPr lang="fr-FR" sz="900" b="1" i="0" u="none" strike="noStrike" dirty="0">
                          <a:solidFill>
                            <a:srgbClr val="000000"/>
                          </a:solidFill>
                          <a:effectLst/>
                          <a:latin typeface="Peugeot New" panose="02000000000000000000" pitchFamily="2" charset="0"/>
                        </a:rPr>
                        <a:t>Siège passager à réglage </a:t>
                      </a:r>
                      <a:r>
                        <a:rPr lang="fr-FR" sz="900" b="1" i="0" u="none" strike="noStrike" dirty="0">
                          <a:solidFill>
                            <a:schemeClr val="tx1"/>
                          </a:solidFill>
                          <a:effectLst/>
                          <a:latin typeface="Peugeot New" panose="02000000000000000000" pitchFamily="2" charset="0"/>
                        </a:rPr>
                        <a:t>électrique </a:t>
                      </a:r>
                      <a:r>
                        <a:rPr lang="fr-FR" sz="900" b="0" i="0" u="none" strike="noStrike" dirty="0">
                          <a:solidFill>
                            <a:srgbClr val="000000"/>
                          </a:solidFill>
                          <a:effectLst/>
                          <a:latin typeface="Peugeot New" panose="02000000000000000000" pitchFamily="2" charset="0"/>
                        </a:rPr>
                        <a:t>(longueur, inclinaison, hauteur et lombaire pneumatique),</a:t>
                      </a:r>
                      <a:br>
                        <a:rPr lang="fr-FR" sz="900" b="0" i="0" u="none" strike="noStrike" dirty="0">
                          <a:solidFill>
                            <a:srgbClr val="000000"/>
                          </a:solidFill>
                          <a:effectLst/>
                          <a:latin typeface="Peugeot New" panose="02000000000000000000" pitchFamily="2" charset="0"/>
                        </a:rPr>
                      </a:br>
                      <a:r>
                        <a:rPr lang="fr-FR" sz="900" b="0" i="0" u="none" strike="noStrike" dirty="0">
                          <a:solidFill>
                            <a:srgbClr val="000000"/>
                          </a:solidFill>
                          <a:effectLst/>
                          <a:latin typeface="Peugeot New" panose="02000000000000000000" pitchFamily="2" charset="0"/>
                        </a:rPr>
                        <a:t>Sièges avant chauffants, </a:t>
                      </a:r>
                      <a:r>
                        <a:rPr lang="fr-FR" sz="900" b="1" i="0" u="none" strike="noStrike" dirty="0" err="1">
                          <a:solidFill>
                            <a:srgbClr val="000000"/>
                          </a:solidFill>
                          <a:effectLst/>
                          <a:latin typeface="Peugeot New" panose="02000000000000000000" pitchFamily="2" charset="0"/>
                        </a:rPr>
                        <a:t>massants</a:t>
                      </a:r>
                      <a:r>
                        <a:rPr lang="fr-FR" sz="900" b="1" i="0" u="none" strike="noStrike" dirty="0">
                          <a:solidFill>
                            <a:srgbClr val="000000"/>
                          </a:solidFill>
                          <a:effectLst/>
                          <a:latin typeface="Peugeot New" panose="02000000000000000000" pitchFamily="2" charset="0"/>
                        </a:rPr>
                        <a:t>.</a:t>
                      </a:r>
                      <a:endParaRPr lang="fr-FR" sz="900" b="0" i="0" u="none" strike="noStrike" dirty="0">
                        <a:solidFill>
                          <a:srgbClr val="000000"/>
                        </a:solidFill>
                        <a:effectLst/>
                        <a:latin typeface="Peugeot New" panose="02000000000000000000" pitchFamily="2" charset="0"/>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700" b="0" i="1" u="none" strike="noStrike" dirty="0">
                          <a:solidFill>
                            <a:srgbClr val="000000"/>
                          </a:solidFill>
                          <a:effectLst/>
                          <a:latin typeface="Peugeot New" panose="02000000000000000000" pitchFamily="2" charset="0"/>
                        </a:rPr>
                        <a:t>Inclus</a:t>
                      </a:r>
                      <a:r>
                        <a:rPr lang="fr-FR" sz="700" b="0" i="1" u="none" strike="noStrike" baseline="0" dirty="0">
                          <a:solidFill>
                            <a:srgbClr val="000000"/>
                          </a:solidFill>
                          <a:effectLst/>
                          <a:latin typeface="Peugeot New" panose="02000000000000000000" pitchFamily="2" charset="0"/>
                        </a:rPr>
                        <a:t> dans </a:t>
                      </a:r>
                      <a:r>
                        <a:rPr lang="fr-FR" sz="700" b="0" i="1" u="none" strike="noStrike" dirty="0">
                          <a:solidFill>
                            <a:srgbClr val="000000"/>
                          </a:solidFill>
                          <a:effectLst/>
                          <a:latin typeface="Peugeot New" panose="02000000000000000000" pitchFamily="2" charset="0"/>
                        </a:rPr>
                        <a:t>Pack Cuir Nappa Mistral</a:t>
                      </a:r>
                      <a:endParaRPr lang="fr-FR" sz="700" b="0" i="1" u="none" strike="sngStrike" dirty="0">
                        <a:solidFill>
                          <a:srgbClr val="FFC000"/>
                        </a:solidFill>
                        <a:effectLst/>
                        <a:latin typeface="Peugeot New" panose="02000000000000000000" pitchFamily="2" charset="0"/>
                      </a:endParaRPr>
                    </a:p>
                  </a:txBody>
                  <a:tcPr marL="4798" marR="4798" marT="4798"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rtl="0" fontAlgn="ctr"/>
                      <a:r>
                        <a:rPr lang="fr-FR" sz="700" b="0" i="0" u="none" strike="noStrike" dirty="0">
                          <a:solidFill>
                            <a:srgbClr val="000000"/>
                          </a:solidFill>
                          <a:effectLst/>
                          <a:latin typeface="Peugeot New Light" panose="02000000000000000000" pitchFamily="2" charset="0"/>
                        </a:rPr>
                        <a:t>WAGG</a:t>
                      </a:r>
                    </a:p>
                  </a:txBody>
                  <a:tcPr marL="4798" marR="4798" marT="4798"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chemeClr val="tx1"/>
                          </a:solidFill>
                          <a:effectLst/>
                          <a:latin typeface="Peugeot New" panose="02000000000000000000" pitchFamily="2" charset="0"/>
                        </a:rPr>
                        <a:t>CHF </a:t>
                      </a:r>
                      <a:r>
                        <a:rPr lang="fr-FR" sz="800" b="1" i="0" u="none" strike="noStrike" dirty="0">
                          <a:solidFill>
                            <a:srgbClr val="000000"/>
                          </a:solidFill>
                          <a:effectLst/>
                          <a:latin typeface="Peugeot New" panose="02000000000000000000" pitchFamily="2" charset="0"/>
                        </a:rPr>
                        <a:t>1’500</a:t>
                      </a:r>
                    </a:p>
                  </a:txBody>
                  <a:tcPr marL="4798" marR="4798" marT="4798"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de-CH" sz="900" b="0" i="0" u="none" strike="noStrike" kern="1200" cap="none" spc="0" normalizeH="0" baseline="0" noProof="0" dirty="0">
                          <a:ln>
                            <a:noFill/>
                          </a:ln>
                          <a:solidFill>
                            <a:srgbClr val="000000"/>
                          </a:solidFill>
                          <a:effectLst/>
                          <a:uLnTx/>
                          <a:uFillTx/>
                          <a:latin typeface="Peugeot New" panose="02000000000000000000" pitchFamily="50" charset="0"/>
                          <a:ea typeface="+mn-ea"/>
                          <a:cs typeface="+mn-cs"/>
                        </a:rPr>
                        <a:t>-</a:t>
                      </a:r>
                    </a:p>
                  </a:txBody>
                  <a:tcPr marL="4798" marR="4798" marT="4798"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algn="ctr" fontAlgn="ctr"/>
                      <a:r>
                        <a:rPr lang="fr-FR" sz="800" b="0" i="0" u="none" strike="noStrike" dirty="0">
                          <a:solidFill>
                            <a:srgbClr val="000000"/>
                          </a:solidFill>
                          <a:effectLst/>
                          <a:latin typeface="Wingdings" panose="05000000000000000000" pitchFamily="2" charset="2"/>
                        </a:rPr>
                        <a:t>m</a:t>
                      </a:r>
                    </a:p>
                  </a:txBody>
                  <a:tcPr marL="4798" marR="4798" marT="4798"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860941116"/>
                  </a:ext>
                </a:extLst>
              </a:tr>
              <a:tr h="248657">
                <a:tc>
                  <a:txBody>
                    <a:bodyPr/>
                    <a:lstStyle/>
                    <a:p>
                      <a:pPr algn="l" rtl="0" fontAlgn="ctr"/>
                      <a:r>
                        <a:rPr lang="fr-FR" sz="900" b="0" i="0" u="none" strike="noStrike" dirty="0">
                          <a:solidFill>
                            <a:srgbClr val="000000"/>
                          </a:solidFill>
                          <a:effectLst/>
                          <a:latin typeface="Peugeot New" panose="02000000000000000000" pitchFamily="2" charset="0"/>
                        </a:rPr>
                        <a:t>Sellerie </a:t>
                      </a:r>
                      <a:r>
                        <a:rPr lang="fr-FR" sz="900" b="0" i="0" u="none" strike="noStrike" kern="1200" dirty="0">
                          <a:solidFill>
                            <a:srgbClr val="000000"/>
                          </a:solidFill>
                          <a:effectLst/>
                          <a:latin typeface="Peugeot New" panose="02000000000000000000" pitchFamily="2" charset="0"/>
                          <a:ea typeface="+mn-ea"/>
                          <a:cs typeface="+mn-cs"/>
                        </a:rPr>
                        <a:t>tri-matières Tissus </a:t>
                      </a:r>
                      <a:r>
                        <a:rPr lang="fr-FR" sz="900" b="0" i="0" u="none" strike="noStrike" kern="1200" dirty="0" err="1">
                          <a:solidFill>
                            <a:srgbClr val="000000"/>
                          </a:solidFill>
                          <a:effectLst/>
                          <a:latin typeface="Peugeot New" panose="02000000000000000000" pitchFamily="2" charset="0"/>
                          <a:ea typeface="+mn-ea"/>
                          <a:cs typeface="+mn-cs"/>
                        </a:rPr>
                        <a:t>Fractil</a:t>
                      </a:r>
                      <a:r>
                        <a:rPr lang="fr-FR" sz="900" b="0" i="0" u="none" strike="noStrike" kern="1200" dirty="0">
                          <a:solidFill>
                            <a:srgbClr val="000000"/>
                          </a:solidFill>
                          <a:effectLst/>
                          <a:latin typeface="Peugeot New" panose="02000000000000000000" pitchFamily="2" charset="0"/>
                          <a:ea typeface="+mn-ea"/>
                          <a:cs typeface="+mn-cs"/>
                        </a:rPr>
                        <a:t> et Baladin / TEP</a:t>
                      </a:r>
                    </a:p>
                  </a:txBody>
                  <a:tcPr marL="4798" marR="4798" marT="4798" marB="0" anchor="ctr">
                    <a:lnL>
                      <a:noFill/>
                    </a:lnL>
                    <a:lnR>
                      <a:noFill/>
                    </a:lnR>
                    <a:lnT>
                      <a:noFill/>
                    </a:lnT>
                    <a:lnB>
                      <a:noFill/>
                    </a:lnB>
                  </a:tcPr>
                </a:tc>
                <a:tc>
                  <a:txBody>
                    <a:bodyPr/>
                    <a:lstStyle/>
                    <a:p>
                      <a:pPr algn="ctr" fontAlgn="ctr"/>
                      <a:endParaRPr lang="fr-FR" sz="700" b="0" i="1" u="none" strike="noStrike" dirty="0">
                        <a:solidFill>
                          <a:srgbClr val="000000"/>
                        </a:solidFill>
                        <a:effectLst/>
                        <a:latin typeface="Peugeot New" panose="02000000000000000000" pitchFamily="2" charset="0"/>
                      </a:endParaRPr>
                    </a:p>
                  </a:txBody>
                  <a:tcPr marL="4798" marR="4798" marT="4798" marB="0" anchor="ctr">
                    <a:lnL>
                      <a:noFill/>
                    </a:lnL>
                    <a:lnR>
                      <a:noFill/>
                    </a:lnR>
                    <a:lnT>
                      <a:noFill/>
                    </a:lnT>
                    <a:lnB>
                      <a:noFill/>
                    </a:lnB>
                  </a:tcPr>
                </a:tc>
                <a:tc>
                  <a:txBody>
                    <a:bodyPr/>
                    <a:lstStyle/>
                    <a:p>
                      <a:pPr algn="ctr" rtl="0" fontAlgn="ctr"/>
                      <a:r>
                        <a:rPr lang="fr-FR" sz="700" b="0" i="0" u="none" strike="noStrike" dirty="0">
                          <a:solidFill>
                            <a:srgbClr val="000000"/>
                          </a:solidFill>
                          <a:effectLst/>
                          <a:latin typeface="Peugeot New Light" panose="02000000000000000000" pitchFamily="2" charset="0"/>
                        </a:rPr>
                        <a:t>U3FX</a:t>
                      </a:r>
                    </a:p>
                  </a:txBody>
                  <a:tcPr marL="4798" marR="4798" marT="4798"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fr-FR" sz="800" b="1" i="0" u="none" strike="noStrike" dirty="0">
                        <a:solidFill>
                          <a:schemeClr val="tx1"/>
                        </a:solidFill>
                        <a:effectLst/>
                        <a:latin typeface="Peugeot New" panose="02000000000000000000" pitchFamily="2" charset="0"/>
                      </a:endParaRPr>
                    </a:p>
                  </a:txBody>
                  <a:tcPr marL="4798" marR="4798" marT="4798" marB="0" anchor="ctr">
                    <a:lnL>
                      <a:noFill/>
                    </a:lnL>
                    <a:lnR>
                      <a:noFill/>
                    </a:lnR>
                    <a:lnT>
                      <a:noFill/>
                    </a:lnT>
                    <a:lnB>
                      <a:noFill/>
                    </a:lnB>
                  </a:tcPr>
                </a:tc>
                <a:tc>
                  <a:txBody>
                    <a:bodyPr/>
                    <a:lstStyle/>
                    <a:p>
                      <a:pPr algn="ctr" fontAlgn="ctr"/>
                      <a:r>
                        <a:rPr lang="fr-FR" sz="800" b="0" i="0" u="none" strike="noStrike" dirty="0">
                          <a:solidFill>
                            <a:srgbClr val="000000"/>
                          </a:solidFill>
                          <a:effectLst/>
                          <a:latin typeface="Wingdings" panose="05000000000000000000" pitchFamily="2" charset="2"/>
                        </a:rPr>
                        <a:t>l</a:t>
                      </a:r>
                    </a:p>
                  </a:txBody>
                  <a:tcPr marL="4798" marR="4798" marT="4798"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de-CH" sz="800" b="0" i="0" u="none" strike="noStrike" kern="1200" cap="none" spc="0" normalizeH="0" baseline="0" noProof="0" dirty="0">
                          <a:ln>
                            <a:noFill/>
                          </a:ln>
                          <a:solidFill>
                            <a:srgbClr val="000000"/>
                          </a:solidFill>
                          <a:effectLst/>
                          <a:uLnTx/>
                          <a:uFillTx/>
                          <a:latin typeface="Peugeot New" panose="02000000000000000000" pitchFamily="50" charset="0"/>
                          <a:ea typeface="+mn-ea"/>
                          <a:cs typeface="+mn-cs"/>
                        </a:rPr>
                        <a:t>-</a:t>
                      </a:r>
                    </a:p>
                  </a:txBody>
                  <a:tcPr marL="4798" marR="4798" marT="4798"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57458063"/>
                  </a:ext>
                </a:extLst>
              </a:tr>
              <a:tr h="248656">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900" b="0" i="0" u="none" strike="noStrike" kern="1200" dirty="0">
                          <a:solidFill>
                            <a:srgbClr val="000000"/>
                          </a:solidFill>
                          <a:effectLst/>
                          <a:latin typeface="Peugeot New" panose="02000000000000000000" pitchFamily="2" charset="0"/>
                          <a:ea typeface="+mn-ea"/>
                          <a:cs typeface="+mn-cs"/>
                        </a:rPr>
                        <a:t>Sellerie Tri-matières maille </a:t>
                      </a:r>
                      <a:r>
                        <a:rPr lang="fr-FR" sz="900" b="0" i="0" u="none" strike="noStrike" kern="1200" dirty="0" err="1">
                          <a:solidFill>
                            <a:srgbClr val="000000"/>
                          </a:solidFill>
                          <a:effectLst/>
                          <a:latin typeface="Peugeot New" panose="02000000000000000000" pitchFamily="2" charset="0"/>
                          <a:ea typeface="+mn-ea"/>
                          <a:cs typeface="+mn-cs"/>
                        </a:rPr>
                        <a:t>Fraxx</a:t>
                      </a:r>
                      <a:r>
                        <a:rPr lang="fr-FR" sz="900" b="0" i="0" u="none" strike="noStrike" kern="1200" dirty="0">
                          <a:solidFill>
                            <a:srgbClr val="000000"/>
                          </a:solidFill>
                          <a:effectLst/>
                          <a:latin typeface="Peugeot New" panose="02000000000000000000" pitchFamily="2" charset="0"/>
                          <a:ea typeface="+mn-ea"/>
                          <a:cs typeface="+mn-cs"/>
                        </a:rPr>
                        <a:t> </a:t>
                      </a:r>
                      <a:r>
                        <a:rPr lang="fr-FR" sz="900" b="0" i="0" u="none" strike="noStrike" kern="1200" dirty="0" err="1">
                          <a:solidFill>
                            <a:srgbClr val="000000"/>
                          </a:solidFill>
                          <a:effectLst/>
                          <a:latin typeface="Peugeot New" panose="02000000000000000000" pitchFamily="2" charset="0"/>
                          <a:ea typeface="+mn-ea"/>
                          <a:cs typeface="+mn-cs"/>
                        </a:rPr>
                        <a:t>Knit</a:t>
                      </a:r>
                      <a:r>
                        <a:rPr lang="fr-FR" sz="900" b="0" i="0" u="none" strike="noStrike" kern="1200" dirty="0">
                          <a:solidFill>
                            <a:srgbClr val="000000"/>
                          </a:solidFill>
                          <a:effectLst/>
                          <a:latin typeface="Peugeot New" panose="02000000000000000000" pitchFamily="2" charset="0"/>
                          <a:ea typeface="+mn-ea"/>
                          <a:cs typeface="+mn-cs"/>
                        </a:rPr>
                        <a:t> / TEP / Alcantara®</a:t>
                      </a:r>
                    </a:p>
                  </a:txBody>
                  <a:tcPr marL="4798" marR="4798" marT="4798" marB="0" anchor="ctr">
                    <a:lnL>
                      <a:noFill/>
                    </a:lnL>
                    <a:lnR>
                      <a:noFill/>
                    </a:lnR>
                    <a:lnT>
                      <a:noFill/>
                    </a:lnT>
                    <a:lnB>
                      <a:noFill/>
                    </a:lnB>
                  </a:tcPr>
                </a:tc>
                <a:tc>
                  <a:txBody>
                    <a:bodyPr/>
                    <a:lstStyle/>
                    <a:p>
                      <a:pPr algn="ctr" fontAlgn="ctr"/>
                      <a:endParaRPr lang="fr-FR" sz="700" b="0" i="1" u="none" strike="noStrike" dirty="0">
                        <a:solidFill>
                          <a:srgbClr val="000000"/>
                        </a:solidFill>
                        <a:effectLst/>
                        <a:latin typeface="Arial" panose="020B0604020202020204" pitchFamily="34" charset="0"/>
                      </a:endParaRPr>
                    </a:p>
                  </a:txBody>
                  <a:tcPr marL="4798" marR="4798" marT="4798" marB="0" anchor="ctr">
                    <a:lnL>
                      <a:noFill/>
                    </a:lnL>
                    <a:lnR>
                      <a:noFill/>
                    </a:lnR>
                    <a:lnT>
                      <a:noFill/>
                    </a:lnT>
                    <a:lnB>
                      <a:noFill/>
                    </a:lnB>
                  </a:tcPr>
                </a:tc>
                <a:tc>
                  <a:txBody>
                    <a:bodyPr/>
                    <a:lstStyle/>
                    <a:p>
                      <a:pPr algn="ctr" rtl="0" fontAlgn="ctr"/>
                      <a:r>
                        <a:rPr lang="fr-FR" sz="700" b="0" i="0" u="none" strike="noStrike" dirty="0">
                          <a:solidFill>
                            <a:srgbClr val="000000"/>
                          </a:solidFill>
                          <a:effectLst/>
                          <a:latin typeface="Peugeot New Light" panose="02000000000000000000" pitchFamily="2" charset="0"/>
                        </a:rPr>
                        <a:t>DBFX</a:t>
                      </a:r>
                    </a:p>
                  </a:txBody>
                  <a:tcPr marL="4798" marR="4798" marT="4798"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fr-FR" sz="800" b="1" i="0" u="none" strike="noStrike" dirty="0">
                        <a:solidFill>
                          <a:schemeClr val="tx1"/>
                        </a:solidFill>
                        <a:effectLst/>
                        <a:latin typeface="Peugeot New" panose="02000000000000000000" pitchFamily="2" charset="0"/>
                      </a:endParaRPr>
                    </a:p>
                  </a:txBody>
                  <a:tcPr marL="4798" marR="4798" marT="4798"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de-CH" sz="900" b="0" i="0" u="none" strike="noStrike" kern="1200" cap="none" spc="0" normalizeH="0" baseline="0" noProof="0" dirty="0">
                          <a:ln>
                            <a:noFill/>
                          </a:ln>
                          <a:solidFill>
                            <a:srgbClr val="000000"/>
                          </a:solidFill>
                          <a:effectLst/>
                          <a:uLnTx/>
                          <a:uFillTx/>
                          <a:latin typeface="Peugeot New" panose="02000000000000000000" pitchFamily="50" charset="0"/>
                          <a:ea typeface="+mn-ea"/>
                          <a:cs typeface="+mn-cs"/>
                        </a:rPr>
                        <a:t>-</a:t>
                      </a:r>
                    </a:p>
                  </a:txBody>
                  <a:tcPr marL="4798" marR="4798" marT="4798"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0" i="0" u="none" strike="noStrike" dirty="0">
                          <a:solidFill>
                            <a:srgbClr val="000000"/>
                          </a:solidFill>
                          <a:effectLst/>
                          <a:latin typeface="Wingdings" panose="05000000000000000000" pitchFamily="2" charset="2"/>
                        </a:rPr>
                        <a:t>m</a:t>
                      </a:r>
                    </a:p>
                  </a:txBody>
                  <a:tcPr marL="4798" marR="4798" marT="4798" marB="0" anchor="ctr">
                    <a:lnL>
                      <a:noFill/>
                    </a:lnL>
                    <a:lnR>
                      <a:noFill/>
                    </a:lnR>
                    <a:lnT w="635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val="3659520526"/>
                  </a:ext>
                </a:extLst>
              </a:tr>
              <a:tr h="250015">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rgbClr val="000000"/>
                          </a:solidFill>
                          <a:effectLst/>
                          <a:latin typeface="Peugeot New" panose="02000000000000000000" pitchFamily="2" charset="0"/>
                        </a:rPr>
                        <a:t>Pack Cuir Nappa Mistral</a:t>
                      </a:r>
                    </a:p>
                  </a:txBody>
                  <a:tcPr marL="4798" marR="4798" marT="4798"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700" b="0" i="1" u="none" strike="noStrike" kern="1200" baseline="0" dirty="0">
                          <a:solidFill>
                            <a:srgbClr val="000000"/>
                          </a:solidFill>
                          <a:effectLst/>
                          <a:latin typeface="Peugeot New" panose="02000000000000000000" pitchFamily="2" charset="0"/>
                          <a:ea typeface="+mn-ea"/>
                          <a:cs typeface="+mn-cs"/>
                        </a:rPr>
                        <a:t>Entraine l’option WAGG</a:t>
                      </a:r>
                    </a:p>
                  </a:txBody>
                  <a:tcPr marL="4798" marR="4798" marT="4798"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700" b="0" i="0" u="none" strike="noStrike" dirty="0">
                          <a:solidFill>
                            <a:srgbClr val="000000"/>
                          </a:solidFill>
                          <a:effectLst/>
                          <a:latin typeface="Peugeot New Light" panose="02000000000000000000" pitchFamily="2" charset="0"/>
                        </a:rPr>
                        <a:t>4HFX</a:t>
                      </a:r>
                    </a:p>
                  </a:txBody>
                  <a:tcPr marL="4798" marR="4798" marT="4798"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chemeClr val="tx1"/>
                          </a:solidFill>
                          <a:effectLst/>
                          <a:latin typeface="Peugeot New" panose="02000000000000000000" pitchFamily="2" charset="0"/>
                        </a:rPr>
                        <a:t>CHF</a:t>
                      </a:r>
                      <a:r>
                        <a:rPr lang="fr-FR" sz="800" b="1" i="0" u="none" strike="noStrike" baseline="0" dirty="0">
                          <a:solidFill>
                            <a:schemeClr val="tx1"/>
                          </a:solidFill>
                          <a:effectLst/>
                          <a:latin typeface="Peugeot New" panose="02000000000000000000" pitchFamily="2" charset="0"/>
                        </a:rPr>
                        <a:t> </a:t>
                      </a:r>
                      <a:r>
                        <a:rPr lang="fr-FR" sz="800" b="1" i="0" u="none" strike="noStrike" dirty="0">
                          <a:solidFill>
                            <a:srgbClr val="000000"/>
                          </a:solidFill>
                          <a:effectLst/>
                          <a:latin typeface="Peugeot New" panose="02000000000000000000" pitchFamily="2" charset="0"/>
                        </a:rPr>
                        <a:t>3’</a:t>
                      </a:r>
                      <a:r>
                        <a:rPr lang="fr-FR" sz="800" b="1" i="0" u="none" strike="noStrike" baseline="0" dirty="0">
                          <a:solidFill>
                            <a:schemeClr val="tx1"/>
                          </a:solidFill>
                          <a:effectLst/>
                          <a:latin typeface="Peugeot New" panose="02000000000000000000" pitchFamily="2" charset="0"/>
                        </a:rPr>
                        <a:t>600</a:t>
                      </a:r>
                      <a:endParaRPr lang="fr-FR" sz="800" b="1" i="0" u="none" strike="noStrike" dirty="0">
                        <a:solidFill>
                          <a:schemeClr val="tx1"/>
                        </a:solidFill>
                        <a:effectLst/>
                        <a:latin typeface="Peugeot New" panose="02000000000000000000" pitchFamily="2" charset="0"/>
                      </a:endParaRPr>
                    </a:p>
                  </a:txBody>
                  <a:tcPr marL="4798" marR="4798" marT="4798" marB="0" anchor="ctr">
                    <a:lnL>
                      <a:noFill/>
                    </a:lnL>
                    <a:lnR>
                      <a:noFill/>
                    </a:lnR>
                    <a:lnT>
                      <a:noFill/>
                    </a:lnT>
                    <a:lnB w="19050" cap="flat" cmpd="sng" algn="ctr">
                      <a:solidFill>
                        <a:schemeClr val="tx1"/>
                      </a:solidFill>
                      <a:prstDash val="solid"/>
                      <a:round/>
                      <a:headEnd type="none" w="med" len="med"/>
                      <a:tailEnd type="none" w="med" len="med"/>
                    </a:lnB>
                  </a:tcPr>
                </a:tc>
                <a:tc>
                  <a:txBody>
                    <a:bodyPr/>
                    <a:lstStyle/>
                    <a:p>
                      <a:pPr lvl="0" algn="ctr" fontAlgn="ctr"/>
                      <a:r>
                        <a:rPr lang="de-CH" sz="800" b="0" i="0" u="none" strike="noStrike" dirty="0">
                          <a:solidFill>
                            <a:srgbClr val="000000"/>
                          </a:solidFill>
                          <a:effectLst/>
                          <a:latin typeface="Peugeot New" panose="02000000000000000000" pitchFamily="50" charset="0"/>
                        </a:rPr>
                        <a:t>-</a:t>
                      </a:r>
                    </a:p>
                  </a:txBody>
                  <a:tcPr marL="4798" marR="4798" marT="4798" marB="0" anchor="ctr">
                    <a:lnL>
                      <a:noFill/>
                    </a:lnL>
                    <a:lnR>
                      <a:noFill/>
                    </a:lnR>
                    <a:lnT w="12700" cap="flat" cmpd="sng" algn="ctr">
                      <a:solidFill>
                        <a:schemeClr val="bg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0" i="0" u="none" strike="noStrike" dirty="0">
                          <a:solidFill>
                            <a:srgbClr val="000000"/>
                          </a:solidFill>
                          <a:effectLst/>
                          <a:latin typeface="Wingdings" panose="05000000000000000000" pitchFamily="2" charset="2"/>
                        </a:rPr>
                        <a:t>m</a:t>
                      </a:r>
                      <a:r>
                        <a:rPr lang="fr-FR" sz="800" b="0" i="0" u="none" strike="noStrike" baseline="30000" dirty="0">
                          <a:solidFill>
                            <a:srgbClr val="000000"/>
                          </a:solidFill>
                          <a:effectLst/>
                          <a:latin typeface="Peugeot New" panose="02000000000000000000" pitchFamily="50" charset="0"/>
                        </a:rPr>
                        <a:t>(3)</a:t>
                      </a:r>
                    </a:p>
                  </a:txBody>
                  <a:tcPr marL="4798" marR="4798" marT="4798" marB="0" anchor="ctr">
                    <a:lnL>
                      <a:noFill/>
                    </a:lnL>
                    <a:lnR>
                      <a:noFill/>
                    </a:lnR>
                    <a:lnT>
                      <a:noFill/>
                    </a:lnT>
                    <a:lnB w="190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09151089"/>
                  </a:ext>
                </a:extLst>
              </a:tr>
            </a:tbl>
          </a:graphicData>
        </a:graphic>
      </p:graphicFrame>
      <p:sp>
        <p:nvSpPr>
          <p:cNvPr id="4" name="Rectangle 3"/>
          <p:cNvSpPr/>
          <p:nvPr/>
        </p:nvSpPr>
        <p:spPr>
          <a:xfrm>
            <a:off x="759214" y="6207501"/>
            <a:ext cx="10562965" cy="523220"/>
          </a:xfrm>
          <a:prstGeom prst="rect">
            <a:avLst/>
          </a:prstGeom>
        </p:spPr>
        <p:txBody>
          <a:bodyPr wrap="square">
            <a:spAutoFit/>
          </a:bodyPr>
          <a:lstStyle/>
          <a:p>
            <a:r>
              <a:rPr lang="fr-FR" sz="700" dirty="0">
                <a:solidFill>
                  <a:srgbClr val="000000"/>
                </a:solidFill>
                <a:latin typeface="Peugeot New" panose="02000000000000000000" pitchFamily="2" charset="0"/>
              </a:rPr>
              <a:t>(1) Version Essence et </a:t>
            </a:r>
            <a:r>
              <a:rPr lang="fr-FR" sz="700" dirty="0" err="1">
                <a:solidFill>
                  <a:srgbClr val="000000"/>
                </a:solidFill>
                <a:latin typeface="Peugeot New" panose="02000000000000000000" pitchFamily="2" charset="0"/>
              </a:rPr>
              <a:t>Hybrid</a:t>
            </a:r>
            <a:r>
              <a:rPr lang="fr-FR" sz="700" dirty="0">
                <a:solidFill>
                  <a:srgbClr val="000000"/>
                </a:solidFill>
                <a:latin typeface="Peugeot New" panose="02000000000000000000" pitchFamily="2" charset="0"/>
              </a:rPr>
              <a:t> / Version Plug-In </a:t>
            </a:r>
            <a:r>
              <a:rPr lang="fr-FR" sz="700" dirty="0" err="1">
                <a:solidFill>
                  <a:srgbClr val="000000"/>
                </a:solidFill>
                <a:latin typeface="Peugeot New" panose="02000000000000000000" pitchFamily="2" charset="0"/>
              </a:rPr>
              <a:t>Hybrid</a:t>
            </a:r>
            <a:endParaRPr lang="fr-FR" sz="700" dirty="0">
              <a:solidFill>
                <a:srgbClr val="000000"/>
              </a:solidFill>
              <a:latin typeface="Peugeot New" panose="02000000000000000000" pitchFamily="2" charset="0"/>
            </a:endParaRPr>
          </a:p>
          <a:p>
            <a:r>
              <a:rPr lang="fr-FR" sz="700" dirty="0">
                <a:latin typeface="Peugeot New" panose="02000000000000000000" pitchFamily="50" charset="0"/>
              </a:rPr>
              <a:t>(2) </a:t>
            </a:r>
            <a:r>
              <a:rPr lang="fr-FR" sz="700" dirty="0" err="1">
                <a:solidFill>
                  <a:srgbClr val="000000"/>
                </a:solidFill>
                <a:latin typeface="Peugeot New" panose="02000000000000000000" pitchFamily="2" charset="0"/>
              </a:rPr>
              <a:t>Aktion</a:t>
            </a:r>
            <a:r>
              <a:rPr lang="fr-FR" sz="700" dirty="0">
                <a:solidFill>
                  <a:srgbClr val="000000"/>
                </a:solidFill>
                <a:latin typeface="Peugeot New" panose="02000000000000000000" pitchFamily="2" charset="0"/>
              </a:rPr>
              <a:t> </a:t>
            </a:r>
            <a:r>
              <a:rPr lang="fr-FR" sz="700" dirty="0" err="1">
                <a:solidFill>
                  <a:srgbClr val="000000"/>
                </a:solidFill>
                <a:latin typeface="Peugeot New" panose="02000000000000000000" pitchFamily="2" charset="0"/>
              </a:rPr>
              <a:t>Gesunder</a:t>
            </a:r>
            <a:r>
              <a:rPr lang="fr-FR" sz="700" dirty="0">
                <a:solidFill>
                  <a:srgbClr val="000000"/>
                </a:solidFill>
                <a:latin typeface="Peugeot New" panose="02000000000000000000" pitchFamily="2" charset="0"/>
              </a:rPr>
              <a:t> </a:t>
            </a:r>
            <a:r>
              <a:rPr lang="fr-FR" sz="700" dirty="0" err="1">
                <a:solidFill>
                  <a:srgbClr val="000000"/>
                </a:solidFill>
                <a:latin typeface="Peugeot New" panose="02000000000000000000" pitchFamily="2" charset="0"/>
              </a:rPr>
              <a:t>Rücken</a:t>
            </a:r>
            <a:r>
              <a:rPr lang="fr-FR" sz="700" dirty="0">
                <a:solidFill>
                  <a:srgbClr val="000000"/>
                </a:solidFill>
                <a:latin typeface="Peugeot New" panose="02000000000000000000" pitchFamily="2" charset="0"/>
              </a:rPr>
              <a:t> (Association Allemande pour la santé du dos)</a:t>
            </a:r>
          </a:p>
          <a:p>
            <a:r>
              <a:rPr lang="fr-FR" sz="700" dirty="0">
                <a:latin typeface="Peugeot New" panose="02000000000000000000" pitchFamily="50" charset="0"/>
              </a:rPr>
              <a:t>(3) Siège confort ergonomique côté conducteur avec label de qualité AGR : siège conducteur avec fonction mémoire et repose-cuisses extensible, sièges conducteur et passager à réglage électrique, réglage électrique de l'inclinaison de l'assise, chauffage des sièges avant avec fonction massage</a:t>
            </a:r>
          </a:p>
        </p:txBody>
      </p:sp>
      <p:grpSp>
        <p:nvGrpSpPr>
          <p:cNvPr id="14" name="Groupe 13"/>
          <p:cNvGrpSpPr/>
          <p:nvPr/>
        </p:nvGrpSpPr>
        <p:grpSpPr>
          <a:xfrm>
            <a:off x="1" y="-892"/>
            <a:ext cx="377262" cy="6858892"/>
            <a:chOff x="1" y="-892"/>
            <a:chExt cx="377262" cy="6858892"/>
          </a:xfrm>
        </p:grpSpPr>
        <p:grpSp>
          <p:nvGrpSpPr>
            <p:cNvPr id="17" name="Groupe 16"/>
            <p:cNvGrpSpPr/>
            <p:nvPr/>
          </p:nvGrpSpPr>
          <p:grpSpPr>
            <a:xfrm>
              <a:off x="1" y="-892"/>
              <a:ext cx="377183" cy="6858892"/>
              <a:chOff x="1" y="-892"/>
              <a:chExt cx="377183" cy="6858892"/>
            </a:xfrm>
          </p:grpSpPr>
          <p:grpSp>
            <p:nvGrpSpPr>
              <p:cNvPr id="19" name="Groupe 24"/>
              <p:cNvGrpSpPr/>
              <p:nvPr/>
            </p:nvGrpSpPr>
            <p:grpSpPr>
              <a:xfrm>
                <a:off x="1" y="857258"/>
                <a:ext cx="377183" cy="6000742"/>
                <a:chOff x="-5692" y="857258"/>
                <a:chExt cx="377183" cy="6000742"/>
              </a:xfrm>
              <a:solidFill>
                <a:srgbClr val="FFFFFF">
                  <a:lumMod val="95000"/>
                </a:srgbClr>
              </a:solidFill>
            </p:grpSpPr>
            <p:sp>
              <p:nvSpPr>
                <p:cNvPr id="21" name="Rectangle 20">
                  <a:hlinkClick r:id="rId2"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22" name="Rectangle 21">
                  <a:hlinkClick r:id="rId3" action="ppaction://hlinksldjump"/>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23" name="Rectangle 22">
                  <a:hlinkClick r:id="rId4" action="ppaction://hlinksldjump"/>
                </p:cNvPr>
                <p:cNvSpPr/>
                <p:nvPr/>
              </p:nvSpPr>
              <p:spPr>
                <a:xfrm rot="16200000">
                  <a:off x="-245554" y="3671896"/>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24" name="Rectangle 23">
                  <a:hlinkClick r:id="rId5" action="ppaction://hlinksldjump"/>
                </p:cNvPr>
                <p:cNvSpPr/>
                <p:nvPr/>
              </p:nvSpPr>
              <p:spPr>
                <a:xfrm rot="16200000">
                  <a:off x="-245728" y="2811568"/>
                  <a:ext cx="857250" cy="377177"/>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25" name="Rectangle 24">
                  <a:hlinkClick r:id="rId6" action="ppaction://hlinksldjump"/>
                </p:cNvPr>
                <p:cNvSpPr/>
                <p:nvPr/>
              </p:nvSpPr>
              <p:spPr>
                <a:xfrm rot="16200000">
                  <a:off x="-245724" y="1954549"/>
                  <a:ext cx="857250" cy="377181"/>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26" name="Rectangle 25">
                  <a:hlinkClick r:id="rId7" action="ppaction://hlinksldjump"/>
                </p:cNvPr>
                <p:cNvSpPr/>
                <p:nvPr/>
              </p:nvSpPr>
              <p:spPr>
                <a:xfrm rot="16200000">
                  <a:off x="-245728" y="1097295"/>
                  <a:ext cx="857250" cy="377175"/>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27" name="Rectangle 26">
                  <a:hlinkClick r:id="rId8"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20" name="Rectangle 19">
                <a:hlinkClick r:id="rId9" action="ppaction://hlinksldjump"/>
                <a:extLst>
                  <a:ext uri="{FF2B5EF4-FFF2-40B4-BE49-F238E27FC236}">
                    <a16:creationId xmlns:a16="http://schemas.microsoft.com/office/drawing/2014/main" id="{03CD456A-5E65-CD54-D5B3-7DDA83007E82}"/>
                  </a:ext>
                </a:extLst>
              </p:cNvPr>
              <p:cNvSpPr/>
              <p:nvPr/>
            </p:nvSpPr>
            <p:spPr>
              <a:xfrm rot="16200000">
                <a:off x="-240196" y="242329"/>
                <a:ext cx="857250" cy="370807"/>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18" name="Rectangle 17">
              <a:hlinkClick r:id="rId4" action="ppaction://hlinksldjump"/>
              <a:extLst>
                <a:ext uri="{FF2B5EF4-FFF2-40B4-BE49-F238E27FC236}">
                  <a16:creationId xmlns:a16="http://schemas.microsoft.com/office/drawing/2014/main" id="{0A9179BA-9A19-97F9-D9A9-6410D45362C6}"/>
                </a:ext>
              </a:extLst>
            </p:cNvPr>
            <p:cNvSpPr/>
            <p:nvPr/>
          </p:nvSpPr>
          <p:spPr>
            <a:xfrm rot="16200000">
              <a:off x="-237099" y="3674664"/>
              <a:ext cx="857250" cy="371475"/>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algn="ctr">
                <a:defRPr/>
              </a:pPr>
              <a:r>
                <a:rPr lang="fr-FR" sz="700" b="1" kern="0" dirty="0">
                  <a:solidFill>
                    <a:schemeClr val="bg1"/>
                  </a:solidFill>
                  <a:latin typeface="Peugeot New Light"/>
                </a:rPr>
                <a:t>Options</a:t>
              </a:r>
            </a:p>
            <a:p>
              <a:pPr algn="ctr">
                <a:defRPr/>
              </a:pPr>
              <a:r>
                <a:rPr lang="fr-FR" sz="700" b="1" kern="0" dirty="0">
                  <a:solidFill>
                    <a:schemeClr val="bg1"/>
                  </a:solidFill>
                  <a:latin typeface="Peugeot New Light"/>
                </a:rPr>
                <a:t>Accessoires</a:t>
              </a:r>
            </a:p>
            <a:p>
              <a:pPr algn="ctr">
                <a:defRPr/>
              </a:pPr>
              <a:r>
                <a:rPr lang="fr-FR" sz="700" b="1" kern="0" dirty="0">
                  <a:solidFill>
                    <a:schemeClr val="bg1"/>
                  </a:solidFill>
                  <a:latin typeface="Peugeot New Light"/>
                </a:rPr>
                <a:t>Services</a:t>
              </a:r>
            </a:p>
          </p:txBody>
        </p:sp>
      </p:grpSp>
    </p:spTree>
    <p:extLst>
      <p:ext uri="{BB962C8B-B14F-4D97-AF65-F5344CB8AC3E}">
        <p14:creationId xmlns:p14="http://schemas.microsoft.com/office/powerpoint/2010/main" val="4791824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FBAB8942-1408-4C01-9ABA-BDA3F24D5A5E}"/>
              </a:ext>
            </a:extLst>
          </p:cNvPr>
          <p:cNvSpPr txBox="1"/>
          <p:nvPr/>
        </p:nvSpPr>
        <p:spPr>
          <a:xfrm>
            <a:off x="560140" y="330698"/>
            <a:ext cx="4381500" cy="526554"/>
          </a:xfrm>
          <a:prstGeom prst="rect">
            <a:avLst/>
          </a:prstGeom>
          <a:noFill/>
        </p:spPr>
        <p:txBody>
          <a:bodyPr wrap="square" rtlCol="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fr-FR" sz="1500" b="1" i="0" u="none" strike="noStrike" kern="1200" cap="all" spc="0" normalizeH="0" baseline="0" noProof="0" dirty="0">
                <a:ln>
                  <a:noFill/>
                </a:ln>
                <a:solidFill>
                  <a:prstClr val="black"/>
                </a:solidFill>
                <a:effectLst/>
                <a:uLnTx/>
                <a:uFillTx/>
                <a:latin typeface="Peugeot New" panose="02000000000000000000" pitchFamily="50" charset="0"/>
                <a:ea typeface="+mn-ea"/>
                <a:cs typeface="+mn-cs"/>
              </a:rPr>
              <a:t>OPTIONS</a:t>
            </a:r>
          </a:p>
          <a:p>
            <a:pPr>
              <a:lnSpc>
                <a:spcPct val="80000"/>
              </a:lnSpc>
              <a:spcBef>
                <a:spcPts val="600"/>
              </a:spcBef>
              <a:defRPr/>
            </a:pPr>
            <a:r>
              <a:rPr lang="fr-FR" sz="1400" dirty="0">
                <a:latin typeface="Peugeot New" panose="02000000000000000000" pitchFamily="50" charset="0"/>
              </a:rPr>
              <a:t>Prix conseillés TTC</a:t>
            </a:r>
          </a:p>
        </p:txBody>
      </p:sp>
      <p:graphicFrame>
        <p:nvGraphicFramePr>
          <p:cNvPr id="37" name="Tableau 1">
            <a:extLst>
              <a:ext uri="{FF2B5EF4-FFF2-40B4-BE49-F238E27FC236}">
                <a16:creationId xmlns:a16="http://schemas.microsoft.com/office/drawing/2014/main" id="{F66DFD15-D817-48E2-BC1C-CDFAB99F2E4E}"/>
              </a:ext>
            </a:extLst>
          </p:cNvPr>
          <p:cNvGraphicFramePr>
            <a:graphicFrameLocks noGrp="1"/>
          </p:cNvGraphicFramePr>
          <p:nvPr>
            <p:extLst>
              <p:ext uri="{D42A27DB-BD31-4B8C-83A1-F6EECF244321}">
                <p14:modId xmlns:p14="http://schemas.microsoft.com/office/powerpoint/2010/main" val="4110787547"/>
              </p:ext>
            </p:extLst>
          </p:nvPr>
        </p:nvGraphicFramePr>
        <p:xfrm>
          <a:off x="675421" y="330698"/>
          <a:ext cx="10855073" cy="6177115"/>
        </p:xfrm>
        <a:graphic>
          <a:graphicData uri="http://schemas.openxmlformats.org/drawingml/2006/table">
            <a:tbl>
              <a:tblPr/>
              <a:tblGrid>
                <a:gridCol w="5206463">
                  <a:extLst>
                    <a:ext uri="{9D8B030D-6E8A-4147-A177-3AD203B41FA5}">
                      <a16:colId xmlns:a16="http://schemas.microsoft.com/office/drawing/2014/main" val="61804123"/>
                    </a:ext>
                  </a:extLst>
                </a:gridCol>
                <a:gridCol w="1952640">
                  <a:extLst>
                    <a:ext uri="{9D8B030D-6E8A-4147-A177-3AD203B41FA5}">
                      <a16:colId xmlns:a16="http://schemas.microsoft.com/office/drawing/2014/main" val="3303195347"/>
                    </a:ext>
                  </a:extLst>
                </a:gridCol>
                <a:gridCol w="670136">
                  <a:extLst>
                    <a:ext uri="{9D8B030D-6E8A-4147-A177-3AD203B41FA5}">
                      <a16:colId xmlns:a16="http://schemas.microsoft.com/office/drawing/2014/main" val="696688870"/>
                    </a:ext>
                  </a:extLst>
                </a:gridCol>
                <a:gridCol w="865280">
                  <a:extLst>
                    <a:ext uri="{9D8B030D-6E8A-4147-A177-3AD203B41FA5}">
                      <a16:colId xmlns:a16="http://schemas.microsoft.com/office/drawing/2014/main" val="4186158916"/>
                    </a:ext>
                  </a:extLst>
                </a:gridCol>
                <a:gridCol w="1080277">
                  <a:extLst>
                    <a:ext uri="{9D8B030D-6E8A-4147-A177-3AD203B41FA5}">
                      <a16:colId xmlns:a16="http://schemas.microsoft.com/office/drawing/2014/main" val="401643950"/>
                    </a:ext>
                  </a:extLst>
                </a:gridCol>
                <a:gridCol w="1080277">
                  <a:extLst>
                    <a:ext uri="{9D8B030D-6E8A-4147-A177-3AD203B41FA5}">
                      <a16:colId xmlns:a16="http://schemas.microsoft.com/office/drawing/2014/main" val="3490373454"/>
                    </a:ext>
                  </a:extLst>
                </a:gridCol>
              </a:tblGrid>
              <a:tr h="671036">
                <a:tc>
                  <a:txBody>
                    <a:bodyPr/>
                    <a:lstStyle/>
                    <a:p>
                      <a:pPr algn="l" fontAlgn="ctr"/>
                      <a:endParaRPr lang="fr-FR" sz="600" b="0" i="0" u="none" strike="noStrike" noProof="0" dirty="0">
                        <a:solidFill>
                          <a:srgbClr val="000000"/>
                        </a:solidFill>
                        <a:effectLst/>
                        <a:latin typeface="Peugeot New Light" panose="02000000000000000000" pitchFamily="2" charset="0"/>
                      </a:endParaRPr>
                    </a:p>
                  </a:txBody>
                  <a:tcPr marL="5842" marR="5842" marT="584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l"/>
                      <a:r>
                        <a:rPr lang="fr-FR" sz="600" b="1" noProof="0" dirty="0">
                          <a:solidFill>
                            <a:schemeClr val="tx1"/>
                          </a:solidFill>
                          <a:latin typeface="Wingdings" panose="05000000000000000000" pitchFamily="2" charset="2"/>
                        </a:rPr>
                        <a:t>l </a:t>
                      </a:r>
                      <a:r>
                        <a:rPr lang="fr-FR" sz="600" b="1" noProof="0" dirty="0">
                          <a:solidFill>
                            <a:schemeClr val="tx1"/>
                          </a:solidFill>
                          <a:latin typeface="Peugeot New" panose="02000000000000000000" pitchFamily="2" charset="0"/>
                        </a:rPr>
                        <a:t>: SÉRIE </a:t>
                      </a:r>
                    </a:p>
                    <a:p>
                      <a:pPr algn="l"/>
                      <a:r>
                        <a:rPr lang="fr-FR" sz="600" b="1" noProof="0" dirty="0">
                          <a:solidFill>
                            <a:schemeClr val="tx1"/>
                          </a:solidFill>
                          <a:latin typeface="Wingdings" panose="05000000000000000000" pitchFamily="2" charset="2"/>
                        </a:rPr>
                        <a:t>m</a:t>
                      </a:r>
                      <a:r>
                        <a:rPr lang="fr-FR" sz="600" b="1" kern="1200" noProof="0" dirty="0">
                          <a:solidFill>
                            <a:schemeClr val="tx1"/>
                          </a:solidFill>
                          <a:latin typeface="+mn-lt"/>
                          <a:ea typeface="+mn-ea"/>
                          <a:cs typeface="+mn-cs"/>
                        </a:rPr>
                        <a:t>  </a:t>
                      </a:r>
                      <a:r>
                        <a:rPr lang="fr-FR" sz="600" b="1" kern="1200" baseline="0" noProof="0" dirty="0">
                          <a:solidFill>
                            <a:schemeClr val="tx1"/>
                          </a:solidFill>
                          <a:latin typeface="+mn-lt"/>
                          <a:ea typeface="+mn-ea"/>
                          <a:cs typeface="+mn-cs"/>
                        </a:rPr>
                        <a:t> </a:t>
                      </a:r>
                      <a:r>
                        <a:rPr lang="fr-FR" sz="600" b="1" noProof="0" dirty="0">
                          <a:solidFill>
                            <a:schemeClr val="tx1"/>
                          </a:solidFill>
                          <a:latin typeface="Peugeot New" panose="02000000000000000000" pitchFamily="2" charset="0"/>
                        </a:rPr>
                        <a:t>: OPTION </a:t>
                      </a:r>
                    </a:p>
                    <a:p>
                      <a:pPr algn="l"/>
                      <a:r>
                        <a:rPr lang="fr-FR" sz="600" b="1" noProof="0" dirty="0">
                          <a:solidFill>
                            <a:schemeClr val="tx1"/>
                          </a:solidFill>
                          <a:latin typeface="Peugeot New" panose="02000000000000000000" pitchFamily="2" charset="0"/>
                        </a:rPr>
                        <a:t> -    : INDISPONIBLE</a:t>
                      </a:r>
                    </a:p>
                    <a:p>
                      <a:pPr algn="l"/>
                      <a:r>
                        <a:rPr lang="fr-FR" sz="600" b="1" noProof="0" dirty="0">
                          <a:solidFill>
                            <a:schemeClr val="tx1"/>
                          </a:solidFill>
                          <a:latin typeface="Peugeot New" panose="02000000000000000000" pitchFamily="2" charset="0"/>
                        </a:rPr>
                        <a:t>P   : DISPONIBLE EN PACK</a:t>
                      </a:r>
                    </a:p>
                  </a:txBody>
                  <a:tcPr marL="5842" marR="5842" marT="584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endParaRPr lang="fr-FR" sz="700" b="0" i="0" u="none" strike="noStrike" noProof="0" dirty="0">
                        <a:solidFill>
                          <a:srgbClr val="000000"/>
                        </a:solidFill>
                        <a:effectLst/>
                        <a:latin typeface="Peugeot New Light" panose="02000000000000000000" pitchFamily="2" charset="0"/>
                      </a:endParaRPr>
                    </a:p>
                  </a:txBody>
                  <a:tcPr marL="5842" marR="5842" marT="584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endParaRPr lang="fr-FR" sz="600" b="0" i="0" u="none" strike="noStrike" noProof="0" dirty="0">
                        <a:solidFill>
                          <a:srgbClr val="000000"/>
                        </a:solidFill>
                        <a:effectLst/>
                        <a:latin typeface="Peugeot New" panose="02000000000000000000" pitchFamily="2" charset="0"/>
                      </a:endParaRPr>
                    </a:p>
                  </a:txBody>
                  <a:tcPr marL="5842" marR="5842" marT="584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ctr"/>
                      <a:r>
                        <a:rPr lang="fr-FR" sz="800" b="1" i="0" u="none" strike="noStrike" noProof="0" dirty="0">
                          <a:solidFill>
                            <a:srgbClr val="000000"/>
                          </a:solidFill>
                          <a:effectLst/>
                          <a:latin typeface="Peugeot New" panose="02000000000000000000" pitchFamily="2" charset="0"/>
                        </a:rPr>
                        <a:t>ALLURE</a:t>
                      </a:r>
                    </a:p>
                  </a:txBody>
                  <a:tcPr marL="5842" marR="5842" marT="5842" marB="0" anchor="ctr">
                    <a:lnL>
                      <a:noFill/>
                    </a:lnL>
                    <a:lnR>
                      <a:noFill/>
                    </a:lnR>
                    <a:lnT>
                      <a:noFill/>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fr-FR" sz="800" b="1" i="0" u="none" strike="noStrike" noProof="0" dirty="0">
                          <a:solidFill>
                            <a:srgbClr val="000000"/>
                          </a:solidFill>
                          <a:effectLst/>
                          <a:latin typeface="Peugeot New" panose="02000000000000000000" pitchFamily="2" charset="0"/>
                        </a:rPr>
                        <a:t>GT</a:t>
                      </a:r>
                    </a:p>
                  </a:txBody>
                  <a:tcPr marL="5842" marR="5842" marT="5842" marB="0" anchor="ctr">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8043623"/>
                  </a:ext>
                </a:extLst>
              </a:tr>
              <a:tr h="28385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900" b="1" i="0" u="none" strike="noStrike" dirty="0">
                          <a:solidFill>
                            <a:srgbClr val="000000"/>
                          </a:solidFill>
                          <a:effectLst/>
                          <a:latin typeface="Peugeot New" panose="02000000000000000000" pitchFamily="2" charset="0"/>
                        </a:rPr>
                        <a:t>AIDES À LA CONDUITE ET À LA MANŒUVRE</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fr-FR" sz="700" b="0" i="0" u="none" strike="noStrike" noProof="0" dirty="0">
                        <a:solidFill>
                          <a:srgbClr val="000000"/>
                        </a:solidFill>
                        <a:effectLst/>
                        <a:latin typeface="Arial" panose="020B0604020202020204" pitchFamily="34" charset="0"/>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700" b="0" i="0" u="none" strike="noStrike" noProof="0" dirty="0">
                        <a:solidFill>
                          <a:srgbClr val="000000"/>
                        </a:solidFill>
                        <a:effectLst/>
                        <a:latin typeface="Peugeot New Light" panose="02000000000000000000" pitchFamily="2" charset="0"/>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700" b="0" i="0" u="none" strike="noStrike" noProof="0" dirty="0">
                        <a:solidFill>
                          <a:srgbClr val="000000"/>
                        </a:solidFill>
                        <a:effectLst/>
                        <a:latin typeface="Peugeot New" panose="02000000000000000000" pitchFamily="2" charset="0"/>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endParaRPr lang="fr-FR" sz="900" b="0" i="0" u="none" strike="noStrike" noProof="0" dirty="0">
                        <a:solidFill>
                          <a:srgbClr val="000000"/>
                        </a:solidFill>
                        <a:effectLst/>
                        <a:latin typeface="Wingdings" panose="05000000000000000000" pitchFamily="2" charset="2"/>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endParaRPr lang="fr-FR" sz="900" b="0" i="0" u="none" strike="noStrike" noProof="0" dirty="0">
                        <a:solidFill>
                          <a:srgbClr val="000000"/>
                        </a:solidFill>
                        <a:effectLst/>
                        <a:latin typeface="Wingdings" panose="05000000000000000000" pitchFamily="2" charset="2"/>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78625298"/>
                  </a:ext>
                </a:extLst>
              </a:tr>
              <a:tr h="380804">
                <a:tc row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schemeClr val="tx1"/>
                          </a:solidFill>
                          <a:effectLst/>
                          <a:uLnTx/>
                          <a:uFillTx/>
                          <a:latin typeface="Peugeot New"/>
                          <a:ea typeface="+mn-ea"/>
                          <a:cs typeface="+mn-cs"/>
                        </a:rPr>
                        <a:t>Pack Vision 360</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err="1">
                          <a:ln>
                            <a:noFill/>
                          </a:ln>
                          <a:solidFill>
                            <a:schemeClr val="tx1"/>
                          </a:solidFill>
                          <a:effectLst/>
                          <a:uLnTx/>
                          <a:uFillTx/>
                          <a:latin typeface="Peugeot New"/>
                          <a:ea typeface="+mn-ea"/>
                          <a:cs typeface="+mn-cs"/>
                        </a:rPr>
                        <a:t>Visiopark</a:t>
                      </a:r>
                      <a:r>
                        <a:rPr kumimoji="0" lang="fr-FR" sz="900" b="0" i="0" u="none" strike="noStrike" kern="1200" cap="none" spc="0" normalizeH="0" baseline="0" noProof="0" dirty="0">
                          <a:ln>
                            <a:noFill/>
                          </a:ln>
                          <a:solidFill>
                            <a:schemeClr val="tx1"/>
                          </a:solidFill>
                          <a:effectLst/>
                          <a:uLnTx/>
                          <a:uFillTx/>
                          <a:latin typeface="Peugeot New"/>
                          <a:ea typeface="+mn-ea"/>
                          <a:cs typeface="+mn-cs"/>
                        </a:rPr>
                        <a:t> 360° (4 cameras)</a:t>
                      </a:r>
                    </a:p>
                    <a:p>
                      <a:pPr marL="0" marR="0" lvl="0" indent="0" algn="l" defTabSz="914400" rtl="0" eaLnBrk="1" fontAlgn="ctr"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chemeClr val="tx1"/>
                          </a:solidFill>
                          <a:effectLst/>
                          <a:uLnTx/>
                          <a:uFillTx/>
                          <a:latin typeface="Peugeot New"/>
                          <a:ea typeface="+mn-ea"/>
                          <a:cs typeface="+mn-cs"/>
                        </a:rPr>
                        <a:t>Alarme périmétrique, volumétrique, anti-soulèvement,</a:t>
                      </a:r>
                      <a:br>
                        <a:rPr kumimoji="0" lang="fr-FR" sz="900" b="0" i="0" u="none" strike="noStrike" kern="1200" cap="none" spc="0" normalizeH="0" baseline="0" noProof="0" dirty="0">
                          <a:ln>
                            <a:noFill/>
                          </a:ln>
                          <a:solidFill>
                            <a:schemeClr val="tx1"/>
                          </a:solidFill>
                          <a:effectLst/>
                          <a:uLnTx/>
                          <a:uFillTx/>
                          <a:latin typeface="Peugeot New"/>
                          <a:ea typeface="+mn-ea"/>
                          <a:cs typeface="+mn-cs"/>
                        </a:rPr>
                      </a:br>
                      <a:r>
                        <a:rPr kumimoji="0" lang="fr-FR" sz="900" b="0" i="0" u="none" strike="noStrike" kern="1200" cap="none" spc="0" normalizeH="0" baseline="0" noProof="0" dirty="0" err="1">
                          <a:ln>
                            <a:noFill/>
                          </a:ln>
                          <a:solidFill>
                            <a:schemeClr val="tx1"/>
                          </a:solidFill>
                          <a:effectLst/>
                          <a:uLnTx/>
                          <a:uFillTx/>
                          <a:latin typeface="Peugeot New"/>
                          <a:ea typeface="+mn-ea"/>
                          <a:cs typeface="+mn-cs"/>
                        </a:rPr>
                        <a:t>Rear</a:t>
                      </a:r>
                      <a:r>
                        <a:rPr kumimoji="0" lang="fr-FR" sz="900" b="0" i="0" u="none" strike="noStrike" kern="1200" cap="none" spc="0" normalizeH="0" baseline="0" noProof="0" dirty="0">
                          <a:ln>
                            <a:noFill/>
                          </a:ln>
                          <a:solidFill>
                            <a:schemeClr val="tx1"/>
                          </a:solidFill>
                          <a:effectLst/>
                          <a:uLnTx/>
                          <a:uFillTx/>
                          <a:latin typeface="Peugeot New"/>
                          <a:ea typeface="+mn-ea"/>
                          <a:cs typeface="+mn-cs"/>
                        </a:rPr>
                        <a:t> warning : surveillance d’angles-morts longue portée, aide au changement de voie (Lane Change Assit) + alerte de trafic arrière transversal (</a:t>
                      </a:r>
                      <a:r>
                        <a:rPr kumimoji="0" lang="fr-FR" sz="900" b="0" i="0" u="none" strike="noStrike" kern="1200" cap="none" spc="0" normalizeH="0" baseline="0" noProof="0" dirty="0" err="1">
                          <a:ln>
                            <a:noFill/>
                          </a:ln>
                          <a:solidFill>
                            <a:schemeClr val="tx1"/>
                          </a:solidFill>
                          <a:effectLst/>
                          <a:uLnTx/>
                          <a:uFillTx/>
                          <a:latin typeface="Peugeot New"/>
                          <a:ea typeface="+mn-ea"/>
                          <a:cs typeface="+mn-cs"/>
                        </a:rPr>
                        <a:t>Rear</a:t>
                      </a:r>
                      <a:r>
                        <a:rPr kumimoji="0" lang="fr-FR" sz="900" b="0" i="0" u="none" strike="noStrike" kern="1200" cap="none" spc="0" normalizeH="0" baseline="0" noProof="0" dirty="0">
                          <a:ln>
                            <a:noFill/>
                          </a:ln>
                          <a:solidFill>
                            <a:schemeClr val="tx1"/>
                          </a:solidFill>
                          <a:effectLst/>
                          <a:uLnTx/>
                          <a:uFillTx/>
                          <a:latin typeface="Peugeot New"/>
                          <a:ea typeface="+mn-ea"/>
                          <a:cs typeface="+mn-cs"/>
                        </a:rPr>
                        <a:t> Cross Traffic </a:t>
                      </a:r>
                      <a:r>
                        <a:rPr kumimoji="0" lang="fr-FR" sz="900" b="0" i="0" u="none" strike="noStrike" kern="1200" cap="none" spc="0" normalizeH="0" baseline="0" noProof="0" dirty="0" err="1">
                          <a:ln>
                            <a:noFill/>
                          </a:ln>
                          <a:solidFill>
                            <a:schemeClr val="tx1"/>
                          </a:solidFill>
                          <a:effectLst/>
                          <a:uLnTx/>
                          <a:uFillTx/>
                          <a:latin typeface="Peugeot New"/>
                          <a:ea typeface="+mn-ea"/>
                          <a:cs typeface="+mn-cs"/>
                        </a:rPr>
                        <a:t>Alert</a:t>
                      </a:r>
                      <a:r>
                        <a:rPr kumimoji="0" lang="fr-FR" sz="900" b="0" i="0" u="none" strike="noStrike" kern="1200" cap="none" spc="0" normalizeH="0" baseline="0" noProof="0" dirty="0">
                          <a:ln>
                            <a:noFill/>
                          </a:ln>
                          <a:solidFill>
                            <a:schemeClr val="tx1"/>
                          </a:solidFill>
                          <a:effectLst/>
                          <a:uLnTx/>
                          <a:uFillTx/>
                          <a:latin typeface="Peugeot New"/>
                          <a:ea typeface="+mn-ea"/>
                          <a:cs typeface="+mn-cs"/>
                        </a:rPr>
                        <a:t>)</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rowSpan="2">
                  <a:txBody>
                    <a:bodyPr/>
                    <a:lstStyle/>
                    <a:p>
                      <a:pPr algn="ctr" fontAlgn="ctr"/>
                      <a:endParaRPr lang="fr-FR" sz="700" b="0" i="0" u="none" strike="noStrike" noProof="0" dirty="0">
                        <a:solidFill>
                          <a:schemeClr val="tx1"/>
                        </a:solidFill>
                        <a:effectLst/>
                        <a:latin typeface="Arial" panose="020B0604020202020204" pitchFamily="34" charset="0"/>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rowSpan="2">
                  <a:txBody>
                    <a:bodyPr/>
                    <a:lstStyle/>
                    <a:p>
                      <a:pPr algn="ctr" rtl="0" fontAlgn="ctr"/>
                      <a:r>
                        <a:rPr lang="fr-FR" sz="700" b="0" i="0" u="none" strike="noStrike" noProof="0" dirty="0">
                          <a:solidFill>
                            <a:schemeClr val="tx1"/>
                          </a:solidFill>
                          <a:effectLst/>
                          <a:latin typeface="Peugeot New Light" panose="02000000000000000000" pitchFamily="2" charset="0"/>
                        </a:rPr>
                        <a:t>J6GT</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chemeClr val="tx1"/>
                          </a:solidFill>
                          <a:effectLst/>
                          <a:latin typeface="Peugeot New" panose="02000000000000000000" pitchFamily="2" charset="0"/>
                        </a:rPr>
                        <a:t>CHF 1’300</a:t>
                      </a:r>
                    </a:p>
                  </a:txBody>
                  <a:tcPr marL="5842" marR="5842" marT="5842"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chemeClr val="tx1"/>
                          </a:solidFill>
                          <a:effectLst/>
                          <a:latin typeface="Wingdings" panose="05000000000000000000" pitchFamily="2" charset="2"/>
                        </a:rPr>
                        <a:t>m</a:t>
                      </a:r>
                    </a:p>
                  </a:txBody>
                  <a:tcPr marL="5842" marR="5842" marT="5842"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CH" sz="900" b="0" i="0" u="none" strike="noStrike" dirty="0">
                          <a:solidFill>
                            <a:schemeClr val="tx1"/>
                          </a:solidFill>
                          <a:effectLst/>
                          <a:latin typeface="Peugeot New" panose="02000000000000000000" pitchFamily="50" charset="0"/>
                        </a:rPr>
                        <a:t>-</a:t>
                      </a:r>
                    </a:p>
                  </a:txBody>
                  <a:tcPr marL="5842" marR="5842" marT="5842"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101184566"/>
                  </a:ext>
                </a:extLst>
              </a:tr>
              <a:tr h="542650">
                <a:tc vMerge="1">
                  <a:txBody>
                    <a:bodyPr/>
                    <a:lstStyle/>
                    <a:p>
                      <a:endParaRPr lang="fr-CH"/>
                    </a:p>
                  </a:txBody>
                  <a:tcPr/>
                </a:tc>
                <a:tc vMerge="1">
                  <a:txBody>
                    <a:bodyPr/>
                    <a:lstStyle/>
                    <a:p>
                      <a:endParaRPr lang="fr-CH"/>
                    </a:p>
                  </a:txBody>
                  <a:tcPr/>
                </a:tc>
                <a:tc vMerge="1">
                  <a:txBody>
                    <a:bodyPr/>
                    <a:lstStyle/>
                    <a:p>
                      <a:endParaRPr lang="fr-CH"/>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chemeClr val="tx1"/>
                          </a:solidFill>
                          <a:effectLst/>
                          <a:latin typeface="Peugeot New" panose="02000000000000000000" pitchFamily="2" charset="0"/>
                        </a:rPr>
                        <a:t>CHF 1’100</a:t>
                      </a:r>
                    </a:p>
                  </a:txBody>
                  <a:tcPr marL="5842" marR="5842" marT="5842" marB="0" anchor="ctr">
                    <a:lnL>
                      <a:noFill/>
                    </a:lnL>
                    <a:lnR>
                      <a:noFill/>
                    </a:lnR>
                    <a:lnT>
                      <a:noFill/>
                    </a:lnT>
                    <a:lnB w="12700" cap="flat" cmpd="sng" algn="ctr">
                      <a:no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CH" sz="900" b="0" i="0" u="none" strike="noStrike" dirty="0">
                          <a:solidFill>
                            <a:schemeClr val="tx1"/>
                          </a:solidFill>
                          <a:effectLst/>
                          <a:latin typeface="Peugeot New" panose="02000000000000000000" pitchFamily="50" charset="0"/>
                        </a:rPr>
                        <a:t>-</a:t>
                      </a:r>
                    </a:p>
                  </a:txBody>
                  <a:tcPr marL="5842" marR="5842" marT="5842" marB="0" anchor="ctr">
                    <a:lnL>
                      <a:noFill/>
                    </a:lnL>
                    <a:lnR>
                      <a:noFill/>
                    </a:lnR>
                    <a:lnT w="635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chemeClr val="tx1"/>
                          </a:solidFill>
                          <a:effectLst/>
                          <a:latin typeface="Wingdings" panose="05000000000000000000" pitchFamily="2" charset="2"/>
                        </a:rPr>
                        <a:t>m</a:t>
                      </a:r>
                    </a:p>
                  </a:txBody>
                  <a:tcPr marL="5842" marR="5842" marT="5842" marB="0" anchor="ctr">
                    <a:lnL>
                      <a:noFill/>
                    </a:lnL>
                    <a:lnR>
                      <a:noFill/>
                    </a:lnR>
                    <a:lnT w="635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191543625"/>
                  </a:ext>
                </a:extLst>
              </a:tr>
              <a:tr h="30088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fr-FR" sz="900" b="0" i="0" u="none" strike="noStrike" kern="1200" cap="none" spc="0" normalizeH="0" baseline="0" noProof="0" dirty="0">
                          <a:ln>
                            <a:noFill/>
                          </a:ln>
                          <a:solidFill>
                            <a:schemeClr val="tx1"/>
                          </a:solidFill>
                          <a:effectLst/>
                          <a:uLnTx/>
                          <a:uFillTx/>
                          <a:latin typeface="Peugeot New"/>
                          <a:ea typeface="+mn-ea"/>
                          <a:cs typeface="+mn-cs"/>
                        </a:rPr>
                        <a:t>Night Vision: système Vision de nuit avec caméra infrarouge</a:t>
                      </a:r>
                    </a:p>
                  </a:txBody>
                  <a:tcPr marL="5842" marR="5842" marT="5842"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fr-FR" sz="700" b="0" i="0" u="none" strike="noStrike" noProof="0" dirty="0">
                        <a:solidFill>
                          <a:schemeClr val="tx1"/>
                        </a:solidFill>
                        <a:effectLst/>
                        <a:latin typeface="Arial" panose="020B0604020202020204" pitchFamily="34" charset="0"/>
                      </a:endParaRPr>
                    </a:p>
                  </a:txBody>
                  <a:tcPr marL="5842" marR="5842" marT="5842"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fr-FR" sz="700" b="0" i="0" u="none" strike="noStrike" noProof="0" dirty="0">
                          <a:solidFill>
                            <a:schemeClr val="tx1"/>
                          </a:solidFill>
                          <a:effectLst/>
                          <a:latin typeface="Peugeot New Light" panose="02000000000000000000" pitchFamily="2" charset="0"/>
                        </a:rPr>
                        <a:t>N101</a:t>
                      </a:r>
                    </a:p>
                  </a:txBody>
                  <a:tcPr marL="5842" marR="5842" marT="5842"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dirty="0">
                          <a:solidFill>
                            <a:schemeClr val="tx1"/>
                          </a:solidFill>
                          <a:effectLst/>
                          <a:latin typeface="Peugeot New" panose="02000000000000000000" pitchFamily="2" charset="0"/>
                        </a:rPr>
                        <a:t>CHF 1’800</a:t>
                      </a:r>
                    </a:p>
                  </a:txBody>
                  <a:tcPr marL="5842" marR="5842" marT="5842"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de-CH" sz="900" b="0" i="0" u="none" strike="noStrike" dirty="0">
                          <a:solidFill>
                            <a:schemeClr val="tx1"/>
                          </a:solidFill>
                          <a:effectLst/>
                          <a:latin typeface="Peugeot New" panose="02000000000000000000" pitchFamily="50" charset="0"/>
                        </a:rPr>
                        <a:t>-</a:t>
                      </a:r>
                    </a:p>
                  </a:txBody>
                  <a:tcPr marL="5842" marR="5842" marT="5842"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dirty="0">
                          <a:solidFill>
                            <a:schemeClr val="tx1"/>
                          </a:solidFill>
                          <a:effectLst/>
                          <a:latin typeface="Wingdings" panose="05000000000000000000" pitchFamily="2" charset="2"/>
                        </a:rPr>
                        <a:t>m</a:t>
                      </a:r>
                    </a:p>
                  </a:txBody>
                  <a:tcPr marL="5842" marR="5842" marT="5842" marB="0" anchor="ctr">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14319192"/>
                  </a:ext>
                </a:extLst>
              </a:tr>
              <a:tr h="282632">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900" b="1" i="0" u="none" strike="noStrike" noProof="0" dirty="0">
                          <a:solidFill>
                            <a:srgbClr val="000000"/>
                          </a:solidFill>
                          <a:effectLst/>
                          <a:latin typeface="Peugeot New" panose="02000000000000000000" pitchFamily="2" charset="0"/>
                        </a:rPr>
                        <a:t>CONFORT</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fr-FR" sz="700" b="0" i="0" u="none" strike="noStrike" noProof="0" dirty="0">
                        <a:solidFill>
                          <a:srgbClr val="000000"/>
                        </a:solidFill>
                        <a:effectLst/>
                        <a:latin typeface="Arial" panose="020B0604020202020204" pitchFamily="34" charset="0"/>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700" b="0" i="0" u="none" strike="noStrike" noProof="0" dirty="0">
                        <a:solidFill>
                          <a:srgbClr val="000000"/>
                        </a:solidFill>
                        <a:effectLst/>
                        <a:latin typeface="Peugeot New Light" panose="02000000000000000000" pitchFamily="2" charset="0"/>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800" b="0" i="0" u="none" strike="noStrike" noProof="0" dirty="0">
                        <a:solidFill>
                          <a:srgbClr val="000000"/>
                        </a:solidFill>
                        <a:effectLst/>
                        <a:latin typeface="Peugeot New" panose="02000000000000000000" pitchFamily="2" charset="0"/>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endParaRPr lang="fr-FR" sz="900" b="0" i="0" u="none" strike="noStrike" noProof="0" dirty="0">
                        <a:solidFill>
                          <a:srgbClr val="000000"/>
                        </a:solidFill>
                        <a:effectLst/>
                        <a:latin typeface="Wingdings" panose="05000000000000000000" pitchFamily="2" charset="2"/>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endParaRPr lang="fr-FR" sz="900" b="0" i="0" u="none" strike="noStrike" noProof="0" dirty="0">
                        <a:solidFill>
                          <a:srgbClr val="000000"/>
                        </a:solidFill>
                        <a:effectLst/>
                        <a:latin typeface="Wingdings" panose="05000000000000000000" pitchFamily="2" charset="2"/>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98260787"/>
                  </a:ext>
                </a:extLst>
              </a:tr>
              <a:tr h="321920">
                <a:tc>
                  <a:txBody>
                    <a:bodyPr/>
                    <a:lstStyle/>
                    <a:p>
                      <a:pPr algn="l" rtl="0" fontAlgn="ctr"/>
                      <a:r>
                        <a:rPr lang="fr-FR" sz="900" b="0" i="0" u="none" strike="noStrike" noProof="0" dirty="0">
                          <a:solidFill>
                            <a:srgbClr val="000000"/>
                          </a:solidFill>
                          <a:effectLst/>
                          <a:latin typeface="Peugeot New" panose="02000000000000000000" pitchFamily="2" charset="0"/>
                        </a:rPr>
                        <a:t>Pare-brise teinté acoustique chauffant intégral</a:t>
                      </a:r>
                    </a:p>
                  </a:txBody>
                  <a:tcPr marL="5842" marR="5842" marT="5842"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r>
                        <a:rPr lang="fr-FR" sz="700" b="0" i="1" u="none" strike="noStrike" noProof="0" dirty="0">
                          <a:solidFill>
                            <a:srgbClr val="000000"/>
                          </a:solidFill>
                          <a:effectLst/>
                          <a:latin typeface="Peugeot New" panose="02000000000000000000" pitchFamily="2" charset="0"/>
                        </a:rPr>
                        <a:t>Incompatible avec toit ouvrant TC07</a:t>
                      </a:r>
                    </a:p>
                  </a:txBody>
                  <a:tcPr marL="5842" marR="5842" marT="5842"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rtl="0" fontAlgn="ctr"/>
                      <a:r>
                        <a:rPr lang="fr-FR" sz="700" b="0" i="0" u="none" strike="noStrike" noProof="0" dirty="0">
                          <a:solidFill>
                            <a:srgbClr val="000000"/>
                          </a:solidFill>
                          <a:effectLst/>
                          <a:latin typeface="Peugeot New Light" panose="02000000000000000000" pitchFamily="2" charset="0"/>
                        </a:rPr>
                        <a:t>LW02</a:t>
                      </a:r>
                    </a:p>
                  </a:txBody>
                  <a:tcPr marL="5842" marR="5842" marT="5842"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noProof="0" dirty="0">
                          <a:solidFill>
                            <a:srgbClr val="000000"/>
                          </a:solidFill>
                          <a:effectLst/>
                          <a:latin typeface="Peugeot New" panose="02000000000000000000" pitchFamily="2" charset="0"/>
                        </a:rPr>
                        <a:t>CHF 300</a:t>
                      </a:r>
                    </a:p>
                  </a:txBody>
                  <a:tcPr marL="5842" marR="5842" marT="5842"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rtl="0" fontAlgn="ctr"/>
                      <a:r>
                        <a:rPr lang="fr-FR" sz="800" b="0" i="0" u="none" strike="noStrike" noProof="0" dirty="0">
                          <a:solidFill>
                            <a:srgbClr val="000000"/>
                          </a:solidFill>
                          <a:effectLst/>
                          <a:latin typeface="Peugeot New" panose="02000000000000000000" pitchFamily="2" charset="0"/>
                        </a:rPr>
                        <a:t>P</a:t>
                      </a:r>
                    </a:p>
                  </a:txBody>
                  <a:tcPr marL="5842" marR="5842" marT="5842"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a:txBody>
                    <a:bodyPr/>
                    <a:lstStyle/>
                    <a:p>
                      <a:pPr algn="ctr" fontAlgn="ctr"/>
                      <a:r>
                        <a:rPr lang="fr-FR" sz="900" b="0" i="0" u="none" strike="noStrike" noProof="0" dirty="0">
                          <a:solidFill>
                            <a:srgbClr val="000000"/>
                          </a:solidFill>
                          <a:effectLst/>
                          <a:latin typeface="Wingdings" panose="05000000000000000000" pitchFamily="2" charset="2"/>
                        </a:rPr>
                        <a:t>m</a:t>
                      </a:r>
                    </a:p>
                  </a:txBody>
                  <a:tcPr marL="5842" marR="5842" marT="5842"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1695228624"/>
                  </a:ext>
                </a:extLst>
              </a:tr>
              <a:tr h="293578">
                <a:tc>
                  <a:txBody>
                    <a:bodyPr/>
                    <a:lstStyle/>
                    <a:p>
                      <a:pPr algn="l" rtl="0" fontAlgn="ctr"/>
                      <a:r>
                        <a:rPr lang="fr-FR" sz="900" b="0" i="0" u="none" strike="noStrike" noProof="0" dirty="0">
                          <a:solidFill>
                            <a:srgbClr val="000000"/>
                          </a:solidFill>
                          <a:effectLst/>
                          <a:latin typeface="Peugeot New" panose="02000000000000000000" pitchFamily="2" charset="0"/>
                        </a:rPr>
                        <a:t>Toit ouvrant électrique avec velum manuel</a:t>
                      </a:r>
                    </a:p>
                  </a:txBody>
                  <a:tcPr marL="5842" marR="5842" marT="5842" marB="0" anchor="ctr">
                    <a:lnL>
                      <a:noFill/>
                    </a:lnL>
                    <a:lnR>
                      <a:noFill/>
                    </a:lnR>
                    <a:lnT>
                      <a:noFill/>
                    </a:lnT>
                    <a:lnB>
                      <a:noFill/>
                    </a:lnB>
                  </a:tcPr>
                </a:tc>
                <a:tc>
                  <a:txBody>
                    <a:bodyPr/>
                    <a:lstStyle/>
                    <a:p>
                      <a:pPr algn="ctr" fontAlgn="ctr"/>
                      <a:r>
                        <a:rPr lang="fr-FR" sz="700" b="0" i="1" u="none" strike="noStrike" kern="1200" noProof="0" dirty="0">
                          <a:solidFill>
                            <a:srgbClr val="000000"/>
                          </a:solidFill>
                          <a:effectLst/>
                          <a:latin typeface="Peugeot New" panose="02000000000000000000" pitchFamily="2" charset="0"/>
                          <a:ea typeface="+mn-ea"/>
                          <a:cs typeface="+mn-cs"/>
                        </a:rPr>
                        <a:t>sauf si LW02</a:t>
                      </a:r>
                    </a:p>
                  </a:txBody>
                  <a:tcPr marL="5842" marR="5842" marT="5842" marB="0" anchor="ctr">
                    <a:lnL>
                      <a:noFill/>
                    </a:lnL>
                    <a:lnR>
                      <a:noFill/>
                    </a:lnR>
                    <a:lnT>
                      <a:noFill/>
                    </a:lnT>
                    <a:lnB>
                      <a:noFill/>
                    </a:lnB>
                  </a:tcPr>
                </a:tc>
                <a:tc>
                  <a:txBody>
                    <a:bodyPr/>
                    <a:lstStyle/>
                    <a:p>
                      <a:pPr algn="ctr" rtl="0" fontAlgn="ctr"/>
                      <a:r>
                        <a:rPr lang="fr-FR" sz="700" b="0" i="0" u="none" strike="noStrike" noProof="0" dirty="0">
                          <a:solidFill>
                            <a:srgbClr val="000000"/>
                          </a:solidFill>
                          <a:effectLst/>
                          <a:latin typeface="Peugeot New Light" panose="02000000000000000000" pitchFamily="2" charset="0"/>
                        </a:rPr>
                        <a:t>TC07</a:t>
                      </a:r>
                    </a:p>
                  </a:txBody>
                  <a:tcPr marL="5842" marR="5842" marT="5842"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noProof="0" dirty="0">
                          <a:solidFill>
                            <a:srgbClr val="000000"/>
                          </a:solidFill>
                          <a:effectLst/>
                          <a:latin typeface="Peugeot New" panose="02000000000000000000" pitchFamily="2" charset="0"/>
                        </a:rPr>
                        <a:t>CHF 1’700</a:t>
                      </a:r>
                    </a:p>
                  </a:txBody>
                  <a:tcPr marL="5842" marR="5842" marT="5842" marB="0" anchor="ctr">
                    <a:lnL>
                      <a:noFill/>
                    </a:lnL>
                    <a:lnR>
                      <a:noFill/>
                    </a:lnR>
                    <a:lnT>
                      <a:noFill/>
                    </a:lnT>
                    <a:lnB>
                      <a:noFill/>
                    </a:lnB>
                  </a:tcPr>
                </a:tc>
                <a:tc>
                  <a:txBody>
                    <a:bodyPr/>
                    <a:lstStyle/>
                    <a:p>
                      <a:pPr lvl="0" algn="ctr" fontAlgn="ctr"/>
                      <a:r>
                        <a:rPr lang="fr-FR" sz="900" b="0" i="0" u="none" strike="noStrike" noProof="0" dirty="0">
                          <a:solidFill>
                            <a:srgbClr val="000000"/>
                          </a:solidFill>
                          <a:effectLst/>
                          <a:latin typeface="Peugeot New" panose="02000000000000000000" pitchFamily="50" charset="0"/>
                        </a:rPr>
                        <a:t>-</a:t>
                      </a:r>
                    </a:p>
                  </a:txBody>
                  <a:tcPr marL="5842" marR="5842" marT="5842"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a:txBody>
                    <a:bodyPr/>
                    <a:lstStyle/>
                    <a:p>
                      <a:pPr algn="ctr" fontAlgn="ctr"/>
                      <a:r>
                        <a:rPr lang="fr-FR" sz="900" b="0" i="0" u="none" strike="noStrike" noProof="0" dirty="0">
                          <a:solidFill>
                            <a:srgbClr val="000000"/>
                          </a:solidFill>
                          <a:effectLst/>
                          <a:latin typeface="Wingdings" panose="05000000000000000000" pitchFamily="2" charset="2"/>
                        </a:rPr>
                        <a:t>m</a:t>
                      </a:r>
                    </a:p>
                  </a:txBody>
                  <a:tcPr marL="5842" marR="5842" marT="5842"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504717077"/>
                  </a:ext>
                </a:extLst>
              </a:tr>
              <a:tr h="910535">
                <a:tc>
                  <a:txBody>
                    <a:bodyPr/>
                    <a:lstStyle/>
                    <a:p>
                      <a:pPr algn="l" rtl="0" fontAlgn="ctr"/>
                      <a:r>
                        <a:rPr lang="fr-FR" sz="900" b="1" i="0" u="none" strike="noStrike" kern="1200" noProof="0" dirty="0">
                          <a:solidFill>
                            <a:srgbClr val="000000"/>
                          </a:solidFill>
                          <a:effectLst/>
                          <a:latin typeface="Peugeot New" panose="02000000000000000000" pitchFamily="2" charset="0"/>
                          <a:ea typeface="+mn-ea"/>
                          <a:cs typeface="+mn-cs"/>
                        </a:rPr>
                        <a:t>Pack Confort </a:t>
                      </a:r>
                    </a:p>
                    <a:p>
                      <a:pPr algn="l" rtl="0" fontAlgn="ctr"/>
                      <a:r>
                        <a:rPr lang="fr-FR" sz="900" b="0" i="0" u="none" strike="noStrike" kern="1200" noProof="0" dirty="0">
                          <a:solidFill>
                            <a:srgbClr val="000000"/>
                          </a:solidFill>
                          <a:effectLst/>
                          <a:latin typeface="Peugeot New" panose="02000000000000000000" pitchFamily="2" charset="0"/>
                          <a:ea typeface="+mn-ea"/>
                          <a:cs typeface="+mn-cs"/>
                        </a:rPr>
                        <a:t>Sièges conducteur AGR* : </a:t>
                      </a:r>
                      <a:r>
                        <a:rPr lang="fr-FR" sz="900" b="0" i="0" u="none" strike="noStrike" kern="1200" noProof="0" dirty="0" err="1">
                          <a:solidFill>
                            <a:srgbClr val="000000"/>
                          </a:solidFill>
                          <a:effectLst/>
                          <a:latin typeface="Peugeot New" panose="02000000000000000000" pitchFamily="2" charset="0"/>
                          <a:ea typeface="+mn-ea"/>
                          <a:cs typeface="+mn-cs"/>
                        </a:rPr>
                        <a:t>réhausse</a:t>
                      </a:r>
                      <a:r>
                        <a:rPr lang="fr-FR" sz="900" b="0" i="0" u="none" strike="noStrike" kern="1200" noProof="0" dirty="0">
                          <a:solidFill>
                            <a:srgbClr val="000000"/>
                          </a:solidFill>
                          <a:effectLst/>
                          <a:latin typeface="Peugeot New" panose="02000000000000000000" pitchFamily="2" charset="0"/>
                          <a:ea typeface="+mn-ea"/>
                          <a:cs typeface="+mn-cs"/>
                        </a:rPr>
                        <a:t> mécanique, nez de coussin mécanique, angle</a:t>
                      </a:r>
                      <a:r>
                        <a:rPr lang="fr-FR" sz="900" b="0" i="0" u="none" strike="noStrike" kern="1200" baseline="0" noProof="0" dirty="0">
                          <a:solidFill>
                            <a:srgbClr val="000000"/>
                          </a:solidFill>
                          <a:effectLst/>
                          <a:latin typeface="Peugeot New" panose="02000000000000000000" pitchFamily="2" charset="0"/>
                          <a:ea typeface="+mn-ea"/>
                          <a:cs typeface="+mn-cs"/>
                        </a:rPr>
                        <a:t> d’assise</a:t>
                      </a:r>
                      <a:r>
                        <a:rPr lang="fr-FR" sz="900" b="0" i="0" u="none" strike="noStrike" kern="1200" noProof="0" dirty="0">
                          <a:solidFill>
                            <a:srgbClr val="000000"/>
                          </a:solidFill>
                          <a:effectLst/>
                          <a:latin typeface="Peugeot New" panose="02000000000000000000" pitchFamily="2" charset="0"/>
                          <a:ea typeface="+mn-ea"/>
                          <a:cs typeface="+mn-cs"/>
                        </a:rPr>
                        <a:t> électrique et lombaire pneumatique</a:t>
                      </a:r>
                    </a:p>
                    <a:p>
                      <a:pPr algn="l" rtl="0" fontAlgn="ctr"/>
                      <a:r>
                        <a:rPr lang="fr-FR" sz="900" b="0" i="0" u="none" strike="noStrike" kern="1200" noProof="0" dirty="0">
                          <a:solidFill>
                            <a:srgbClr val="000000"/>
                          </a:solidFill>
                          <a:effectLst/>
                          <a:latin typeface="Peugeot New" panose="02000000000000000000" pitchFamily="2" charset="0"/>
                          <a:ea typeface="+mn-ea"/>
                          <a:cs typeface="+mn-cs"/>
                        </a:rPr>
                        <a:t>Siège</a:t>
                      </a:r>
                      <a:r>
                        <a:rPr lang="fr-FR" sz="900" b="0" i="0" u="none" strike="noStrike" kern="1200" baseline="0" noProof="0" dirty="0">
                          <a:solidFill>
                            <a:srgbClr val="000000"/>
                          </a:solidFill>
                          <a:effectLst/>
                          <a:latin typeface="Peugeot New" panose="02000000000000000000" pitchFamily="2" charset="0"/>
                          <a:ea typeface="+mn-ea"/>
                          <a:cs typeface="+mn-cs"/>
                        </a:rPr>
                        <a:t> passager à réglage mécanique en hauteur et lombaire pneumatique</a:t>
                      </a:r>
                    </a:p>
                    <a:p>
                      <a:pPr algn="l" rtl="0" fontAlgn="ctr"/>
                      <a:r>
                        <a:rPr lang="fr-FR" sz="900" b="0" i="0" u="none" strike="noStrike" kern="1200" baseline="0" noProof="0" dirty="0">
                          <a:solidFill>
                            <a:srgbClr val="000000"/>
                          </a:solidFill>
                          <a:effectLst/>
                          <a:latin typeface="Peugeot New" panose="02000000000000000000" pitchFamily="2" charset="0"/>
                          <a:ea typeface="+mn-ea"/>
                          <a:cs typeface="+mn-cs"/>
                        </a:rPr>
                        <a:t>Sièges avant chauffants</a:t>
                      </a:r>
                    </a:p>
                    <a:p>
                      <a:pPr algn="l" rtl="0" fontAlgn="ctr"/>
                      <a:r>
                        <a:rPr lang="fr-FR" sz="900" b="0" i="0" u="none" strike="noStrike" kern="1200" noProof="0" dirty="0">
                          <a:solidFill>
                            <a:srgbClr val="000000"/>
                          </a:solidFill>
                          <a:effectLst/>
                          <a:latin typeface="Peugeot New" panose="02000000000000000000" pitchFamily="2" charset="0"/>
                          <a:ea typeface="+mn-ea"/>
                          <a:cs typeface="+mn-cs"/>
                        </a:rPr>
                        <a:t>Pare-brise et</a:t>
                      </a:r>
                      <a:r>
                        <a:rPr lang="fr-FR" sz="900" b="0" i="0" u="none" strike="noStrike" kern="1200" baseline="0" noProof="0" dirty="0">
                          <a:solidFill>
                            <a:srgbClr val="000000"/>
                          </a:solidFill>
                          <a:effectLst/>
                          <a:latin typeface="Peugeot New" panose="02000000000000000000" pitchFamily="2" charset="0"/>
                          <a:ea typeface="+mn-ea"/>
                          <a:cs typeface="+mn-cs"/>
                        </a:rPr>
                        <a:t> </a:t>
                      </a:r>
                      <a:r>
                        <a:rPr lang="fr-FR" sz="900" b="0" i="0" u="none" strike="noStrike" kern="1200" noProof="0" dirty="0">
                          <a:solidFill>
                            <a:srgbClr val="000000"/>
                          </a:solidFill>
                          <a:effectLst/>
                          <a:latin typeface="Peugeot New" panose="02000000000000000000" pitchFamily="2" charset="0"/>
                          <a:ea typeface="+mn-ea"/>
                          <a:cs typeface="+mn-cs"/>
                        </a:rPr>
                        <a:t>volant chauffant</a:t>
                      </a:r>
                    </a:p>
                  </a:txBody>
                  <a:tcPr marL="5842" marR="5842" marT="584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endParaRPr lang="fr-FR" sz="700" b="0" i="1" u="none" strike="noStrike" noProof="0" dirty="0">
                        <a:solidFill>
                          <a:srgbClr val="FFC000"/>
                        </a:solidFill>
                        <a:effectLst/>
                        <a:latin typeface="Peugeot New" panose="02000000000000000000" pitchFamily="2" charset="0"/>
                      </a:endParaRPr>
                    </a:p>
                  </a:txBody>
                  <a:tcPr marL="5842" marR="5842" marT="584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0" algn="ctr" defTabSz="914400" rtl="0" eaLnBrk="1" fontAlgn="ctr" latinLnBrk="0" hangingPunct="1"/>
                      <a:r>
                        <a:rPr lang="fr-FR" sz="700" b="0" i="0" u="none" strike="noStrike" kern="1200" noProof="0" dirty="0">
                          <a:solidFill>
                            <a:srgbClr val="000000"/>
                          </a:solidFill>
                          <a:effectLst/>
                          <a:latin typeface="Peugeot New Light" panose="02000000000000000000" pitchFamily="2" charset="0"/>
                          <a:ea typeface="+mn-ea"/>
                          <a:cs typeface="+mn-cs"/>
                        </a:rPr>
                        <a:t>J6HU</a:t>
                      </a:r>
                    </a:p>
                  </a:txBody>
                  <a:tcPr marL="5842" marR="5842" marT="584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noProof="0" dirty="0">
                          <a:solidFill>
                            <a:srgbClr val="000000"/>
                          </a:solidFill>
                          <a:effectLst/>
                          <a:latin typeface="Peugeot New" panose="02000000000000000000" pitchFamily="2" charset="0"/>
                        </a:rPr>
                        <a:t>CHF 990</a:t>
                      </a:r>
                    </a:p>
                  </a:txBody>
                  <a:tcPr marL="5842" marR="5842" marT="584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r>
                        <a:rPr lang="fr-FR" sz="900" b="0" i="0" u="none" strike="noStrike" noProof="0" dirty="0">
                          <a:solidFill>
                            <a:srgbClr val="000000"/>
                          </a:solidFill>
                          <a:effectLst/>
                          <a:latin typeface="Wingdings" panose="05000000000000000000" pitchFamily="2" charset="2"/>
                        </a:rPr>
                        <a:t>m</a:t>
                      </a:r>
                    </a:p>
                  </a:txBody>
                  <a:tcPr marL="5842" marR="5842" marT="5842" marB="0" anchor="ctr">
                    <a:lnL>
                      <a:noFill/>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lvl="0" algn="ctr" fontAlgn="ctr"/>
                      <a:r>
                        <a:rPr lang="fr-FR" sz="900" b="0" i="0" u="none" strike="noStrike" noProof="0" dirty="0">
                          <a:solidFill>
                            <a:srgbClr val="000000"/>
                          </a:solidFill>
                          <a:effectLst/>
                          <a:latin typeface="Peugeot New" panose="02000000000000000000" pitchFamily="50" charset="0"/>
                        </a:rPr>
                        <a:t>-</a:t>
                      </a:r>
                    </a:p>
                  </a:txBody>
                  <a:tcPr marL="5842" marR="5842" marT="5842" marB="0" anchor="ctr">
                    <a:lnL>
                      <a:noFill/>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91980389"/>
                  </a:ext>
                </a:extLst>
              </a:tr>
              <a:tr h="293578">
                <a:tc>
                  <a:txBody>
                    <a:bodyPr/>
                    <a:lstStyle/>
                    <a:p>
                      <a:pPr algn="l" rtl="0" fontAlgn="ctr"/>
                      <a:r>
                        <a:rPr lang="fr-FR" sz="900" b="1" i="0" u="none" strike="noStrike" noProof="0" dirty="0">
                          <a:solidFill>
                            <a:srgbClr val="000000"/>
                          </a:solidFill>
                          <a:effectLst/>
                          <a:latin typeface="Peugeot New" panose="02000000000000000000" pitchFamily="2" charset="0"/>
                        </a:rPr>
                        <a:t>MULTIMEDIA ET NAVIGATION</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endParaRPr lang="fr-FR" sz="700" b="0" i="0" u="none" strike="noStrike" noProof="0" dirty="0">
                        <a:solidFill>
                          <a:srgbClr val="000000"/>
                        </a:solidFill>
                        <a:effectLst/>
                        <a:latin typeface="Arial" panose="020B0604020202020204" pitchFamily="34" charset="0"/>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700" b="0" i="0" u="none" strike="noStrike" noProof="0" dirty="0">
                        <a:solidFill>
                          <a:srgbClr val="000000"/>
                        </a:solidFill>
                        <a:effectLst/>
                        <a:latin typeface="Peugeot New Light" panose="02000000000000000000" pitchFamily="2" charset="0"/>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800" b="0" i="0" u="none" strike="noStrike" noProof="0" dirty="0">
                        <a:solidFill>
                          <a:srgbClr val="000000"/>
                        </a:solidFill>
                        <a:effectLst/>
                        <a:latin typeface="Peugeot New" panose="02000000000000000000" pitchFamily="2" charset="0"/>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rtl="0" fontAlgn="ctr"/>
                      <a:endParaRPr lang="fr-FR" sz="900" b="0" i="0" u="none" strike="noStrike" noProof="0" dirty="0">
                        <a:solidFill>
                          <a:srgbClr val="FFC000"/>
                        </a:solidFill>
                        <a:effectLst/>
                        <a:latin typeface="Wingdings" panose="05000000000000000000" pitchFamily="2" charset="2"/>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endParaRPr lang="fr-FR" sz="900" b="0" i="0" u="none" strike="noStrike" noProof="0" dirty="0">
                        <a:solidFill>
                          <a:srgbClr val="FFC000"/>
                        </a:solidFill>
                        <a:effectLst/>
                        <a:latin typeface="Wingdings" panose="05000000000000000000" pitchFamily="2" charset="2"/>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84613969"/>
                  </a:ext>
                </a:extLst>
              </a:tr>
              <a:tr h="479523">
                <a:tc>
                  <a:txBody>
                    <a:bodyPr/>
                    <a:lstStyle/>
                    <a:p>
                      <a:pPr algn="l" rtl="0" fontAlgn="ctr"/>
                      <a:r>
                        <a:rPr lang="fr-FR" sz="900" b="1" i="0" u="none" strike="noStrike" noProof="0" dirty="0">
                          <a:solidFill>
                            <a:schemeClr val="tx1"/>
                          </a:solidFill>
                          <a:effectLst/>
                          <a:latin typeface="Peugeot New" panose="02000000000000000000" pitchFamily="2" charset="0"/>
                        </a:rPr>
                        <a:t>Pack Premium</a:t>
                      </a:r>
                    </a:p>
                    <a:p>
                      <a:pPr algn="l" rtl="0" fontAlgn="ctr"/>
                      <a:r>
                        <a:rPr lang="fr-FR" sz="900" b="0" i="0" u="none" strike="noStrike" noProof="0" dirty="0">
                          <a:solidFill>
                            <a:schemeClr val="tx1"/>
                          </a:solidFill>
                          <a:effectLst/>
                          <a:latin typeface="Peugeot New" panose="02000000000000000000" pitchFamily="2" charset="0"/>
                        </a:rPr>
                        <a:t>Système Hi-Fi Premium FOCAL® 690 W, 10 HP (2 tweeters, 2 woofers avant, 2 tweeters arrière, 2 </a:t>
                      </a:r>
                      <a:r>
                        <a:rPr lang="fr-FR" sz="900" b="0" i="0" u="none" strike="noStrike" noProof="0" dirty="0" err="1">
                          <a:solidFill>
                            <a:schemeClr val="tx1"/>
                          </a:solidFill>
                          <a:effectLst/>
                          <a:latin typeface="Peugeot New" panose="02000000000000000000" pitchFamily="2" charset="0"/>
                        </a:rPr>
                        <a:t>oofers</a:t>
                      </a:r>
                      <a:r>
                        <a:rPr lang="fr-FR" sz="900" b="0" i="0" u="none" strike="noStrike" noProof="0" dirty="0">
                          <a:solidFill>
                            <a:schemeClr val="tx1"/>
                          </a:solidFill>
                          <a:effectLst/>
                          <a:latin typeface="Peugeot New" panose="02000000000000000000" pitchFamily="2" charset="0"/>
                        </a:rPr>
                        <a:t> arrière, 1 voie centrale, 1 caisson de basse)</a:t>
                      </a:r>
                    </a:p>
                    <a:p>
                      <a:pPr algn="l" rtl="0" fontAlgn="ctr"/>
                      <a:r>
                        <a:rPr lang="fr-FR" sz="900" noProof="0" dirty="0">
                          <a:solidFill>
                            <a:schemeClr val="tx1"/>
                          </a:solidFill>
                          <a:latin typeface="Peugeot New" panose="02000000000000000000" pitchFamily="50" charset="0"/>
                        </a:rPr>
                        <a:t>Recharge Smartphone sans fil (15W)</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fontAlgn="ctr"/>
                      <a:endParaRPr lang="fr-FR" sz="700" b="0" i="1" u="none" strike="noStrike" noProof="0" dirty="0">
                        <a:solidFill>
                          <a:schemeClr val="tx1"/>
                        </a:solidFill>
                        <a:effectLst/>
                        <a:latin typeface="Peugeot New" panose="02000000000000000000" pitchFamily="2" charset="0"/>
                      </a:endParaRP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ctr" rtl="0" fontAlgn="ctr"/>
                      <a:r>
                        <a:rPr lang="fr-FR" sz="700" b="0" i="0" u="none" strike="noStrike" noProof="0" dirty="0">
                          <a:solidFill>
                            <a:schemeClr val="tx1"/>
                          </a:solidFill>
                          <a:effectLst/>
                          <a:latin typeface="Peugeot New Light" panose="02000000000000000000" pitchFamily="2" charset="0"/>
                        </a:rPr>
                        <a:t>J6GS</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noProof="0" dirty="0">
                          <a:solidFill>
                            <a:schemeClr val="tx1"/>
                          </a:solidFill>
                          <a:effectLst/>
                          <a:latin typeface="Peugeot New" panose="02000000000000000000" pitchFamily="2" charset="0"/>
                        </a:rPr>
                        <a:t>CHF 1’300</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lvl="0" algn="ctr" fontAlgn="ctr"/>
                      <a:r>
                        <a:rPr lang="fr-FR" sz="900" b="0" i="0" u="none" strike="noStrike" noProof="0" dirty="0">
                          <a:solidFill>
                            <a:schemeClr val="tx1"/>
                          </a:solidFill>
                          <a:effectLst/>
                          <a:latin typeface="Peugeot New" panose="02000000000000000000" pitchFamily="50" charset="0"/>
                        </a:rPr>
                        <a:t>-</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noProof="0" dirty="0">
                          <a:solidFill>
                            <a:schemeClr val="tx1"/>
                          </a:solidFill>
                          <a:effectLst/>
                          <a:latin typeface="Wingdings" panose="05000000000000000000" pitchFamily="2" charset="2"/>
                        </a:rPr>
                        <a:t>m</a:t>
                      </a:r>
                    </a:p>
                  </a:txBody>
                  <a:tcPr marL="5842" marR="5842" marT="5842"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351971569"/>
                  </a:ext>
                </a:extLst>
              </a:tr>
              <a:tr h="479523">
                <a:tc>
                  <a:txBody>
                    <a:bodyPr/>
                    <a:lstStyle/>
                    <a:p>
                      <a:pPr algn="l" rtl="0" fontAlgn="ctr"/>
                      <a:r>
                        <a:rPr lang="fr-FR" sz="900" b="1" i="0" u="none" strike="noStrike" noProof="0" dirty="0">
                          <a:solidFill>
                            <a:schemeClr val="tx1"/>
                          </a:solidFill>
                          <a:effectLst/>
                          <a:latin typeface="Peugeot New" panose="02000000000000000000" pitchFamily="2" charset="0"/>
                        </a:rPr>
                        <a:t>Pack</a:t>
                      </a:r>
                      <a:r>
                        <a:rPr lang="fr-FR" sz="900" b="1" i="0" u="none" strike="noStrike" baseline="0" noProof="0" dirty="0">
                          <a:solidFill>
                            <a:schemeClr val="tx1"/>
                          </a:solidFill>
                          <a:effectLst/>
                          <a:latin typeface="Peugeot New" panose="02000000000000000000" pitchFamily="2" charset="0"/>
                        </a:rPr>
                        <a:t> </a:t>
                      </a:r>
                      <a:r>
                        <a:rPr lang="fr-FR" sz="900" b="1" i="0" u="none" strike="noStrike" baseline="0" noProof="0" dirty="0" err="1">
                          <a:solidFill>
                            <a:schemeClr val="tx1"/>
                          </a:solidFill>
                          <a:effectLst/>
                          <a:latin typeface="Peugeot New" panose="02000000000000000000" pitchFamily="2" charset="0"/>
                        </a:rPr>
                        <a:t>Connect</a:t>
                      </a:r>
                      <a:endParaRPr lang="fr-FR" sz="900" b="1" i="0" u="none" strike="noStrike" noProof="0" dirty="0">
                        <a:solidFill>
                          <a:schemeClr val="tx1"/>
                        </a:solidFill>
                        <a:effectLst/>
                        <a:latin typeface="Peugeot New" panose="02000000000000000000" pitchFamily="2" charset="0"/>
                      </a:endParaRPr>
                    </a:p>
                    <a:p>
                      <a:pPr marL="0" marR="0" lvl="0" indent="0" algn="l" defTabSz="914400" rtl="0" eaLnBrk="1" fontAlgn="ctr" latinLnBrk="0" hangingPunct="1">
                        <a:lnSpc>
                          <a:spcPct val="100000"/>
                        </a:lnSpc>
                        <a:spcBef>
                          <a:spcPts val="0"/>
                        </a:spcBef>
                        <a:spcAft>
                          <a:spcPts val="0"/>
                        </a:spcAft>
                        <a:buClrTx/>
                        <a:buSzTx/>
                        <a:buFontTx/>
                        <a:buNone/>
                        <a:tabLst/>
                        <a:defRPr/>
                      </a:pPr>
                      <a:r>
                        <a:rPr lang="fr-FR" sz="900" noProof="0" dirty="0">
                          <a:solidFill>
                            <a:schemeClr val="tx1"/>
                          </a:solidFill>
                          <a:latin typeface="Peugeot New" panose="02000000000000000000" pitchFamily="50" charset="0"/>
                        </a:rPr>
                        <a:t>Recharge Smartphone sans fil (15W) </a:t>
                      </a:r>
                      <a:r>
                        <a:rPr lang="fr-FR" sz="900" b="0" i="0" u="none" strike="noStrike" noProof="0" dirty="0">
                          <a:solidFill>
                            <a:schemeClr val="tx1"/>
                          </a:solidFill>
                          <a:effectLst/>
                          <a:latin typeface="Peugeot New" panose="02000000000000000000" pitchFamily="2" charset="0"/>
                        </a:rPr>
                        <a:t>+ </a:t>
                      </a:r>
                      <a:r>
                        <a:rPr lang="fr-FR" sz="900" b="0" i="0" u="none" strike="noStrike" kern="1200" noProof="0" dirty="0">
                          <a:solidFill>
                            <a:srgbClr val="000000"/>
                          </a:solidFill>
                          <a:effectLst/>
                          <a:latin typeface="Peugeot New" panose="02000000000000000000" pitchFamily="2" charset="0"/>
                          <a:ea typeface="+mn-ea"/>
                          <a:cs typeface="+mn-cs"/>
                        </a:rPr>
                        <a:t>Peugeot </a:t>
                      </a:r>
                      <a:r>
                        <a:rPr lang="fr-FR" sz="900" b="0" i="0" u="none" strike="noStrike" kern="1200" noProof="0" dirty="0" err="1">
                          <a:solidFill>
                            <a:srgbClr val="000000"/>
                          </a:solidFill>
                          <a:effectLst/>
                          <a:latin typeface="Peugeot New" panose="02000000000000000000" pitchFamily="2" charset="0"/>
                          <a:ea typeface="+mn-ea"/>
                          <a:cs typeface="+mn-cs"/>
                        </a:rPr>
                        <a:t>Connect</a:t>
                      </a:r>
                      <a:r>
                        <a:rPr lang="fr-FR" sz="900" b="0" i="0" u="none" strike="noStrike" kern="1200" noProof="0" dirty="0">
                          <a:solidFill>
                            <a:srgbClr val="000000"/>
                          </a:solidFill>
                          <a:effectLst/>
                          <a:latin typeface="Peugeot New" panose="02000000000000000000" pitchFamily="2" charset="0"/>
                          <a:ea typeface="+mn-ea"/>
                          <a:cs typeface="+mn-cs"/>
                        </a:rPr>
                        <a:t> SOS &amp; Assistance (e-call)</a:t>
                      </a:r>
                    </a:p>
                  </a:txBody>
                  <a:tcPr marL="5842" marR="5842" marT="584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ctr"/>
                      <a:endParaRPr lang="fr-FR" sz="700" b="0" i="1" u="none" strike="noStrike" noProof="0" dirty="0">
                        <a:solidFill>
                          <a:srgbClr val="FFC000"/>
                        </a:solidFill>
                        <a:effectLst/>
                        <a:latin typeface="Peugeot New" panose="02000000000000000000" pitchFamily="2" charset="0"/>
                      </a:endParaRPr>
                    </a:p>
                  </a:txBody>
                  <a:tcPr marL="5842" marR="5842" marT="584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ctr"/>
                      <a:r>
                        <a:rPr lang="fr-FR" sz="700" b="0" i="0" u="none" strike="noStrike" noProof="0" dirty="0">
                          <a:solidFill>
                            <a:schemeClr val="tx1"/>
                          </a:solidFill>
                          <a:effectLst/>
                          <a:latin typeface="Peugeot New Light" panose="02000000000000000000" pitchFamily="2" charset="0"/>
                        </a:rPr>
                        <a:t>J6HV</a:t>
                      </a:r>
                    </a:p>
                  </a:txBody>
                  <a:tcPr marL="5842" marR="5842" marT="584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noProof="0" dirty="0">
                          <a:solidFill>
                            <a:schemeClr val="tx1"/>
                          </a:solidFill>
                          <a:effectLst/>
                          <a:latin typeface="Peugeot New" panose="02000000000000000000" pitchFamily="2" charset="0"/>
                        </a:rPr>
                        <a:t>CHF 350</a:t>
                      </a:r>
                    </a:p>
                  </a:txBody>
                  <a:tcPr marL="5842" marR="5842" marT="5842"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noProof="0" dirty="0">
                          <a:solidFill>
                            <a:schemeClr val="tx1"/>
                          </a:solidFill>
                          <a:effectLst/>
                          <a:latin typeface="Wingdings" panose="05000000000000000000" pitchFamily="2" charset="2"/>
                        </a:rPr>
                        <a:t>m</a:t>
                      </a:r>
                    </a:p>
                  </a:txBody>
                  <a:tcPr marL="5842" marR="5842" marT="5842"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0" i="0" u="none" strike="noStrike" noProof="0" dirty="0">
                          <a:solidFill>
                            <a:schemeClr val="tx1"/>
                          </a:solidFill>
                          <a:effectLst/>
                          <a:latin typeface="Peugeot New" panose="02000000000000000000" pitchFamily="50" charset="0"/>
                        </a:rPr>
                        <a:t>-</a:t>
                      </a:r>
                    </a:p>
                  </a:txBody>
                  <a:tcPr marL="5842" marR="5842" marT="5842" marB="0" anchor="ctr">
                    <a:lnL>
                      <a:noFill/>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92638853"/>
                  </a:ext>
                </a:extLst>
              </a:tr>
              <a:tr h="264709">
                <a:tc>
                  <a:txBody>
                    <a:bodyPr/>
                    <a:lstStyle/>
                    <a:p>
                      <a:pPr algn="l" rtl="0" fontAlgn="ctr"/>
                      <a:r>
                        <a:rPr lang="fr-FR" sz="900" b="1" i="0" u="none" strike="noStrike" noProof="0" dirty="0">
                          <a:solidFill>
                            <a:srgbClr val="00B0F0"/>
                          </a:solidFill>
                          <a:effectLst/>
                          <a:latin typeface="Peugeot New" panose="02000000000000000000" pitchFamily="2" charset="0"/>
                        </a:rPr>
                        <a:t>SPECIFICITES 408 PLUG-IN HYBRID</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fr-FR" sz="500" b="0" i="0" u="none" strike="noStrike" noProof="0" dirty="0">
                          <a:solidFill>
                            <a:srgbClr val="000000"/>
                          </a:solidFill>
                          <a:effectLst/>
                          <a:latin typeface="Peugeot New Light" panose="02000000000000000000" pitchFamily="2" charset="0"/>
                        </a:rPr>
                        <a:t> </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fr-FR" sz="700" b="0" i="0" u="none" strike="noStrike" noProof="0" dirty="0">
                          <a:solidFill>
                            <a:srgbClr val="000000"/>
                          </a:solidFill>
                          <a:effectLst/>
                          <a:latin typeface="Peugeot New Light" panose="02000000000000000000" pitchFamily="2" charset="0"/>
                        </a:rPr>
                        <a:t> </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fr-FR" sz="800" b="0" i="0" u="none" strike="noStrike" noProof="0" dirty="0">
                          <a:solidFill>
                            <a:srgbClr val="000000"/>
                          </a:solidFill>
                          <a:effectLst/>
                          <a:latin typeface="Peugeot New" panose="02000000000000000000" pitchFamily="2" charset="0"/>
                        </a:rPr>
                        <a:t> </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fr-FR" sz="900" b="0" i="0" u="none" strike="noStrike" noProof="0" dirty="0">
                          <a:solidFill>
                            <a:srgbClr val="000000"/>
                          </a:solidFill>
                          <a:effectLst/>
                          <a:latin typeface="Wingdings" panose="05000000000000000000" pitchFamily="2" charset="2"/>
                        </a:rPr>
                        <a:t> </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900" b="0" i="0" u="none" strike="noStrike" noProof="0" dirty="0">
                          <a:solidFill>
                            <a:srgbClr val="000000"/>
                          </a:solidFill>
                          <a:effectLst/>
                          <a:latin typeface="Wingdings" panose="05000000000000000000" pitchFamily="2" charset="2"/>
                        </a:rPr>
                        <a:t> </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81774660"/>
                  </a:ext>
                </a:extLst>
              </a:tr>
              <a:tr h="352294">
                <a:tc>
                  <a:txBody>
                    <a:bodyPr/>
                    <a:lstStyle/>
                    <a:p>
                      <a:pPr algn="l" rtl="0" fontAlgn="ctr"/>
                      <a:r>
                        <a:rPr lang="fr-FR" sz="900" b="0" i="0" u="none" strike="noStrike" noProof="0" dirty="0">
                          <a:solidFill>
                            <a:srgbClr val="00B0F0"/>
                          </a:solidFill>
                          <a:effectLst/>
                          <a:latin typeface="Peugeot New" panose="02000000000000000000" pitchFamily="2" charset="0"/>
                        </a:rPr>
                        <a:t>Chargeur embarqué monophasé 7,4 kW</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endParaRPr lang="fr-FR" sz="700" b="0" i="0" u="none" strike="noStrike" noProof="0" dirty="0">
                        <a:solidFill>
                          <a:srgbClr val="000000"/>
                        </a:solidFill>
                        <a:effectLst/>
                        <a:latin typeface="Peugeot New" panose="02000000000000000000" pitchFamily="2" charset="0"/>
                      </a:endParaRPr>
                    </a:p>
                  </a:txBody>
                  <a:tcPr marL="5842" marR="5842" marT="5842"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fr-FR" sz="700" b="0" i="0" u="none" strike="noStrike" noProof="0" dirty="0">
                          <a:solidFill>
                            <a:srgbClr val="000000"/>
                          </a:solidFill>
                          <a:effectLst/>
                          <a:latin typeface="Peugeot New Light" panose="02000000000000000000" pitchFamily="2" charset="0"/>
                        </a:rPr>
                        <a:t>LZ02</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1" i="0" u="none" strike="noStrike" noProof="0" dirty="0">
                          <a:solidFill>
                            <a:srgbClr val="000000"/>
                          </a:solidFill>
                          <a:effectLst/>
                          <a:latin typeface="Peugeot New" panose="02000000000000000000" pitchFamily="2" charset="0"/>
                        </a:rPr>
                        <a:t>CHF 600</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fr-FR" sz="900" b="0" i="0" u="none" strike="noStrike" noProof="0" dirty="0">
                          <a:solidFill>
                            <a:srgbClr val="000000"/>
                          </a:solidFill>
                          <a:effectLst/>
                          <a:latin typeface="Wingdings" panose="05000000000000000000" pitchFamily="2" charset="2"/>
                        </a:rPr>
                        <a:t>m</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fontAlgn="ctr"/>
                      <a:r>
                        <a:rPr lang="fr-FR" sz="900" b="0" i="0" u="none" strike="noStrike" noProof="0" dirty="0">
                          <a:solidFill>
                            <a:srgbClr val="000000"/>
                          </a:solidFill>
                          <a:effectLst/>
                          <a:latin typeface="Wingdings" panose="05000000000000000000" pitchFamily="2" charset="2"/>
                        </a:rPr>
                        <a:t>m</a:t>
                      </a:r>
                    </a:p>
                  </a:txBody>
                  <a:tcPr marL="5842" marR="5842" marT="5842"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68442210"/>
                  </a:ext>
                </a:extLst>
              </a:tr>
              <a:tr h="244627">
                <a:tc gridSpan="6">
                  <a:txBody>
                    <a:bodyPr/>
                    <a:lstStyle/>
                    <a:p>
                      <a:pPr algn="l" fontAlgn="b"/>
                      <a:endParaRPr lang="fr-FR" sz="700" kern="1200" noProof="0" dirty="0">
                        <a:solidFill>
                          <a:schemeClr val="tx1"/>
                        </a:solidFill>
                        <a:latin typeface="Peugeot New" panose="02000000000000000000" pitchFamily="50" charset="0"/>
                        <a:ea typeface="+mn-ea"/>
                        <a:cs typeface="+mn-cs"/>
                      </a:endParaRPr>
                    </a:p>
                    <a:p>
                      <a:pPr algn="l" fontAlgn="b"/>
                      <a:r>
                        <a:rPr lang="fr-FR" sz="700" kern="1200" noProof="0" dirty="0">
                          <a:solidFill>
                            <a:schemeClr val="tx1"/>
                          </a:solidFill>
                          <a:latin typeface="Peugeot New" panose="02000000000000000000" pitchFamily="50" charset="0"/>
                          <a:ea typeface="+mn-ea"/>
                          <a:cs typeface="+mn-cs"/>
                        </a:rPr>
                        <a:t>* </a:t>
                      </a:r>
                      <a:r>
                        <a:rPr lang="fr-FR" sz="700" kern="1200" noProof="0" dirty="0" err="1">
                          <a:solidFill>
                            <a:schemeClr val="tx1"/>
                          </a:solidFill>
                          <a:latin typeface="Peugeot New" panose="02000000000000000000" pitchFamily="50" charset="0"/>
                          <a:ea typeface="+mn-ea"/>
                          <a:cs typeface="+mn-cs"/>
                        </a:rPr>
                        <a:t>Aktion</a:t>
                      </a:r>
                      <a:r>
                        <a:rPr lang="fr-FR" sz="700" kern="1200" noProof="0" dirty="0">
                          <a:solidFill>
                            <a:schemeClr val="tx1"/>
                          </a:solidFill>
                          <a:latin typeface="Peugeot New" panose="02000000000000000000" pitchFamily="50" charset="0"/>
                          <a:ea typeface="+mn-ea"/>
                          <a:cs typeface="+mn-cs"/>
                        </a:rPr>
                        <a:t> </a:t>
                      </a:r>
                      <a:r>
                        <a:rPr lang="fr-FR" sz="700" kern="1200" noProof="0" dirty="0" err="1">
                          <a:solidFill>
                            <a:schemeClr val="tx1"/>
                          </a:solidFill>
                          <a:latin typeface="Peugeot New" panose="02000000000000000000" pitchFamily="50" charset="0"/>
                          <a:ea typeface="+mn-ea"/>
                          <a:cs typeface="+mn-cs"/>
                        </a:rPr>
                        <a:t>Gesunder</a:t>
                      </a:r>
                      <a:r>
                        <a:rPr lang="fr-FR" sz="700" kern="1200" noProof="0" dirty="0">
                          <a:solidFill>
                            <a:schemeClr val="tx1"/>
                          </a:solidFill>
                          <a:latin typeface="Peugeot New" panose="02000000000000000000" pitchFamily="50" charset="0"/>
                          <a:ea typeface="+mn-ea"/>
                          <a:cs typeface="+mn-cs"/>
                        </a:rPr>
                        <a:t> </a:t>
                      </a:r>
                      <a:r>
                        <a:rPr lang="fr-FR" sz="700" kern="1200" noProof="0" dirty="0" err="1">
                          <a:solidFill>
                            <a:schemeClr val="tx1"/>
                          </a:solidFill>
                          <a:latin typeface="Peugeot New" panose="02000000000000000000" pitchFamily="50" charset="0"/>
                          <a:ea typeface="+mn-ea"/>
                          <a:cs typeface="+mn-cs"/>
                        </a:rPr>
                        <a:t>Rücken</a:t>
                      </a:r>
                      <a:r>
                        <a:rPr lang="fr-FR" sz="700" kern="1200" noProof="0" dirty="0">
                          <a:solidFill>
                            <a:schemeClr val="tx1"/>
                          </a:solidFill>
                          <a:latin typeface="Peugeot New" panose="02000000000000000000" pitchFamily="50" charset="0"/>
                          <a:ea typeface="+mn-ea"/>
                          <a:cs typeface="+mn-cs"/>
                        </a:rPr>
                        <a:t> (Association Allemande pour la santé du dos)</a:t>
                      </a:r>
                      <a:endParaRPr lang="fr-FR" sz="700" b="0" i="0" u="none" strike="noStrike" noProof="0" dirty="0">
                        <a:solidFill>
                          <a:srgbClr val="000000"/>
                        </a:solidFill>
                        <a:effectLst/>
                        <a:latin typeface="Peugeot New" panose="02000000000000000000" pitchFamily="2" charset="0"/>
                      </a:endParaRPr>
                    </a:p>
                  </a:txBody>
                  <a:tcPr marL="5842" marR="5842" marT="5842" marB="0" anchor="b">
                    <a:lnL>
                      <a:noFill/>
                    </a:lnL>
                    <a:lnR>
                      <a:noFill/>
                    </a:lnR>
                    <a:lnT w="12700" cap="flat" cmpd="sng" algn="ctr">
                      <a:solidFill>
                        <a:schemeClr val="tx1"/>
                      </a:solidFill>
                      <a:prstDash val="solid"/>
                      <a:round/>
                      <a:headEnd type="none" w="med" len="med"/>
                      <a:tailEnd type="none" w="med" len="med"/>
                    </a:lnT>
                    <a:lnB>
                      <a:noFill/>
                    </a:lnB>
                  </a:tcPr>
                </a:tc>
                <a:tc hMerge="1">
                  <a:txBody>
                    <a:bodyPr/>
                    <a:lstStyle/>
                    <a:p>
                      <a:pPr algn="ctr" fontAlgn="b"/>
                      <a:r>
                        <a:rPr lang="fr-FR" sz="700" kern="1200" dirty="0">
                          <a:solidFill>
                            <a:schemeClr val="tx1"/>
                          </a:solidFill>
                          <a:latin typeface="Peugeot New" panose="02000000000000000000" pitchFamily="50" charset="0"/>
                          <a:ea typeface="+mn-ea"/>
                          <a:cs typeface="+mn-cs"/>
                        </a:rPr>
                        <a:t>** Aktion </a:t>
                      </a:r>
                      <a:r>
                        <a:rPr lang="fr-FR" sz="700" kern="1200" dirty="0" err="1">
                          <a:solidFill>
                            <a:schemeClr val="tx1"/>
                          </a:solidFill>
                          <a:latin typeface="Peugeot New" panose="02000000000000000000" pitchFamily="50" charset="0"/>
                          <a:ea typeface="+mn-ea"/>
                          <a:cs typeface="+mn-cs"/>
                        </a:rPr>
                        <a:t>Gesunder</a:t>
                      </a:r>
                      <a:r>
                        <a:rPr lang="fr-FR" sz="700" kern="1200" dirty="0">
                          <a:solidFill>
                            <a:schemeClr val="tx1"/>
                          </a:solidFill>
                          <a:latin typeface="Peugeot New" panose="02000000000000000000" pitchFamily="50" charset="0"/>
                          <a:ea typeface="+mn-ea"/>
                          <a:cs typeface="+mn-cs"/>
                        </a:rPr>
                        <a:t> </a:t>
                      </a:r>
                      <a:r>
                        <a:rPr lang="fr-FR" sz="700" kern="1200" dirty="0" err="1">
                          <a:solidFill>
                            <a:schemeClr val="tx1"/>
                          </a:solidFill>
                          <a:latin typeface="Peugeot New" panose="02000000000000000000" pitchFamily="50" charset="0"/>
                          <a:ea typeface="+mn-ea"/>
                          <a:cs typeface="+mn-cs"/>
                        </a:rPr>
                        <a:t>Rücken</a:t>
                      </a:r>
                      <a:r>
                        <a:rPr lang="fr-FR" sz="700" kern="1200" dirty="0">
                          <a:solidFill>
                            <a:schemeClr val="tx1"/>
                          </a:solidFill>
                          <a:latin typeface="Peugeot New" panose="02000000000000000000" pitchFamily="50" charset="0"/>
                          <a:ea typeface="+mn-ea"/>
                          <a:cs typeface="+mn-cs"/>
                        </a:rPr>
                        <a:t> (Association Allemande pour la santé du dos)</a:t>
                      </a:r>
                      <a:endParaRPr lang="fr-FR" sz="700" b="0" i="0" u="none" strike="noStrike" dirty="0">
                        <a:solidFill>
                          <a:srgbClr val="000000"/>
                        </a:solidFill>
                        <a:effectLst/>
                        <a:latin typeface="Peugeot New" panose="02000000000000000000" pitchFamily="2" charset="0"/>
                      </a:endParaRPr>
                    </a:p>
                  </a:txBody>
                  <a:tcPr marL="5842" marR="5842" marT="5842" marB="0" anchor="b">
                    <a:lnL>
                      <a:noFill/>
                    </a:lnL>
                    <a:lnR>
                      <a:noFill/>
                    </a:lnR>
                    <a:lnT>
                      <a:noFill/>
                    </a:lnT>
                    <a:lnB>
                      <a:noFill/>
                    </a:lnB>
                  </a:tcPr>
                </a:tc>
                <a:tc hMerge="1">
                  <a:txBody>
                    <a:bodyPr/>
                    <a:lstStyle/>
                    <a:p>
                      <a:pPr algn="ctr" fontAlgn="ctr"/>
                      <a:endParaRPr lang="fr-FR" sz="700" b="0" i="0" u="none" strike="noStrike" dirty="0">
                        <a:solidFill>
                          <a:srgbClr val="000000"/>
                        </a:solidFill>
                        <a:effectLst/>
                        <a:latin typeface="Peugeot New Light" panose="02000000000000000000" pitchFamily="2" charset="0"/>
                      </a:endParaRPr>
                    </a:p>
                  </a:txBody>
                  <a:tcPr marL="5842" marR="5842" marT="5842" marB="0" anchor="ctr">
                    <a:lnL>
                      <a:noFill/>
                    </a:lnL>
                    <a:lnR>
                      <a:noFill/>
                    </a:lnR>
                    <a:lnT>
                      <a:noFill/>
                    </a:lnT>
                    <a:lnB>
                      <a:noFill/>
                    </a:lnB>
                  </a:tcPr>
                </a:tc>
                <a:tc hMerge="1">
                  <a:txBody>
                    <a:bodyPr/>
                    <a:lstStyle/>
                    <a:p>
                      <a:pPr algn="ctr" fontAlgn="ctr"/>
                      <a:endParaRPr lang="fr-FR" sz="800" b="0" i="0" u="none" strike="noStrike" dirty="0">
                        <a:solidFill>
                          <a:srgbClr val="000000"/>
                        </a:solidFill>
                        <a:effectLst/>
                        <a:latin typeface="Peugeot New" panose="02000000000000000000" pitchFamily="2" charset="0"/>
                      </a:endParaRPr>
                    </a:p>
                  </a:txBody>
                  <a:tcPr marL="5842" marR="5842" marT="5842" marB="0" anchor="ctr">
                    <a:lnL>
                      <a:noFill/>
                    </a:lnL>
                    <a:lnR>
                      <a:noFill/>
                    </a:lnR>
                    <a:lnT>
                      <a:noFill/>
                    </a:lnT>
                    <a:lnB>
                      <a:noFill/>
                    </a:lnB>
                  </a:tcPr>
                </a:tc>
                <a:tc hMerge="1">
                  <a:txBody>
                    <a:bodyPr/>
                    <a:lstStyle/>
                    <a:p>
                      <a:pPr algn="l" fontAlgn="b"/>
                      <a:endParaRPr lang="fr-FR" sz="500" b="0" i="0" u="none" strike="noStrike" dirty="0">
                        <a:solidFill>
                          <a:srgbClr val="000000"/>
                        </a:solidFill>
                        <a:effectLst/>
                        <a:latin typeface="Peugeot New Light" panose="02000000000000000000" pitchFamily="2" charset="0"/>
                      </a:endParaRPr>
                    </a:p>
                  </a:txBody>
                  <a:tcPr marL="5842" marR="5842" marT="5842" marB="0" anchor="b">
                    <a:lnL>
                      <a:noFill/>
                    </a:lnL>
                    <a:lnR>
                      <a:noFill/>
                    </a:lnR>
                    <a:lnT w="12700" cap="flat" cmpd="sng" algn="ctr">
                      <a:solidFill>
                        <a:schemeClr val="tx1"/>
                      </a:solidFill>
                      <a:prstDash val="solid"/>
                      <a:round/>
                      <a:headEnd type="none" w="med" len="med"/>
                      <a:tailEnd type="none" w="med" len="med"/>
                    </a:lnT>
                    <a:lnB>
                      <a:noFill/>
                    </a:lnB>
                  </a:tcPr>
                </a:tc>
                <a:tc hMerge="1">
                  <a:txBody>
                    <a:bodyPr/>
                    <a:lstStyle/>
                    <a:p>
                      <a:pPr algn="l" fontAlgn="b"/>
                      <a:endParaRPr lang="fr-FR" sz="500" b="0" i="0" u="none" strike="noStrike" dirty="0">
                        <a:solidFill>
                          <a:srgbClr val="000000"/>
                        </a:solidFill>
                        <a:effectLst/>
                        <a:latin typeface="Peugeot New Light" panose="02000000000000000000" pitchFamily="2" charset="0"/>
                      </a:endParaRPr>
                    </a:p>
                  </a:txBody>
                  <a:tcPr marL="5842" marR="5842" marT="5842" marB="0" anchor="b">
                    <a:lnL>
                      <a:noFill/>
                    </a:lnL>
                    <a:lnR>
                      <a:noFill/>
                    </a:lnR>
                    <a:lnT w="635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val="2217260240"/>
                  </a:ext>
                </a:extLst>
              </a:tr>
            </a:tbl>
          </a:graphicData>
        </a:graphic>
      </p:graphicFrame>
      <p:grpSp>
        <p:nvGrpSpPr>
          <p:cNvPr id="13" name="Groupe 12"/>
          <p:cNvGrpSpPr/>
          <p:nvPr/>
        </p:nvGrpSpPr>
        <p:grpSpPr>
          <a:xfrm>
            <a:off x="3" y="-892"/>
            <a:ext cx="377260" cy="6858892"/>
            <a:chOff x="3" y="-892"/>
            <a:chExt cx="377260" cy="6858892"/>
          </a:xfrm>
        </p:grpSpPr>
        <p:grpSp>
          <p:nvGrpSpPr>
            <p:cNvPr id="14" name="Groupe 13"/>
            <p:cNvGrpSpPr/>
            <p:nvPr/>
          </p:nvGrpSpPr>
          <p:grpSpPr>
            <a:xfrm>
              <a:off x="3" y="-892"/>
              <a:ext cx="374500" cy="6858892"/>
              <a:chOff x="3" y="-892"/>
              <a:chExt cx="374500" cy="6858892"/>
            </a:xfrm>
          </p:grpSpPr>
          <p:grpSp>
            <p:nvGrpSpPr>
              <p:cNvPr id="17" name="Groupe 24"/>
              <p:cNvGrpSpPr/>
              <p:nvPr/>
            </p:nvGrpSpPr>
            <p:grpSpPr>
              <a:xfrm>
                <a:off x="3" y="857258"/>
                <a:ext cx="374500" cy="6000742"/>
                <a:chOff x="-5690" y="857258"/>
                <a:chExt cx="374500" cy="6000742"/>
              </a:xfrm>
              <a:solidFill>
                <a:srgbClr val="FFFFFF">
                  <a:lumMod val="95000"/>
                </a:srgbClr>
              </a:solidFill>
            </p:grpSpPr>
            <p:sp>
              <p:nvSpPr>
                <p:cNvPr id="19" name="Rectangle 18">
                  <a:hlinkClick r:id="rId2"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20" name="Rectangle 19">
                  <a:hlinkClick r:id="rId3" action="ppaction://hlinksldjump"/>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21" name="Rectangle 20">
                  <a:hlinkClick r:id="rId4" action="ppaction://hlinksldjump"/>
                </p:cNvPr>
                <p:cNvSpPr/>
                <p:nvPr/>
              </p:nvSpPr>
              <p:spPr>
                <a:xfrm rot="16200000">
                  <a:off x="-245554" y="3671896"/>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22" name="Rectangle 21">
                  <a:hlinkClick r:id="rId5" action="ppaction://hlinksldjump"/>
                </p:cNvPr>
                <p:cNvSpPr/>
                <p:nvPr/>
              </p:nvSpPr>
              <p:spPr>
                <a:xfrm rot="16200000">
                  <a:off x="-247400" y="2813242"/>
                  <a:ext cx="857250" cy="37383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23" name="Rectangle 22">
                  <a:hlinkClick r:id="rId6" action="ppaction://hlinksldjump"/>
                </p:cNvPr>
                <p:cNvSpPr/>
                <p:nvPr/>
              </p:nvSpPr>
              <p:spPr>
                <a:xfrm rot="16200000">
                  <a:off x="-247399" y="1956226"/>
                  <a:ext cx="857250" cy="373828"/>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24" name="Rectangle 23">
                  <a:hlinkClick r:id="rId7" action="ppaction://hlinksldjump"/>
                </p:cNvPr>
                <p:cNvSpPr/>
                <p:nvPr/>
              </p:nvSpPr>
              <p:spPr>
                <a:xfrm rot="16200000">
                  <a:off x="-247400" y="1098968"/>
                  <a:ext cx="857250" cy="373829"/>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25" name="Rectangle 24">
                  <a:hlinkClick r:id="rId8"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18" name="Rectangle 17">
                <a:hlinkClick r:id="rId9" action="ppaction://hlinksldjump"/>
                <a:extLst>
                  <a:ext uri="{FF2B5EF4-FFF2-40B4-BE49-F238E27FC236}">
                    <a16:creationId xmlns:a16="http://schemas.microsoft.com/office/drawing/2014/main" id="{03CD456A-5E65-CD54-D5B3-7DDA83007E82}"/>
                  </a:ext>
                </a:extLst>
              </p:cNvPr>
              <p:cNvSpPr/>
              <p:nvPr/>
            </p:nvSpPr>
            <p:spPr>
              <a:xfrm rot="16200000">
                <a:off x="-240197" y="242331"/>
                <a:ext cx="857250" cy="370804"/>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15" name="Rectangle 14">
              <a:hlinkClick r:id="rId4" action="ppaction://hlinksldjump"/>
              <a:extLst>
                <a:ext uri="{FF2B5EF4-FFF2-40B4-BE49-F238E27FC236}">
                  <a16:creationId xmlns:a16="http://schemas.microsoft.com/office/drawing/2014/main" id="{0A9179BA-9A19-97F9-D9A9-6410D45362C6}"/>
                </a:ext>
              </a:extLst>
            </p:cNvPr>
            <p:cNvSpPr/>
            <p:nvPr/>
          </p:nvSpPr>
          <p:spPr>
            <a:xfrm rot="16200000">
              <a:off x="-237099" y="3674664"/>
              <a:ext cx="857250" cy="371475"/>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algn="ctr">
                <a:defRPr/>
              </a:pPr>
              <a:r>
                <a:rPr lang="fr-FR" sz="700" b="1" kern="0" dirty="0">
                  <a:solidFill>
                    <a:schemeClr val="bg1"/>
                  </a:solidFill>
                  <a:latin typeface="Peugeot New Light"/>
                </a:rPr>
                <a:t>Options</a:t>
              </a:r>
            </a:p>
            <a:p>
              <a:pPr algn="ctr">
                <a:defRPr/>
              </a:pPr>
              <a:r>
                <a:rPr lang="fr-FR" sz="700" b="1" kern="0" dirty="0">
                  <a:solidFill>
                    <a:schemeClr val="bg1"/>
                  </a:solidFill>
                  <a:latin typeface="Peugeot New Light"/>
                </a:rPr>
                <a:t>Accessoires</a:t>
              </a:r>
            </a:p>
            <a:p>
              <a:pPr algn="ctr">
                <a:defRPr/>
              </a:pPr>
              <a:r>
                <a:rPr lang="fr-FR" sz="700" b="1" kern="0" dirty="0">
                  <a:solidFill>
                    <a:schemeClr val="bg1"/>
                  </a:solidFill>
                  <a:latin typeface="Peugeot New Light"/>
                </a:rPr>
                <a:t>Services</a:t>
              </a:r>
            </a:p>
          </p:txBody>
        </p:sp>
      </p:grpSp>
    </p:spTree>
    <p:extLst>
      <p:ext uri="{BB962C8B-B14F-4D97-AF65-F5344CB8AC3E}">
        <p14:creationId xmlns:p14="http://schemas.microsoft.com/office/powerpoint/2010/main" val="3313937623"/>
      </p:ext>
    </p:extLst>
  </p:cSld>
  <p:clrMapOvr>
    <a:masterClrMapping/>
  </p:clrMapOvr>
  <p:extLst>
    <p:ext uri="{6950BFC3-D8DA-4A85-94F7-54DA5524770B}">
      <p188:commentRel xmlns:p188="http://schemas.microsoft.com/office/powerpoint/2018/8/main" xmlns="" r:id="rId10"/>
    </p:ext>
  </p:extLs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itre 2"/>
          <p:cNvSpPr txBox="1">
            <a:spLocks/>
          </p:cNvSpPr>
          <p:nvPr/>
        </p:nvSpPr>
        <p:spPr>
          <a:xfrm>
            <a:off x="658067" y="275836"/>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pPr lvl="0">
              <a:defRPr/>
            </a:pPr>
            <a:r>
              <a:rPr lang="fr-FR" sz="1500" b="1" dirty="0">
                <a:solidFill>
                  <a:srgbClr val="000000"/>
                </a:solidFill>
                <a:latin typeface="Peugeot New" panose="02000000000000000000" pitchFamily="50" charset="0"/>
              </a:rPr>
              <a:t>ACCESSOIRES ET CONTRATS DE SERVICE</a:t>
            </a:r>
          </a:p>
          <a:p>
            <a:pPr lvl="0">
              <a:defRPr/>
            </a:pPr>
            <a:r>
              <a:rPr kumimoji="0" lang="fr-FR" sz="1200" b="0" i="0" u="none" strike="noStrike" kern="1200" cap="none" spc="0" normalizeH="0" baseline="0" noProof="0" dirty="0">
                <a:ln>
                  <a:noFill/>
                </a:ln>
                <a:solidFill>
                  <a:srgbClr val="000000"/>
                </a:solidFill>
                <a:effectLst/>
                <a:uLnTx/>
                <a:uFillTx/>
                <a:latin typeface="Peugeot New" panose="02000000000000000000" pitchFamily="50" charset="0"/>
                <a:ea typeface="+mj-ea"/>
                <a:cs typeface="+mj-cs"/>
              </a:rPr>
              <a:t>Prix conseillés TTC</a:t>
            </a:r>
          </a:p>
        </p:txBody>
      </p:sp>
      <p:grpSp>
        <p:nvGrpSpPr>
          <p:cNvPr id="14" name="Groupe 13"/>
          <p:cNvGrpSpPr/>
          <p:nvPr/>
        </p:nvGrpSpPr>
        <p:grpSpPr>
          <a:xfrm>
            <a:off x="1" y="-889"/>
            <a:ext cx="377262" cy="6858889"/>
            <a:chOff x="1" y="-889"/>
            <a:chExt cx="377262" cy="6858889"/>
          </a:xfrm>
        </p:grpSpPr>
        <p:grpSp>
          <p:nvGrpSpPr>
            <p:cNvPr id="15" name="Groupe 14"/>
            <p:cNvGrpSpPr/>
            <p:nvPr/>
          </p:nvGrpSpPr>
          <p:grpSpPr>
            <a:xfrm>
              <a:off x="1" y="-889"/>
              <a:ext cx="377183" cy="6858889"/>
              <a:chOff x="1" y="-889"/>
              <a:chExt cx="377183" cy="6858889"/>
            </a:xfrm>
          </p:grpSpPr>
          <p:grpSp>
            <p:nvGrpSpPr>
              <p:cNvPr id="18" name="Groupe 24"/>
              <p:cNvGrpSpPr/>
              <p:nvPr/>
            </p:nvGrpSpPr>
            <p:grpSpPr>
              <a:xfrm>
                <a:off x="1" y="857258"/>
                <a:ext cx="377183" cy="6000742"/>
                <a:chOff x="-5692" y="857258"/>
                <a:chExt cx="377183" cy="6000742"/>
              </a:xfrm>
              <a:solidFill>
                <a:srgbClr val="FFFFFF">
                  <a:lumMod val="95000"/>
                </a:srgbClr>
              </a:solidFill>
            </p:grpSpPr>
            <p:sp>
              <p:nvSpPr>
                <p:cNvPr id="20" name="Rectangle 19">
                  <a:hlinkClick r:id="rId2"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21" name="Rectangle 20">
                  <a:hlinkClick r:id="rId3" action="ppaction://hlinksldjump"/>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22" name="Rectangle 21">
                  <a:hlinkClick r:id="rId4" action="ppaction://hlinksldjump"/>
                </p:cNvPr>
                <p:cNvSpPr/>
                <p:nvPr/>
              </p:nvSpPr>
              <p:spPr>
                <a:xfrm rot="16200000">
                  <a:off x="-245554" y="3671896"/>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23" name="Rectangle 22">
                  <a:hlinkClick r:id="rId5" action="ppaction://hlinksldjump"/>
                </p:cNvPr>
                <p:cNvSpPr/>
                <p:nvPr/>
              </p:nvSpPr>
              <p:spPr>
                <a:xfrm rot="16200000">
                  <a:off x="-245728" y="2811568"/>
                  <a:ext cx="857250" cy="377177"/>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24" name="Rectangle 23">
                  <a:hlinkClick r:id="rId6" action="ppaction://hlinksldjump"/>
                </p:cNvPr>
                <p:cNvSpPr/>
                <p:nvPr/>
              </p:nvSpPr>
              <p:spPr>
                <a:xfrm rot="16200000">
                  <a:off x="-245724" y="1954549"/>
                  <a:ext cx="857250" cy="377181"/>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25" name="Rectangle 24">
                  <a:hlinkClick r:id="rId7" action="ppaction://hlinksldjump"/>
                </p:cNvPr>
                <p:cNvSpPr/>
                <p:nvPr/>
              </p:nvSpPr>
              <p:spPr>
                <a:xfrm rot="16200000">
                  <a:off x="-245728" y="1097295"/>
                  <a:ext cx="857250" cy="377175"/>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26" name="Rectangle 25">
                  <a:hlinkClick r:id="rId8"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19" name="Rectangle 18">
                <a:hlinkClick r:id="rId9" action="ppaction://hlinksldjump"/>
                <a:extLst>
                  <a:ext uri="{FF2B5EF4-FFF2-40B4-BE49-F238E27FC236}">
                    <a16:creationId xmlns:a16="http://schemas.microsoft.com/office/drawing/2014/main" id="{03CD456A-5E65-CD54-D5B3-7DDA83007E82}"/>
                  </a:ext>
                </a:extLst>
              </p:cNvPr>
              <p:cNvSpPr/>
              <p:nvPr/>
            </p:nvSpPr>
            <p:spPr>
              <a:xfrm rot="16200000">
                <a:off x="-239865" y="241998"/>
                <a:ext cx="857250" cy="371475"/>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17" name="Rectangle 16">
              <a:hlinkClick r:id="rId4" action="ppaction://hlinksldjump"/>
              <a:extLst>
                <a:ext uri="{FF2B5EF4-FFF2-40B4-BE49-F238E27FC236}">
                  <a16:creationId xmlns:a16="http://schemas.microsoft.com/office/drawing/2014/main" id="{0A9179BA-9A19-97F9-D9A9-6410D45362C6}"/>
                </a:ext>
              </a:extLst>
            </p:cNvPr>
            <p:cNvSpPr/>
            <p:nvPr/>
          </p:nvSpPr>
          <p:spPr>
            <a:xfrm rot="16200000">
              <a:off x="-237099" y="3674664"/>
              <a:ext cx="857250" cy="371475"/>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algn="ctr">
                <a:defRPr/>
              </a:pPr>
              <a:r>
                <a:rPr lang="fr-FR" sz="700" b="1" kern="0" dirty="0">
                  <a:solidFill>
                    <a:schemeClr val="bg1"/>
                  </a:solidFill>
                  <a:latin typeface="Peugeot New Light"/>
                </a:rPr>
                <a:t>Options</a:t>
              </a:r>
            </a:p>
            <a:p>
              <a:pPr algn="ctr">
                <a:defRPr/>
              </a:pPr>
              <a:r>
                <a:rPr lang="fr-FR" sz="700" b="1" kern="0" dirty="0">
                  <a:solidFill>
                    <a:schemeClr val="bg1"/>
                  </a:solidFill>
                  <a:latin typeface="Peugeot New Light"/>
                </a:rPr>
                <a:t>Accessoires</a:t>
              </a:r>
            </a:p>
            <a:p>
              <a:pPr algn="ctr">
                <a:defRPr/>
              </a:pPr>
              <a:r>
                <a:rPr lang="fr-FR" sz="700" b="1" kern="0" dirty="0">
                  <a:solidFill>
                    <a:schemeClr val="bg1"/>
                  </a:solidFill>
                  <a:latin typeface="Peugeot New Light"/>
                </a:rPr>
                <a:t>Services</a:t>
              </a:r>
            </a:p>
          </p:txBody>
        </p:sp>
      </p:grpSp>
      <p:graphicFrame>
        <p:nvGraphicFramePr>
          <p:cNvPr id="3" name="Tabelle 2"/>
          <p:cNvGraphicFramePr>
            <a:graphicFrameLocks noGrp="1"/>
          </p:cNvGraphicFramePr>
          <p:nvPr>
            <p:extLst>
              <p:ext uri="{D42A27DB-BD31-4B8C-83A1-F6EECF244321}">
                <p14:modId xmlns:p14="http://schemas.microsoft.com/office/powerpoint/2010/main" val="2244217782"/>
              </p:ext>
            </p:extLst>
          </p:nvPr>
        </p:nvGraphicFramePr>
        <p:xfrm>
          <a:off x="658066" y="6000749"/>
          <a:ext cx="11151495" cy="414016"/>
        </p:xfrm>
        <a:graphic>
          <a:graphicData uri="http://schemas.openxmlformats.org/drawingml/2006/table">
            <a:tbl>
              <a:tblPr firstRow="1" bandRow="1">
                <a:tableStyleId>{5C22544A-7EE6-4342-B048-85BDC9FD1C3A}</a:tableStyleId>
              </a:tblPr>
              <a:tblGrid>
                <a:gridCol w="11151495">
                  <a:extLst>
                    <a:ext uri="{9D8B030D-6E8A-4147-A177-3AD203B41FA5}">
                      <a16:colId xmlns:a16="http://schemas.microsoft.com/office/drawing/2014/main" val="1892205863"/>
                    </a:ext>
                  </a:extLst>
                </a:gridCol>
              </a:tblGrid>
              <a:tr h="200656">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kumimoji="0" lang="fr-FR" sz="800" b="0" i="0" u="none" strike="noStrike" kern="1200" cap="none" spc="0" normalizeH="0" baseline="0" dirty="0">
                          <a:ln>
                            <a:noFill/>
                          </a:ln>
                          <a:solidFill>
                            <a:schemeClr val="tx1"/>
                          </a:solidFill>
                          <a:effectLst/>
                          <a:uLnTx/>
                          <a:uFillTx/>
                          <a:latin typeface="Peugeot New"/>
                          <a:ea typeface="+mn-ea"/>
                          <a:cs typeface="+mn-cs"/>
                        </a:rPr>
                        <a:t>Pour plus d’accessoires, veuillez consulter votre partenaire Peugeot ou retrouvez-nous sur le site </a:t>
                      </a:r>
                      <a:r>
                        <a:rPr kumimoji="0" lang="fr-FR" sz="800" b="0" i="0" u="none" strike="noStrike" kern="1200" cap="none" spc="0" normalizeH="0" baseline="0" dirty="0">
                          <a:ln>
                            <a:noFill/>
                          </a:ln>
                          <a:solidFill>
                            <a:schemeClr val="tx1"/>
                          </a:solidFill>
                          <a:effectLst/>
                          <a:uLnTx/>
                          <a:uFillTx/>
                          <a:latin typeface="Peugeot New"/>
                          <a:ea typeface="+mn-ea"/>
                          <a:cs typeface="+mn-cs"/>
                          <a:hlinkClick r:id="" action="ppaction://noaction"/>
                        </a:rPr>
                        <a:t>https://accessories.peugeot.com/fr-CH/peugeot</a:t>
                      </a:r>
                      <a:r>
                        <a:rPr kumimoji="0" lang="fr-FR" sz="800" b="0" i="0" u="none" strike="noStrike" kern="1200" cap="none" spc="0" normalizeH="0" baseline="0" dirty="0">
                          <a:ln>
                            <a:noFill/>
                          </a:ln>
                          <a:solidFill>
                            <a:schemeClr val="tx1"/>
                          </a:solidFill>
                          <a:effectLst/>
                          <a:uLnTx/>
                          <a:uFillTx/>
                          <a:latin typeface="Peugeot New"/>
                          <a:ea typeface="+mn-ea"/>
                          <a:cs typeface="+mn-cs"/>
                        </a:rPr>
                        <a:t> </a:t>
                      </a:r>
                      <a:endParaRPr kumimoji="0" lang="en-US" sz="800" b="0" i="0" u="none" strike="noStrike" kern="1200" cap="none" spc="0" normalizeH="0" baseline="0" dirty="0">
                        <a:ln>
                          <a:noFill/>
                        </a:ln>
                        <a:solidFill>
                          <a:schemeClr val="tx1"/>
                        </a:solidFill>
                        <a:effectLst/>
                        <a:uLnTx/>
                        <a:uFillTx/>
                        <a:latin typeface="Peugeot New"/>
                        <a:ea typeface="+mn-ea"/>
                        <a:cs typeface="+mn-cs"/>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3388218"/>
                  </a:ext>
                </a:extLst>
              </a:tr>
              <a:tr h="2049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800" b="1" i="0" u="none" strike="noStrike" dirty="0">
                          <a:effectLst/>
                          <a:latin typeface="Peugeot New" panose="02000000000000000000" pitchFamily="50" charset="0"/>
                        </a:rPr>
                        <a:t>*Veuillez vérifier la variante correcte auprès de votre partenaire Peugeot.</a:t>
                      </a:r>
                      <a:endParaRPr kumimoji="0" lang="en-US" sz="800" b="0" i="0" u="none" strike="noStrike" kern="1200" cap="none" spc="0" normalizeH="0" baseline="0" dirty="0">
                        <a:ln>
                          <a:noFill/>
                        </a:ln>
                        <a:solidFill>
                          <a:schemeClr val="tx1"/>
                        </a:solidFill>
                        <a:effectLst/>
                        <a:uLnTx/>
                        <a:uFillTx/>
                        <a:latin typeface="Peugeot New"/>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8674274"/>
                  </a:ext>
                </a:extLst>
              </a:tr>
            </a:tbl>
          </a:graphicData>
        </a:graphic>
      </p:graphicFrame>
      <p:pic>
        <p:nvPicPr>
          <p:cNvPr id="4" name="Image 3"/>
          <p:cNvPicPr>
            <a:picLocks noChangeAspect="1"/>
          </p:cNvPicPr>
          <p:nvPr/>
        </p:nvPicPr>
        <p:blipFill>
          <a:blip r:embed="rId10"/>
          <a:stretch>
            <a:fillRect/>
          </a:stretch>
        </p:blipFill>
        <p:spPr>
          <a:xfrm>
            <a:off x="825500" y="1441453"/>
            <a:ext cx="10791954" cy="3702050"/>
          </a:xfrm>
          <a:prstGeom prst="rect">
            <a:avLst/>
          </a:prstGeom>
        </p:spPr>
      </p:pic>
    </p:spTree>
    <p:extLst>
      <p:ext uri="{BB962C8B-B14F-4D97-AF65-F5344CB8AC3E}">
        <p14:creationId xmlns:p14="http://schemas.microsoft.com/office/powerpoint/2010/main" val="2313379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itre 2"/>
          <p:cNvSpPr txBox="1">
            <a:spLocks/>
          </p:cNvSpPr>
          <p:nvPr/>
        </p:nvSpPr>
        <p:spPr>
          <a:xfrm>
            <a:off x="658067" y="275836"/>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pPr lvl="0">
              <a:defRPr/>
            </a:pPr>
            <a:r>
              <a:rPr lang="fr-FR" sz="1500" b="1" dirty="0">
                <a:solidFill>
                  <a:srgbClr val="000000"/>
                </a:solidFill>
                <a:latin typeface="Peugeot New" panose="02000000000000000000" pitchFamily="50" charset="0"/>
              </a:rPr>
              <a:t>ACCESSOIRES ET CONTRATS DE SERVICE</a:t>
            </a:r>
          </a:p>
          <a:p>
            <a:pPr lvl="0">
              <a:defRPr/>
            </a:pPr>
            <a:r>
              <a:rPr kumimoji="0" lang="fr-FR" sz="1200" b="0" i="0" u="none" strike="noStrike" kern="1200" cap="none" spc="0" normalizeH="0" baseline="0" noProof="0" dirty="0">
                <a:ln>
                  <a:noFill/>
                </a:ln>
                <a:solidFill>
                  <a:srgbClr val="000000"/>
                </a:solidFill>
                <a:effectLst/>
                <a:uLnTx/>
                <a:uFillTx/>
                <a:latin typeface="Peugeot New" panose="02000000000000000000" pitchFamily="50" charset="0"/>
                <a:ea typeface="+mj-ea"/>
                <a:cs typeface="+mj-cs"/>
              </a:rPr>
              <a:t>Prix conseillés TTC</a:t>
            </a:r>
          </a:p>
        </p:txBody>
      </p:sp>
      <p:graphicFrame>
        <p:nvGraphicFramePr>
          <p:cNvPr id="31" name="Tabelle 3"/>
          <p:cNvGraphicFramePr>
            <a:graphicFrameLocks noGrp="1"/>
          </p:cNvGraphicFramePr>
          <p:nvPr>
            <p:extLst>
              <p:ext uri="{D42A27DB-BD31-4B8C-83A1-F6EECF244321}">
                <p14:modId xmlns:p14="http://schemas.microsoft.com/office/powerpoint/2010/main" val="3671277254"/>
              </p:ext>
            </p:extLst>
          </p:nvPr>
        </p:nvGraphicFramePr>
        <p:xfrm>
          <a:off x="752958" y="2143139"/>
          <a:ext cx="10875865" cy="2254010"/>
        </p:xfrm>
        <a:graphic>
          <a:graphicData uri="http://schemas.openxmlformats.org/drawingml/2006/table">
            <a:tbl>
              <a:tblPr firstRow="1" bandRow="1">
                <a:tableStyleId>{5C22544A-7EE6-4342-B048-85BDC9FD1C3A}</a:tableStyleId>
              </a:tblPr>
              <a:tblGrid>
                <a:gridCol w="6377634">
                  <a:extLst>
                    <a:ext uri="{9D8B030D-6E8A-4147-A177-3AD203B41FA5}">
                      <a16:colId xmlns:a16="http://schemas.microsoft.com/office/drawing/2014/main" val="803395333"/>
                    </a:ext>
                  </a:extLst>
                </a:gridCol>
                <a:gridCol w="1879317">
                  <a:extLst>
                    <a:ext uri="{9D8B030D-6E8A-4147-A177-3AD203B41FA5}">
                      <a16:colId xmlns:a16="http://schemas.microsoft.com/office/drawing/2014/main" val="2942638134"/>
                    </a:ext>
                  </a:extLst>
                </a:gridCol>
                <a:gridCol w="784713">
                  <a:extLst>
                    <a:ext uri="{9D8B030D-6E8A-4147-A177-3AD203B41FA5}">
                      <a16:colId xmlns:a16="http://schemas.microsoft.com/office/drawing/2014/main" val="295326676"/>
                    </a:ext>
                  </a:extLst>
                </a:gridCol>
                <a:gridCol w="851736">
                  <a:extLst>
                    <a:ext uri="{9D8B030D-6E8A-4147-A177-3AD203B41FA5}">
                      <a16:colId xmlns:a16="http://schemas.microsoft.com/office/drawing/2014/main" val="4188560141"/>
                    </a:ext>
                  </a:extLst>
                </a:gridCol>
                <a:gridCol w="982465">
                  <a:extLst>
                    <a:ext uri="{9D8B030D-6E8A-4147-A177-3AD203B41FA5}">
                      <a16:colId xmlns:a16="http://schemas.microsoft.com/office/drawing/2014/main" val="1629930329"/>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dirty="0">
                          <a:ln>
                            <a:noFill/>
                          </a:ln>
                          <a:solidFill>
                            <a:srgbClr val="000000"/>
                          </a:solidFill>
                          <a:effectLst/>
                          <a:uLnTx/>
                          <a:uFillTx/>
                          <a:latin typeface="Peugeot New"/>
                          <a:ea typeface="+mn-ea"/>
                          <a:cs typeface="+mn-cs"/>
                        </a:rPr>
                        <a:t>CONTRATS DE SERVICE</a:t>
                      </a:r>
                      <a:endParaRPr kumimoji="0" lang="fr-FR" sz="800" b="0" i="0" u="none" strike="noStrike" kern="1200" cap="none" spc="0" normalizeH="0" baseline="0" dirty="0">
                        <a:ln>
                          <a:noFill/>
                        </a:ln>
                        <a:solidFill>
                          <a:srgbClr val="000000"/>
                        </a:solidFill>
                        <a:effectLst/>
                        <a:uLnTx/>
                        <a:uFillTx/>
                        <a:latin typeface="Peugeot New"/>
                        <a:ea typeface="+mn-ea"/>
                        <a:cs typeface="+mn-cs"/>
                      </a:endParaRP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fr-FR" sz="700" b="1" kern="1200" baseline="0" dirty="0">
                          <a:solidFill>
                            <a:schemeClr val="tx1"/>
                          </a:solidFill>
                          <a:latin typeface="Peugeot New" panose="02000000000000000000" pitchFamily="50" charset="0"/>
                          <a:ea typeface="+mn-ea"/>
                          <a:cs typeface="+mn-cs"/>
                        </a:rPr>
                        <a:t>HYBRID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algn="ctr" defTabSz="914400" rtl="0" eaLnBrk="1" latinLnBrk="0" hangingPunct="1"/>
                      <a:r>
                        <a:rPr lang="fr-FR" sz="700" b="0" kern="1200" baseline="0" dirty="0">
                          <a:solidFill>
                            <a:srgbClr val="00B0F0"/>
                          </a:solidFill>
                          <a:latin typeface="Peugeot New" panose="02000000000000000000" pitchFamily="50" charset="0"/>
                          <a:ea typeface="+mn-ea"/>
                          <a:cs typeface="+mn-cs"/>
                        </a:rPr>
                        <a:t>PLUG-IN HYBRID</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4166238816"/>
                  </a:ext>
                </a:extLst>
              </a:tr>
              <a:tr h="2151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800" b="1" dirty="0">
                          <a:solidFill>
                            <a:schemeClr val="tx1"/>
                          </a:solidFill>
                          <a:latin typeface="Peugeot New" panose="02000000000000000000" pitchFamily="50" charset="0"/>
                        </a:rPr>
                        <a:t>Garantie Plus (Extension garantie constructeur)</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50" b="1"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40374806"/>
                  </a:ext>
                </a:extLst>
              </a:tr>
              <a:tr h="22817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800" dirty="0">
                          <a:solidFill>
                            <a:schemeClr val="tx1"/>
                          </a:solidFill>
                          <a:latin typeface="Peugeot New" panose="02000000000000000000" pitchFamily="50" charset="0"/>
                        </a:rPr>
                        <a:t>4 ans / 100’000 km</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750" b="1" kern="1200" baseline="0" dirty="0">
                          <a:solidFill>
                            <a:schemeClr val="tx1"/>
                          </a:solidFill>
                          <a:latin typeface="Peugeot New" panose="02000000000000000000" pitchFamily="2" charset="0"/>
                          <a:ea typeface="+mn-ea"/>
                          <a:cs typeface="+mn-cs"/>
                        </a:rPr>
                        <a:t>CHF 651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750" b="1" kern="1200" baseline="0" dirty="0">
                          <a:solidFill>
                            <a:schemeClr val="tx1"/>
                          </a:solidFill>
                          <a:latin typeface="Peugeot New" panose="02000000000000000000" pitchFamily="2" charset="0"/>
                          <a:ea typeface="+mn-ea"/>
                          <a:cs typeface="+mn-cs"/>
                        </a:rPr>
                        <a:t>CHF 651</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57159775"/>
                  </a:ext>
                </a:extLst>
              </a:tr>
              <a:tr h="2151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dirty="0">
                          <a:ln>
                            <a:noFill/>
                          </a:ln>
                          <a:solidFill>
                            <a:schemeClr val="tx1"/>
                          </a:solidFill>
                          <a:effectLst/>
                          <a:uLnTx/>
                          <a:uFillTx/>
                          <a:latin typeface="Peugeot New"/>
                          <a:ea typeface="+mn-ea"/>
                          <a:cs typeface="+mn-cs"/>
                        </a:rPr>
                        <a:t>5 ans / 100’000 km</a:t>
                      </a:r>
                      <a:endParaRPr kumimoji="0" lang="en-US" sz="800" b="0" i="0" u="none" strike="noStrike" kern="1200" cap="none" spc="0" normalizeH="0" baseline="0" dirty="0">
                        <a:ln>
                          <a:noFill/>
                        </a:ln>
                        <a:solidFill>
                          <a:schemeClr val="tx1"/>
                        </a:solidFill>
                        <a:effectLst/>
                        <a:uLnTx/>
                        <a:uFillTx/>
                        <a:latin typeface="Peugeot New"/>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b="0" i="1"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750" b="1" kern="1200" baseline="0" dirty="0">
                          <a:solidFill>
                            <a:schemeClr val="tx1"/>
                          </a:solidFill>
                          <a:latin typeface="Peugeot New" panose="02000000000000000000" pitchFamily="2" charset="0"/>
                          <a:ea typeface="+mn-ea"/>
                          <a:cs typeface="+mn-cs"/>
                        </a:rPr>
                        <a:t>CHF 899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750" b="1" kern="1200" baseline="0" dirty="0">
                          <a:solidFill>
                            <a:schemeClr val="tx1"/>
                          </a:solidFill>
                          <a:latin typeface="Peugeot New" panose="02000000000000000000" pitchFamily="2" charset="0"/>
                          <a:ea typeface="+mn-ea"/>
                          <a:cs typeface="+mn-cs"/>
                        </a:rPr>
                        <a:t>CHF 899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181543277"/>
                  </a:ext>
                </a:extLst>
              </a:tr>
              <a:tr h="2151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dirty="0">
                          <a:ln>
                            <a:noFill/>
                          </a:ln>
                          <a:solidFill>
                            <a:schemeClr val="tx1"/>
                          </a:solidFill>
                          <a:effectLst/>
                          <a:uLnTx/>
                          <a:uFillTx/>
                          <a:latin typeface="Peugeot New"/>
                          <a:ea typeface="+mn-ea"/>
                          <a:cs typeface="+mn-cs"/>
                        </a:rPr>
                        <a:t>Service Plus ( Extension garantie constructeur &amp; travaux d'entretien)</a:t>
                      </a:r>
                      <a:endParaRPr kumimoji="0" lang="en-US" sz="800" b="1" i="0" u="none" strike="noStrike" kern="1200" cap="none" spc="0" normalizeH="0" baseline="0" dirty="0">
                        <a:ln>
                          <a:noFill/>
                        </a:ln>
                        <a:solidFill>
                          <a:schemeClr val="tx1"/>
                        </a:solidFill>
                        <a:effectLst/>
                        <a:uLnTx/>
                        <a:uFillTx/>
                        <a:latin typeface="Peugeot New"/>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50" b="1" kern="1200" baseline="0" dirty="0">
                        <a:solidFill>
                          <a:schemeClr val="tx1"/>
                        </a:solidFill>
                        <a:latin typeface="Peugeot New" panose="02000000000000000000" pitchFamily="2"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50" b="1" kern="1200" baseline="0" dirty="0">
                        <a:solidFill>
                          <a:schemeClr val="tx1"/>
                        </a:solidFill>
                        <a:latin typeface="Peugeot New" panose="02000000000000000000" pitchFamily="2"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06706754"/>
                  </a:ext>
                </a:extLst>
              </a:tr>
              <a:tr h="2151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chemeClr val="tx1"/>
                          </a:solidFill>
                          <a:effectLst/>
                          <a:uLnTx/>
                          <a:uFillTx/>
                          <a:latin typeface="Peugeot New"/>
                          <a:ea typeface="+mn-ea"/>
                          <a:cs typeface="+mn-cs"/>
                        </a:rPr>
                        <a:t>3 </a:t>
                      </a:r>
                      <a:r>
                        <a:rPr kumimoji="0" lang="en-US" sz="800" b="0" i="0" u="none" strike="noStrike" kern="1200" cap="none" spc="0" normalizeH="0" baseline="0" dirty="0" err="1">
                          <a:ln>
                            <a:noFill/>
                          </a:ln>
                          <a:solidFill>
                            <a:schemeClr val="tx1"/>
                          </a:solidFill>
                          <a:effectLst/>
                          <a:uLnTx/>
                          <a:uFillTx/>
                          <a:latin typeface="Peugeot New"/>
                          <a:ea typeface="+mn-ea"/>
                          <a:cs typeface="+mn-cs"/>
                        </a:rPr>
                        <a:t>ans</a:t>
                      </a:r>
                      <a:r>
                        <a:rPr kumimoji="0" lang="en-US" sz="800" b="0" i="0" u="none" strike="noStrike" kern="1200" cap="none" spc="0" normalizeH="0" baseline="0" dirty="0">
                          <a:ln>
                            <a:noFill/>
                          </a:ln>
                          <a:solidFill>
                            <a:schemeClr val="tx1"/>
                          </a:solidFill>
                          <a:effectLst/>
                          <a:uLnTx/>
                          <a:uFillTx/>
                          <a:latin typeface="Peugeot New"/>
                          <a:ea typeface="+mn-ea"/>
                          <a:cs typeface="+mn-cs"/>
                        </a:rPr>
                        <a:t> / 100’000 km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b="0" strike="noStrike"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750" b="1" kern="1200" baseline="0" dirty="0">
                          <a:solidFill>
                            <a:schemeClr val="tx1"/>
                          </a:solidFill>
                          <a:latin typeface="Peugeot New" panose="02000000000000000000" pitchFamily="2" charset="0"/>
                          <a:ea typeface="+mn-ea"/>
                          <a:cs typeface="+mn-cs"/>
                        </a:rPr>
                        <a:t>CHF 2889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750" b="1" kern="1200" baseline="0" dirty="0">
                          <a:solidFill>
                            <a:schemeClr val="tx1"/>
                          </a:solidFill>
                          <a:latin typeface="Peugeot New" panose="02000000000000000000" pitchFamily="2" charset="0"/>
                          <a:ea typeface="+mn-ea"/>
                          <a:cs typeface="+mn-cs"/>
                        </a:rPr>
                        <a:t>CHF 3182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73513983"/>
                  </a:ext>
                </a:extLst>
              </a:tr>
              <a:tr h="2151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800" dirty="0">
                          <a:solidFill>
                            <a:schemeClr val="tx1"/>
                          </a:solidFill>
                          <a:latin typeface="Peugeot New" panose="02000000000000000000" pitchFamily="50" charset="0"/>
                        </a:rPr>
                        <a:t>4 ans / 100’000 km</a:t>
                      </a:r>
                    </a:p>
                  </a:txBody>
                  <a:tcPr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750" b="1" kern="1200" baseline="0" dirty="0">
                          <a:solidFill>
                            <a:schemeClr val="tx1"/>
                          </a:solidFill>
                          <a:latin typeface="Peugeot New" panose="02000000000000000000" pitchFamily="2" charset="0"/>
                          <a:ea typeface="+mn-ea"/>
                          <a:cs typeface="+mn-cs"/>
                        </a:rPr>
                        <a:t>CHF 3776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750" b="1" kern="1200" baseline="0" dirty="0">
                          <a:solidFill>
                            <a:schemeClr val="tx1"/>
                          </a:solidFill>
                          <a:latin typeface="Peugeot New" panose="02000000000000000000" pitchFamily="2" charset="0"/>
                          <a:ea typeface="+mn-ea"/>
                          <a:cs typeface="+mn-cs"/>
                        </a:rPr>
                        <a:t>CHF 4147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13972293"/>
                  </a:ext>
                </a:extLst>
              </a:tr>
              <a:tr h="215129">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dirty="0" err="1">
                          <a:ln>
                            <a:noFill/>
                          </a:ln>
                          <a:solidFill>
                            <a:schemeClr val="tx1"/>
                          </a:solidFill>
                          <a:effectLst/>
                          <a:uLnTx/>
                          <a:uFillTx/>
                          <a:latin typeface="Peugeot New"/>
                          <a:ea typeface="+mn-ea"/>
                          <a:cs typeface="+mn-cs"/>
                        </a:rPr>
                        <a:t>Swiss</a:t>
                      </a:r>
                      <a:r>
                        <a:rPr kumimoji="0" lang="fr-FR" sz="800" b="1" i="0" u="none" strike="noStrike" kern="1200" cap="none" spc="0" normalizeH="0" baseline="0" dirty="0">
                          <a:ln>
                            <a:noFill/>
                          </a:ln>
                          <a:solidFill>
                            <a:schemeClr val="tx1"/>
                          </a:solidFill>
                          <a:effectLst/>
                          <a:uLnTx/>
                          <a:uFillTx/>
                          <a:latin typeface="Peugeot New"/>
                          <a:ea typeface="+mn-ea"/>
                          <a:cs typeface="+mn-cs"/>
                        </a:rPr>
                        <a:t> Pack Plus (Extension garantie constructeur &amp; travaux d'entretien &amp; pièces d'usures)</a:t>
                      </a:r>
                      <a:endParaRPr kumimoji="0" lang="en-US" sz="800" b="1" i="0" u="none" strike="noStrike" kern="1200" cap="none" spc="0" normalizeH="0" baseline="0" dirty="0">
                        <a:ln>
                          <a:noFill/>
                        </a:ln>
                        <a:solidFill>
                          <a:schemeClr val="tx1"/>
                        </a:solidFill>
                        <a:effectLst/>
                        <a:uLnTx/>
                        <a:uFillTx/>
                        <a:latin typeface="Peugeot New"/>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fr-FR" sz="600" b="0" i="1"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50" b="1" kern="1200" baseline="0" dirty="0">
                        <a:solidFill>
                          <a:schemeClr val="tx1"/>
                        </a:solidFill>
                        <a:latin typeface="Peugeot New" panose="02000000000000000000" pitchFamily="2"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fr-FR" sz="750" b="1" kern="1200" baseline="0" dirty="0">
                        <a:solidFill>
                          <a:schemeClr val="tx1"/>
                        </a:solidFill>
                        <a:latin typeface="Peugeot New" panose="02000000000000000000" pitchFamily="2" charset="0"/>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43602123"/>
                  </a:ext>
                </a:extLst>
              </a:tr>
              <a:tr h="2151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0" i="0" u="none" strike="noStrike" kern="1200" cap="none" spc="0" normalizeH="0" baseline="0" dirty="0">
                          <a:ln>
                            <a:noFill/>
                          </a:ln>
                          <a:solidFill>
                            <a:schemeClr val="tx1"/>
                          </a:solidFill>
                          <a:effectLst/>
                          <a:uLnTx/>
                          <a:uFillTx/>
                          <a:latin typeface="Peugeot New"/>
                          <a:ea typeface="+mn-ea"/>
                          <a:cs typeface="+mn-cs"/>
                        </a:rPr>
                        <a:t>3 ans / 100’000 km</a:t>
                      </a:r>
                      <a:endParaRPr kumimoji="0" lang="en-US" sz="800" b="1" i="0" u="none" strike="noStrike" kern="1200" cap="none" spc="0" normalizeH="0" baseline="0" dirty="0">
                        <a:ln>
                          <a:noFill/>
                        </a:ln>
                        <a:solidFill>
                          <a:schemeClr val="tx1"/>
                        </a:solidFill>
                        <a:effectLst/>
                        <a:uLnTx/>
                        <a:uFillTx/>
                        <a:latin typeface="Peugeot New"/>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750" b="1" kern="1200" baseline="0" dirty="0">
                          <a:solidFill>
                            <a:schemeClr val="tx1"/>
                          </a:solidFill>
                          <a:latin typeface="Peugeot New" panose="02000000000000000000" pitchFamily="2" charset="0"/>
                          <a:ea typeface="+mn-ea"/>
                          <a:cs typeface="+mn-cs"/>
                        </a:rPr>
                        <a:t>CHF 4013</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750" b="1" kern="1200" baseline="0" dirty="0">
                          <a:solidFill>
                            <a:schemeClr val="tx1"/>
                          </a:solidFill>
                          <a:latin typeface="Peugeot New" panose="02000000000000000000" pitchFamily="2" charset="0"/>
                          <a:ea typeface="+mn-ea"/>
                          <a:cs typeface="+mn-cs"/>
                        </a:rPr>
                        <a:t>CHF 4419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16010837"/>
                  </a:ext>
                </a:extLst>
              </a:tr>
              <a:tr h="2151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chemeClr val="tx1"/>
                          </a:solidFill>
                          <a:effectLst/>
                          <a:uLnTx/>
                          <a:uFillTx/>
                          <a:latin typeface="Peugeot New"/>
                          <a:ea typeface="+mn-ea"/>
                          <a:cs typeface="+mn-cs"/>
                        </a:rPr>
                        <a:t>4 </a:t>
                      </a:r>
                      <a:r>
                        <a:rPr kumimoji="0" lang="en-US" sz="800" b="0" i="0" u="none" strike="noStrike" kern="1200" cap="none" spc="0" normalizeH="0" baseline="0" dirty="0" err="1">
                          <a:ln>
                            <a:noFill/>
                          </a:ln>
                          <a:solidFill>
                            <a:schemeClr val="tx1"/>
                          </a:solidFill>
                          <a:effectLst/>
                          <a:uLnTx/>
                          <a:uFillTx/>
                          <a:latin typeface="Peugeot New"/>
                          <a:ea typeface="+mn-ea"/>
                          <a:cs typeface="+mn-cs"/>
                        </a:rPr>
                        <a:t>ans</a:t>
                      </a:r>
                      <a:r>
                        <a:rPr kumimoji="0" lang="en-US" sz="800" b="0" i="0" u="none" strike="noStrike" kern="1200" cap="none" spc="0" normalizeH="0" baseline="0" dirty="0">
                          <a:ln>
                            <a:noFill/>
                          </a:ln>
                          <a:solidFill>
                            <a:schemeClr val="tx1"/>
                          </a:solidFill>
                          <a:effectLst/>
                          <a:uLnTx/>
                          <a:uFillTx/>
                          <a:latin typeface="Peugeot New"/>
                          <a:ea typeface="+mn-ea"/>
                          <a:cs typeface="+mn-cs"/>
                        </a:rPr>
                        <a:t> / 100’000 km</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600" b="0" strike="noStrike"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fr-FR" sz="700" b="0" kern="1200" baseline="0" dirty="0">
                        <a:solidFill>
                          <a:schemeClr val="tx1"/>
                        </a:solidFill>
                        <a:latin typeface="+mj-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fr-FR" sz="750" b="1" kern="1200" baseline="0" dirty="0">
                          <a:solidFill>
                            <a:schemeClr val="tx1"/>
                          </a:solidFill>
                          <a:latin typeface="Peugeot New" panose="02000000000000000000" pitchFamily="2" charset="0"/>
                          <a:ea typeface="+mn-ea"/>
                          <a:cs typeface="+mn-cs"/>
                        </a:rPr>
                        <a:t>CHF 4900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fr-FR" sz="750" b="1" kern="1200" baseline="0" dirty="0">
                          <a:solidFill>
                            <a:schemeClr val="tx1"/>
                          </a:solidFill>
                          <a:latin typeface="Peugeot New" panose="02000000000000000000" pitchFamily="2" charset="0"/>
                          <a:ea typeface="+mn-ea"/>
                          <a:cs typeface="+mn-cs"/>
                        </a:rPr>
                        <a:t>CHF 5389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038504935"/>
                  </a:ext>
                </a:extLst>
              </a:tr>
            </a:tbl>
          </a:graphicData>
        </a:graphic>
      </p:graphicFrame>
      <p:grpSp>
        <p:nvGrpSpPr>
          <p:cNvPr id="14" name="Groupe 13"/>
          <p:cNvGrpSpPr/>
          <p:nvPr/>
        </p:nvGrpSpPr>
        <p:grpSpPr>
          <a:xfrm>
            <a:off x="2" y="-889"/>
            <a:ext cx="377261" cy="6858889"/>
            <a:chOff x="2" y="-889"/>
            <a:chExt cx="377261" cy="6858889"/>
          </a:xfrm>
        </p:grpSpPr>
        <p:grpSp>
          <p:nvGrpSpPr>
            <p:cNvPr id="15" name="Groupe 14"/>
            <p:cNvGrpSpPr/>
            <p:nvPr/>
          </p:nvGrpSpPr>
          <p:grpSpPr>
            <a:xfrm>
              <a:off x="2" y="-889"/>
              <a:ext cx="374501" cy="6858889"/>
              <a:chOff x="2" y="-889"/>
              <a:chExt cx="374501" cy="6858889"/>
            </a:xfrm>
          </p:grpSpPr>
          <p:grpSp>
            <p:nvGrpSpPr>
              <p:cNvPr id="18" name="Groupe 24"/>
              <p:cNvGrpSpPr/>
              <p:nvPr/>
            </p:nvGrpSpPr>
            <p:grpSpPr>
              <a:xfrm>
                <a:off x="2" y="857258"/>
                <a:ext cx="374501" cy="6000742"/>
                <a:chOff x="-5691" y="857258"/>
                <a:chExt cx="374501" cy="6000742"/>
              </a:xfrm>
              <a:solidFill>
                <a:srgbClr val="FFFFFF">
                  <a:lumMod val="95000"/>
                </a:srgbClr>
              </a:solidFill>
            </p:grpSpPr>
            <p:sp>
              <p:nvSpPr>
                <p:cNvPr id="20" name="Rectangle 19">
                  <a:hlinkClick r:id="rId2"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21" name="Rectangle 20">
                  <a:hlinkClick r:id="rId3" action="ppaction://hlinksldjump"/>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22" name="Rectangle 21">
                  <a:hlinkClick r:id="rId4" action="ppaction://hlinksldjump"/>
                </p:cNvPr>
                <p:cNvSpPr/>
                <p:nvPr/>
              </p:nvSpPr>
              <p:spPr>
                <a:xfrm rot="16200000">
                  <a:off x="-245554" y="3671896"/>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23" name="Rectangle 22">
                  <a:hlinkClick r:id="rId5" action="ppaction://hlinksldjump"/>
                </p:cNvPr>
                <p:cNvSpPr/>
                <p:nvPr/>
              </p:nvSpPr>
              <p:spPr>
                <a:xfrm rot="16200000">
                  <a:off x="-247404" y="2813245"/>
                  <a:ext cx="857250" cy="373823"/>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24" name="Rectangle 23">
                  <a:hlinkClick r:id="rId6" action="ppaction://hlinksldjump"/>
                </p:cNvPr>
                <p:cNvSpPr/>
                <p:nvPr/>
              </p:nvSpPr>
              <p:spPr>
                <a:xfrm rot="16200000">
                  <a:off x="-247399" y="1956226"/>
                  <a:ext cx="857250" cy="373828"/>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25" name="Rectangle 24">
                  <a:hlinkClick r:id="rId7" action="ppaction://hlinksldjump"/>
                </p:cNvPr>
                <p:cNvSpPr/>
                <p:nvPr/>
              </p:nvSpPr>
              <p:spPr>
                <a:xfrm rot="16200000">
                  <a:off x="-247404" y="1098972"/>
                  <a:ext cx="857250" cy="373821"/>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26" name="Rectangle 25">
                  <a:hlinkClick r:id="rId8"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19" name="Rectangle 18">
                <a:hlinkClick r:id="rId9" action="ppaction://hlinksldjump"/>
                <a:extLst>
                  <a:ext uri="{FF2B5EF4-FFF2-40B4-BE49-F238E27FC236}">
                    <a16:creationId xmlns:a16="http://schemas.microsoft.com/office/drawing/2014/main" id="{03CD456A-5E65-CD54-D5B3-7DDA83007E82}"/>
                  </a:ext>
                </a:extLst>
              </p:cNvPr>
              <p:cNvSpPr/>
              <p:nvPr/>
            </p:nvSpPr>
            <p:spPr>
              <a:xfrm rot="16200000">
                <a:off x="-239865" y="241998"/>
                <a:ext cx="857250" cy="371475"/>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17" name="Rectangle 16">
              <a:hlinkClick r:id="rId4" action="ppaction://hlinksldjump"/>
              <a:extLst>
                <a:ext uri="{FF2B5EF4-FFF2-40B4-BE49-F238E27FC236}">
                  <a16:creationId xmlns:a16="http://schemas.microsoft.com/office/drawing/2014/main" id="{0A9179BA-9A19-97F9-D9A9-6410D45362C6}"/>
                </a:ext>
              </a:extLst>
            </p:cNvPr>
            <p:cNvSpPr/>
            <p:nvPr/>
          </p:nvSpPr>
          <p:spPr>
            <a:xfrm rot="16200000">
              <a:off x="-237099" y="3674664"/>
              <a:ext cx="857250" cy="371475"/>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algn="ctr">
                <a:defRPr/>
              </a:pPr>
              <a:r>
                <a:rPr lang="fr-FR" sz="700" b="1" kern="0" dirty="0">
                  <a:solidFill>
                    <a:schemeClr val="bg1"/>
                  </a:solidFill>
                  <a:latin typeface="Peugeot New Light"/>
                </a:rPr>
                <a:t>Options</a:t>
              </a:r>
            </a:p>
            <a:p>
              <a:pPr algn="ctr">
                <a:defRPr/>
              </a:pPr>
              <a:r>
                <a:rPr lang="fr-FR" sz="700" b="1" kern="0" dirty="0">
                  <a:solidFill>
                    <a:schemeClr val="bg1"/>
                  </a:solidFill>
                  <a:latin typeface="Peugeot New Light"/>
                </a:rPr>
                <a:t>Accessoires</a:t>
              </a:r>
            </a:p>
            <a:p>
              <a:pPr algn="ctr">
                <a:defRPr/>
              </a:pPr>
              <a:r>
                <a:rPr lang="fr-FR" sz="700" b="1" kern="0" dirty="0">
                  <a:solidFill>
                    <a:schemeClr val="bg1"/>
                  </a:solidFill>
                  <a:latin typeface="Peugeot New Light"/>
                </a:rPr>
                <a:t>Services</a:t>
              </a:r>
            </a:p>
          </p:txBody>
        </p:sp>
      </p:grpSp>
    </p:spTree>
    <p:extLst>
      <p:ext uri="{BB962C8B-B14F-4D97-AF65-F5344CB8AC3E}">
        <p14:creationId xmlns:p14="http://schemas.microsoft.com/office/powerpoint/2010/main" val="39218779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7ECBAE77-34DD-40DC-B55A-D1BD881E41F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766763" y="1393802"/>
            <a:ext cx="5357847" cy="3025798"/>
          </a:xfrm>
          <a:prstGeom prst="rect">
            <a:avLst/>
          </a:prstGeom>
        </p:spPr>
      </p:pic>
      <p:pic>
        <p:nvPicPr>
          <p:cNvPr id="18" name="Image 17" descr="Une image contenant texte, équipement électronique&#10;&#10;Description générée automatiquement">
            <a:extLst>
              <a:ext uri="{FF2B5EF4-FFF2-40B4-BE49-F238E27FC236}">
                <a16:creationId xmlns:a16="http://schemas.microsoft.com/office/drawing/2014/main" id="{6E1FAD14-A65D-466D-BCF3-9D50CE65B6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24611" y="1393803"/>
            <a:ext cx="5357847" cy="3025797"/>
          </a:xfrm>
          <a:prstGeom prst="rect">
            <a:avLst/>
          </a:prstGeom>
        </p:spPr>
      </p:pic>
      <p:sp>
        <p:nvSpPr>
          <p:cNvPr id="19" name="Titre 2"/>
          <p:cNvSpPr txBox="1">
            <a:spLocks/>
          </p:cNvSpPr>
          <p:nvPr/>
        </p:nvSpPr>
        <p:spPr>
          <a:xfrm>
            <a:off x="658076" y="327356"/>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r>
              <a:rPr lang="fr-FR" sz="1500" b="1" dirty="0">
                <a:solidFill>
                  <a:srgbClr val="000000"/>
                </a:solidFill>
                <a:latin typeface="Peugeot New" panose="02000000000000000000" pitchFamily="50" charset="0"/>
              </a:rPr>
              <a:t>DÉTAIL DES ÉQUIPEMENTS</a:t>
            </a:r>
          </a:p>
        </p:txBody>
      </p:sp>
      <p:sp>
        <p:nvSpPr>
          <p:cNvPr id="43" name="Rectangle 42"/>
          <p:cNvSpPr/>
          <p:nvPr/>
        </p:nvSpPr>
        <p:spPr>
          <a:xfrm>
            <a:off x="667603" y="4610097"/>
            <a:ext cx="5515483" cy="1217385"/>
          </a:xfrm>
          <a:prstGeom prst="rect">
            <a:avLst/>
          </a:prstGeom>
        </p:spPr>
        <p:txBody>
          <a:bodyPr wrap="square">
            <a:spAutoFit/>
          </a:bodyPr>
          <a:lstStyle/>
          <a:p>
            <a:r>
              <a:rPr lang="fr-FR" sz="1200" dirty="0">
                <a:latin typeface="Peugeot New" panose="02000000000000000000" pitchFamily="2" charset="0"/>
              </a:rPr>
              <a:t>COMBINÉ NUMÉRIQUE 3D</a:t>
            </a:r>
          </a:p>
          <a:p>
            <a:endParaRPr lang="fr-FR" sz="1200" dirty="0">
              <a:latin typeface="Peugeot New" panose="02000000000000000000" pitchFamily="2" charset="0"/>
            </a:endParaRPr>
          </a:p>
          <a:p>
            <a:pPr algn="just">
              <a:lnSpc>
                <a:spcPct val="125000"/>
              </a:lnSpc>
            </a:pPr>
            <a:r>
              <a:rPr lang="fr-FR" sz="800" dirty="0">
                <a:latin typeface="Peugeot New" panose="02000000000000000000" pitchFamily="2" charset="0"/>
              </a:rPr>
              <a:t>Entièrement configurable et personnalisable, le combiné numérique 3D projette sur deux niveaux de vision les informations. De manière dynamique et selon leur importance, les informations peuvent être affichées plus proches ou plus éloignées de l’œil du conducteur. Ainsi, le temps de réponse du conducteur est amélioré d’environ une demi-seconde.</a:t>
            </a:r>
          </a:p>
        </p:txBody>
      </p:sp>
      <p:sp>
        <p:nvSpPr>
          <p:cNvPr id="44" name="Rectangle 43"/>
          <p:cNvSpPr/>
          <p:nvPr/>
        </p:nvSpPr>
        <p:spPr>
          <a:xfrm>
            <a:off x="6679934" y="4610097"/>
            <a:ext cx="5451106" cy="909608"/>
          </a:xfrm>
          <a:prstGeom prst="rect">
            <a:avLst/>
          </a:prstGeom>
        </p:spPr>
        <p:txBody>
          <a:bodyPr wrap="square">
            <a:spAutoFit/>
          </a:bodyPr>
          <a:lstStyle/>
          <a:p>
            <a:r>
              <a:rPr lang="fr-FR" sz="1200" dirty="0">
                <a:latin typeface="Peugeot New" panose="02000000000000000000" pitchFamily="2" charset="0"/>
              </a:rPr>
              <a:t>I-TOGGLES VIRTUELS PERSONNALISABLES</a:t>
            </a:r>
          </a:p>
          <a:p>
            <a:endParaRPr lang="fr-FR" sz="1200" dirty="0">
              <a:latin typeface="Peugeot New" panose="02000000000000000000" pitchFamily="2" charset="0"/>
            </a:endParaRPr>
          </a:p>
          <a:p>
            <a:pPr algn="just">
              <a:lnSpc>
                <a:spcPct val="125000"/>
              </a:lnSpc>
            </a:pPr>
            <a:r>
              <a:rPr lang="fr-FR" sz="800" dirty="0">
                <a:latin typeface="Peugeot New" panose="02000000000000000000" pitchFamily="2" charset="0"/>
              </a:rPr>
              <a:t>Un second écran tactile complète l’écran central 10’’ pour vous permettre de créer vos propres raccourcis. Ainsi, vous pouvez personnaliser des touches d’accès direct à la climatisation, à des contacts, à une radio, à une application…</a:t>
            </a:r>
          </a:p>
        </p:txBody>
      </p:sp>
      <p:grpSp>
        <p:nvGrpSpPr>
          <p:cNvPr id="31" name="Groupe 30"/>
          <p:cNvGrpSpPr/>
          <p:nvPr/>
        </p:nvGrpSpPr>
        <p:grpSpPr>
          <a:xfrm>
            <a:off x="1" y="-891"/>
            <a:ext cx="377183" cy="6858891"/>
            <a:chOff x="1" y="-891"/>
            <a:chExt cx="377183" cy="6858891"/>
          </a:xfrm>
        </p:grpSpPr>
        <p:grpSp>
          <p:nvGrpSpPr>
            <p:cNvPr id="33" name="Groupe 24"/>
            <p:cNvGrpSpPr/>
            <p:nvPr/>
          </p:nvGrpSpPr>
          <p:grpSpPr>
            <a:xfrm>
              <a:off x="1" y="857258"/>
              <a:ext cx="377183" cy="6000742"/>
              <a:chOff x="-5692" y="857258"/>
              <a:chExt cx="377183" cy="6000742"/>
            </a:xfrm>
            <a:solidFill>
              <a:srgbClr val="FFFFFF">
                <a:lumMod val="95000"/>
              </a:srgbClr>
            </a:solidFill>
          </p:grpSpPr>
          <p:sp>
            <p:nvSpPr>
              <p:cNvPr id="35" name="Rectangle 34">
                <a:hlinkClick r:id="rId4"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36" name="Rectangle 35">
                <a:hlinkClick r:id="rId5" action="ppaction://hlinksldjump"/>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37" name="Rectangle 36">
                <a:hlinkClick r:id="rId6" action="ppaction://hlinksldjump"/>
              </p:cNvPr>
              <p:cNvSpPr/>
              <p:nvPr/>
            </p:nvSpPr>
            <p:spPr>
              <a:xfrm rot="16200000">
                <a:off x="-245887" y="3672232"/>
                <a:ext cx="857250" cy="370804"/>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38" name="Rectangle 37">
                <a:hlinkClick r:id="rId7" action="ppaction://hlinksldjump"/>
              </p:cNvPr>
              <p:cNvSpPr/>
              <p:nvPr/>
            </p:nvSpPr>
            <p:spPr>
              <a:xfrm rot="16200000">
                <a:off x="-245728" y="2811568"/>
                <a:ext cx="857250" cy="377177"/>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39" name="Rectangle 38">
                <a:hlinkClick r:id="rId8" action="ppaction://hlinksldjump"/>
              </p:cNvPr>
              <p:cNvSpPr/>
              <p:nvPr/>
            </p:nvSpPr>
            <p:spPr>
              <a:xfrm rot="16200000">
                <a:off x="-245724" y="1954549"/>
                <a:ext cx="857250" cy="377181"/>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40" name="Rectangle 39">
                <a:hlinkClick r:id="rId9" action="ppaction://hlinksldjump"/>
              </p:cNvPr>
              <p:cNvSpPr/>
              <p:nvPr/>
            </p:nvSpPr>
            <p:spPr>
              <a:xfrm rot="16200000">
                <a:off x="-245728" y="1097295"/>
                <a:ext cx="857250" cy="377175"/>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41" name="Rectangle 40">
                <a:hlinkClick r:id="rId10"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34" name="Rectangle 33">
              <a:hlinkClick r:id="rId11" action="ppaction://hlinksldjump"/>
              <a:extLst>
                <a:ext uri="{FF2B5EF4-FFF2-40B4-BE49-F238E27FC236}">
                  <a16:creationId xmlns:a16="http://schemas.microsoft.com/office/drawing/2014/main" id="{03CD456A-5E65-CD54-D5B3-7DDA83007E82}"/>
                </a:ext>
              </a:extLst>
            </p:cNvPr>
            <p:cNvSpPr/>
            <p:nvPr/>
          </p:nvSpPr>
          <p:spPr>
            <a:xfrm rot="16200000">
              <a:off x="-241708" y="240818"/>
              <a:ext cx="857250" cy="373831"/>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42" name="Rectangle 41">
            <a:hlinkClick r:id="rId5" action="ppaction://hlinksldjump"/>
            <a:extLst>
              <a:ext uri="{FF2B5EF4-FFF2-40B4-BE49-F238E27FC236}">
                <a16:creationId xmlns:a16="http://schemas.microsoft.com/office/drawing/2014/main" id="{8BB4BFD6-1932-50BB-91DA-6720F0442AE5}"/>
              </a:ext>
            </a:extLst>
          </p:cNvPr>
          <p:cNvSpPr/>
          <p:nvPr/>
        </p:nvSpPr>
        <p:spPr>
          <a:xfrm rot="16200000">
            <a:off x="-240197" y="4529139"/>
            <a:ext cx="857250" cy="371475"/>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chemeClr val="bg1"/>
                </a:solidFill>
                <a:effectLst/>
                <a:uLnTx/>
                <a:uFillTx/>
                <a:latin typeface="Peugeot New Light"/>
                <a:ea typeface="+mn-ea"/>
                <a:cs typeface="+mn-cs"/>
              </a:rPr>
              <a:t>Détails des équipements</a:t>
            </a:r>
          </a:p>
        </p:txBody>
      </p:sp>
    </p:spTree>
    <p:extLst>
      <p:ext uri="{BB962C8B-B14F-4D97-AF65-F5344CB8AC3E}">
        <p14:creationId xmlns:p14="http://schemas.microsoft.com/office/powerpoint/2010/main" val="735852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Espace réservé pour une image  15" descr="Une image contenant voiture, bleu&#10;&#10;Description générée automatiquement">
            <a:extLst>
              <a:ext uri="{FF2B5EF4-FFF2-40B4-BE49-F238E27FC236}">
                <a16:creationId xmlns:a16="http://schemas.microsoft.com/office/drawing/2014/main" id="{31F108EA-6A45-4A08-95C5-8067A5CEF3E2}"/>
              </a:ext>
            </a:extLst>
          </p:cNvPr>
          <p:cNvPicPr>
            <a:picLocks noGrp="1" noChangeAspect="1"/>
          </p:cNvPicPr>
          <p:nvPr>
            <p:ph type="pic" sz="quarter" idx="22"/>
          </p:nvPr>
        </p:nvPicPr>
        <p:blipFill>
          <a:blip r:embed="rId3" cstate="print">
            <a:extLst>
              <a:ext uri="{28A0092B-C50C-407E-A947-70E740481C1C}">
                <a14:useLocalDpi xmlns:a14="http://schemas.microsoft.com/office/drawing/2010/main" val="0"/>
              </a:ext>
            </a:extLst>
          </a:blip>
          <a:srcRect/>
          <a:stretch>
            <a:fillRect/>
          </a:stretch>
        </p:blipFill>
        <p:spPr>
          <a:xfrm>
            <a:off x="1744966" y="178570"/>
            <a:ext cx="3448442" cy="1973648"/>
          </a:xfrm>
        </p:spPr>
      </p:pic>
      <p:pic>
        <p:nvPicPr>
          <p:cNvPr id="23" name="Espace réservé pour une image  19" descr="Une image contenant voiture&#10;&#10;Description générée automatiquement">
            <a:extLst>
              <a:ext uri="{FF2B5EF4-FFF2-40B4-BE49-F238E27FC236}">
                <a16:creationId xmlns:a16="http://schemas.microsoft.com/office/drawing/2014/main" id="{788E0085-B98C-4D1F-8FB8-12FA83153C54}"/>
              </a:ext>
            </a:extLst>
          </p:cNvPr>
          <p:cNvPicPr>
            <a:picLocks noGrp="1" noChangeAspect="1"/>
          </p:cNvPicPr>
          <p:nvPr>
            <p:ph type="pic" sz="quarter" idx="24"/>
          </p:nvPr>
        </p:nvPicPr>
        <p:blipFill>
          <a:blip r:embed="rId4" cstate="print">
            <a:extLst>
              <a:ext uri="{28A0092B-C50C-407E-A947-70E740481C1C}">
                <a14:useLocalDpi xmlns:a14="http://schemas.microsoft.com/office/drawing/2010/main" val="0"/>
              </a:ext>
            </a:extLst>
          </a:blip>
          <a:srcRect/>
          <a:stretch>
            <a:fillRect/>
          </a:stretch>
        </p:blipFill>
        <p:spPr>
          <a:xfrm>
            <a:off x="7361907" y="178570"/>
            <a:ext cx="3448442" cy="1973648"/>
          </a:xfrm>
        </p:spPr>
      </p:pic>
      <p:sp>
        <p:nvSpPr>
          <p:cNvPr id="35" name="Espace réservé du texte 34"/>
          <p:cNvSpPr>
            <a:spLocks noGrp="1"/>
          </p:cNvSpPr>
          <p:nvPr>
            <p:ph type="body" sz="quarter" idx="14"/>
          </p:nvPr>
        </p:nvSpPr>
        <p:spPr>
          <a:xfrm>
            <a:off x="670940" y="1864544"/>
            <a:ext cx="5302800" cy="360000"/>
          </a:xfrm>
        </p:spPr>
        <p:txBody>
          <a:bodyPr tIns="90000" anchor="t"/>
          <a:lstStyle/>
          <a:p>
            <a:pPr>
              <a:spcBef>
                <a:spcPts val="0"/>
              </a:spcBef>
            </a:pPr>
            <a:r>
              <a:rPr lang="fr-FR" sz="1100" dirty="0"/>
              <a:t>ALLURE</a:t>
            </a:r>
          </a:p>
        </p:txBody>
      </p:sp>
      <p:sp>
        <p:nvSpPr>
          <p:cNvPr id="31" name="Espace réservé du texte 30"/>
          <p:cNvSpPr>
            <a:spLocks noGrp="1"/>
          </p:cNvSpPr>
          <p:nvPr>
            <p:ph type="body" sz="quarter" idx="10"/>
          </p:nvPr>
        </p:nvSpPr>
        <p:spPr>
          <a:xfrm>
            <a:off x="670940" y="2316439"/>
            <a:ext cx="5302800" cy="4376073"/>
          </a:xfrm>
        </p:spPr>
        <p:txBody>
          <a:bodyPr lIns="91440" tIns="90000" rIns="91440" bIns="108000" anchor="t">
            <a:normAutofit/>
          </a:bodyPr>
          <a:lstStyle/>
          <a:p>
            <a:pPr marL="0" indent="0">
              <a:spcBef>
                <a:spcPts val="0"/>
              </a:spcBef>
              <a:buNone/>
            </a:pPr>
            <a:r>
              <a:rPr lang="fr-FR" dirty="0">
                <a:latin typeface="Peugeot New"/>
              </a:rPr>
              <a:t>Accès et démarrage mains libres</a:t>
            </a:r>
          </a:p>
          <a:p>
            <a:pPr marL="0" indent="0">
              <a:spcBef>
                <a:spcPts val="0"/>
              </a:spcBef>
              <a:buNone/>
            </a:pPr>
            <a:endParaRPr lang="fr-FR" dirty="0">
              <a:latin typeface="Peugeot New"/>
            </a:endParaRPr>
          </a:p>
          <a:p>
            <a:pPr marL="0" indent="0">
              <a:spcBef>
                <a:spcPts val="0"/>
              </a:spcBef>
              <a:buNone/>
            </a:pPr>
            <a:r>
              <a:rPr lang="fr-FR" dirty="0">
                <a:latin typeface="Peugeot New"/>
              </a:rPr>
              <a:t>Air </a:t>
            </a:r>
            <a:r>
              <a:rPr lang="fr-FR" dirty="0" err="1">
                <a:latin typeface="Peugeot New"/>
              </a:rPr>
              <a:t>Quality</a:t>
            </a:r>
            <a:r>
              <a:rPr lang="fr-FR" dirty="0">
                <a:latin typeface="Peugeot New"/>
              </a:rPr>
              <a:t> System</a:t>
            </a:r>
          </a:p>
          <a:p>
            <a:pPr marL="0" indent="0">
              <a:spcBef>
                <a:spcPts val="0"/>
              </a:spcBef>
              <a:buNone/>
            </a:pPr>
            <a:endParaRPr lang="fr-FR" sz="700" dirty="0"/>
          </a:p>
          <a:p>
            <a:pPr marL="0" indent="0">
              <a:buNone/>
            </a:pPr>
            <a:r>
              <a:rPr lang="fr-FR" dirty="0">
                <a:solidFill>
                  <a:schemeClr val="tx1">
                    <a:lumMod val="85000"/>
                    <a:lumOff val="15000"/>
                  </a:schemeClr>
                </a:solidFill>
              </a:rPr>
              <a:t>Commutation automatique des feux de route</a:t>
            </a:r>
            <a:br>
              <a:rPr lang="fr-FR" dirty="0">
                <a:solidFill>
                  <a:schemeClr val="tx1">
                    <a:lumMod val="85000"/>
                    <a:lumOff val="15000"/>
                  </a:schemeClr>
                </a:solidFill>
              </a:rPr>
            </a:br>
            <a:endParaRPr lang="fr-FR" sz="700" dirty="0"/>
          </a:p>
          <a:p>
            <a:pPr marL="0" indent="0">
              <a:spcBef>
                <a:spcPts val="0"/>
              </a:spcBef>
              <a:buNone/>
            </a:pPr>
            <a:r>
              <a:rPr lang="fr-FR" dirty="0"/>
              <a:t>Mirror </a:t>
            </a:r>
            <a:r>
              <a:rPr lang="fr-FR" dirty="0" err="1"/>
              <a:t>Screen</a:t>
            </a:r>
            <a:r>
              <a:rPr lang="fr-FR" dirty="0"/>
              <a:t> sans fil</a:t>
            </a:r>
          </a:p>
          <a:p>
            <a:pPr marL="0" indent="0">
              <a:spcBef>
                <a:spcPts val="0"/>
              </a:spcBef>
              <a:buNone/>
            </a:pPr>
            <a:endParaRPr lang="fr-FR" sz="700" dirty="0"/>
          </a:p>
          <a:p>
            <a:pPr marL="0" indent="0">
              <a:buNone/>
            </a:pPr>
            <a:r>
              <a:rPr lang="fr-FR" dirty="0">
                <a:solidFill>
                  <a:schemeClr val="tx1">
                    <a:lumMod val="85000"/>
                    <a:lumOff val="15000"/>
                  </a:schemeClr>
                </a:solidFill>
              </a:rPr>
              <a:t>Navigation connectée avec écran central tactile 10'' et i-</a:t>
            </a:r>
            <a:r>
              <a:rPr lang="fr-FR" dirty="0" err="1">
                <a:solidFill>
                  <a:schemeClr val="tx1">
                    <a:lumMod val="85000"/>
                    <a:lumOff val="15000"/>
                  </a:schemeClr>
                </a:solidFill>
              </a:rPr>
              <a:t>Toggles</a:t>
            </a:r>
            <a:r>
              <a:rPr lang="fr-FR" dirty="0">
                <a:solidFill>
                  <a:schemeClr val="tx1">
                    <a:lumMod val="85000"/>
                    <a:lumOff val="15000"/>
                  </a:schemeClr>
                </a:solidFill>
              </a:rPr>
              <a:t> virtuels personnalisables</a:t>
            </a:r>
          </a:p>
          <a:p>
            <a:pPr marL="0" indent="0">
              <a:spcBef>
                <a:spcPts val="0"/>
              </a:spcBef>
              <a:buNone/>
            </a:pPr>
            <a:endParaRPr lang="fr-FR" sz="700" dirty="0"/>
          </a:p>
          <a:p>
            <a:pPr marL="0" indent="0">
              <a:spcBef>
                <a:spcPts val="0"/>
              </a:spcBef>
              <a:buNone/>
            </a:pPr>
            <a:r>
              <a:rPr lang="fr-FR" dirty="0">
                <a:latin typeface="Peugeot New"/>
              </a:rPr>
              <a:t>Reconnaissance vocale langage naturel </a:t>
            </a:r>
          </a:p>
          <a:p>
            <a:pPr marL="0" indent="0">
              <a:spcBef>
                <a:spcPts val="0"/>
              </a:spcBef>
              <a:buNone/>
            </a:pPr>
            <a:endParaRPr lang="fr-FR" sz="700" dirty="0"/>
          </a:p>
          <a:p>
            <a:pPr marL="0" indent="0">
              <a:spcBef>
                <a:spcPts val="0"/>
              </a:spcBef>
              <a:buNone/>
            </a:pPr>
            <a:r>
              <a:rPr lang="fr-FR" dirty="0">
                <a:latin typeface="Peugeot New"/>
              </a:rPr>
              <a:t>Pack </a:t>
            </a:r>
            <a:r>
              <a:rPr lang="fr-FR" dirty="0" err="1">
                <a:latin typeface="Peugeot New"/>
              </a:rPr>
              <a:t>Safety</a:t>
            </a:r>
            <a:r>
              <a:rPr lang="fr-FR" dirty="0">
                <a:latin typeface="Peugeot New"/>
              </a:rPr>
              <a:t> Plus</a:t>
            </a:r>
          </a:p>
          <a:p>
            <a:pPr marL="85725" indent="0">
              <a:buNone/>
            </a:pPr>
            <a:r>
              <a:rPr lang="fr-FR" dirty="0">
                <a:latin typeface="Peugeot New Light" panose="02000000000000000000" pitchFamily="2" charset="0"/>
              </a:rPr>
              <a:t>Alerte active de franchissement involontaire de ligne, Active </a:t>
            </a:r>
            <a:r>
              <a:rPr lang="fr-FR" dirty="0" err="1">
                <a:latin typeface="Peugeot New Light" panose="02000000000000000000" pitchFamily="2" charset="0"/>
              </a:rPr>
              <a:t>Safety</a:t>
            </a:r>
            <a:r>
              <a:rPr lang="fr-FR" dirty="0">
                <a:latin typeface="Peugeot New Light" panose="02000000000000000000" pitchFamily="2" charset="0"/>
              </a:rPr>
              <a:t> </a:t>
            </a:r>
            <a:r>
              <a:rPr lang="fr-FR" dirty="0" err="1">
                <a:latin typeface="Peugeot New Light" panose="02000000000000000000" pitchFamily="2" charset="0"/>
              </a:rPr>
              <a:t>Brake</a:t>
            </a:r>
            <a:r>
              <a:rPr lang="fr-FR" dirty="0">
                <a:latin typeface="Peugeot New Light" panose="02000000000000000000" pitchFamily="2" charset="0"/>
              </a:rPr>
              <a:t> piloté par caméra et radar,  freinage d’urgence automatique de jour et de nuit avec alerte risque de collision (Distance </a:t>
            </a:r>
            <a:r>
              <a:rPr lang="fr-FR" dirty="0" err="1">
                <a:latin typeface="Peugeot New Light" panose="02000000000000000000" pitchFamily="2" charset="0"/>
              </a:rPr>
              <a:t>Alert</a:t>
            </a:r>
            <a:r>
              <a:rPr lang="fr-FR" dirty="0">
                <a:latin typeface="Peugeot New Light" panose="02000000000000000000" pitchFamily="2" charset="0"/>
              </a:rPr>
              <a:t>), reconnaissance étendue des panneaux de signalisation</a:t>
            </a:r>
          </a:p>
          <a:p>
            <a:pPr marL="85725" indent="0">
              <a:buNone/>
            </a:pPr>
            <a:endParaRPr lang="fr-FR" sz="700" dirty="0">
              <a:latin typeface="Peugeot New Light" panose="02000000000000000000" pitchFamily="2" charset="0"/>
            </a:endParaRPr>
          </a:p>
          <a:p>
            <a:pPr marL="0" indent="0">
              <a:spcBef>
                <a:spcPts val="0"/>
              </a:spcBef>
              <a:buNone/>
            </a:pPr>
            <a:r>
              <a:rPr lang="fr-FR" dirty="0"/>
              <a:t>Pack Drive </a:t>
            </a:r>
            <a:r>
              <a:rPr lang="fr-FR" dirty="0" err="1"/>
              <a:t>Assist</a:t>
            </a:r>
            <a:endParaRPr lang="fr-FR" dirty="0"/>
          </a:p>
          <a:p>
            <a:pPr marL="90170" lvl="1" indent="0">
              <a:spcBef>
                <a:spcPts val="300"/>
              </a:spcBef>
              <a:buNone/>
            </a:pPr>
            <a:r>
              <a:rPr lang="fr-FR" dirty="0">
                <a:latin typeface="Peugeot New Light"/>
              </a:rPr>
              <a:t>Régulateur de vitesse adaptatif avec fonction Stop &amp; Go</a:t>
            </a:r>
          </a:p>
          <a:p>
            <a:pPr marL="0" indent="0">
              <a:lnSpc>
                <a:spcPct val="100000"/>
              </a:lnSpc>
              <a:spcBef>
                <a:spcPts val="0"/>
              </a:spcBef>
              <a:buNone/>
            </a:pPr>
            <a:endParaRPr lang="fr-FR" sz="700" dirty="0"/>
          </a:p>
          <a:p>
            <a:pPr marL="0" indent="0">
              <a:spcAft>
                <a:spcPts val="300"/>
              </a:spcAft>
              <a:buNone/>
            </a:pPr>
            <a:r>
              <a:rPr lang="fr-FR" dirty="0">
                <a:latin typeface="Peugeot New" panose="02000000000000000000" pitchFamily="50" charset="0"/>
              </a:rPr>
              <a:t>Pare-brise teinté feuilleté acoustique</a:t>
            </a:r>
          </a:p>
          <a:p>
            <a:pPr marL="0" indent="0">
              <a:lnSpc>
                <a:spcPct val="100000"/>
              </a:lnSpc>
              <a:spcBef>
                <a:spcPts val="0"/>
              </a:spcBef>
              <a:buNone/>
            </a:pPr>
            <a:endParaRPr lang="fr-FR" sz="700" dirty="0">
              <a:latin typeface="Peugeot New Light" panose="02000000000000000000" pitchFamily="2" charset="0"/>
            </a:endParaRPr>
          </a:p>
          <a:p>
            <a:pPr marL="0" indent="0">
              <a:lnSpc>
                <a:spcPct val="90000"/>
              </a:lnSpc>
              <a:spcBef>
                <a:spcPts val="0"/>
              </a:spcBef>
              <a:buNone/>
            </a:pPr>
            <a:r>
              <a:rPr lang="fr-FR" dirty="0">
                <a:latin typeface="Peugeot New"/>
              </a:rPr>
              <a:t>Peugeot i-Cockpit® avec instrumentation numérique 10’’ personnalisable</a:t>
            </a:r>
          </a:p>
          <a:p>
            <a:pPr marL="0" indent="0">
              <a:lnSpc>
                <a:spcPct val="90000"/>
              </a:lnSpc>
              <a:spcBef>
                <a:spcPts val="0"/>
              </a:spcBef>
              <a:buNone/>
            </a:pPr>
            <a:endParaRPr lang="fr-FR" sz="700" dirty="0"/>
          </a:p>
          <a:p>
            <a:pPr marL="0" indent="0">
              <a:lnSpc>
                <a:spcPct val="90000"/>
              </a:lnSpc>
              <a:spcBef>
                <a:spcPts val="0"/>
              </a:spcBef>
              <a:buNone/>
            </a:pPr>
            <a:r>
              <a:rPr lang="fr-FR" dirty="0"/>
              <a:t>Projecteurs Peugeot LED </a:t>
            </a:r>
            <a:r>
              <a:rPr lang="fr-FR" dirty="0" err="1"/>
              <a:t>Technology</a:t>
            </a:r>
            <a:endParaRPr lang="fr-FR" dirty="0"/>
          </a:p>
          <a:p>
            <a:pPr marL="0" indent="0">
              <a:lnSpc>
                <a:spcPct val="90000"/>
              </a:lnSpc>
              <a:spcBef>
                <a:spcPts val="0"/>
              </a:spcBef>
              <a:buNone/>
            </a:pPr>
            <a:endParaRPr lang="fr-FR" sz="700" strike="sngStrike" dirty="0">
              <a:solidFill>
                <a:srgbClr val="FF0000"/>
              </a:solidFill>
            </a:endParaRPr>
          </a:p>
          <a:p>
            <a:pPr marL="0" indent="0">
              <a:lnSpc>
                <a:spcPct val="90000"/>
              </a:lnSpc>
              <a:spcBef>
                <a:spcPts val="0"/>
              </a:spcBef>
              <a:buNone/>
            </a:pPr>
            <a:r>
              <a:rPr lang="fr-FR" dirty="0" err="1">
                <a:latin typeface="Peugeot New"/>
              </a:rPr>
              <a:t>Visiopark</a:t>
            </a:r>
            <a:r>
              <a:rPr lang="fr-FR" dirty="0">
                <a:latin typeface="Peugeot New"/>
              </a:rPr>
              <a:t> 1 : aide au stationnement arrière et caméra arrière</a:t>
            </a:r>
          </a:p>
          <a:p>
            <a:pPr marL="0" indent="0">
              <a:lnSpc>
                <a:spcPct val="90000"/>
              </a:lnSpc>
              <a:spcBef>
                <a:spcPts val="0"/>
              </a:spcBef>
              <a:buNone/>
            </a:pPr>
            <a:endParaRPr lang="fr-FR" sz="700" dirty="0"/>
          </a:p>
          <a:p>
            <a:pPr marL="0" indent="0">
              <a:lnSpc>
                <a:spcPct val="90000"/>
              </a:lnSpc>
              <a:spcBef>
                <a:spcPts val="0"/>
              </a:spcBef>
              <a:buNone/>
            </a:pPr>
            <a:r>
              <a:rPr lang="fr-FR" dirty="0">
                <a:latin typeface="Peugeot New"/>
              </a:rPr>
              <a:t>Vitres avant feuilletées acoustiques</a:t>
            </a:r>
          </a:p>
          <a:p>
            <a:pPr marL="0" indent="0">
              <a:lnSpc>
                <a:spcPct val="90000"/>
              </a:lnSpc>
              <a:spcBef>
                <a:spcPts val="0"/>
              </a:spcBef>
              <a:buNone/>
            </a:pPr>
            <a:endParaRPr lang="fr-FR" dirty="0">
              <a:latin typeface="Peugeot New"/>
            </a:endParaRPr>
          </a:p>
          <a:p>
            <a:pPr marL="0" indent="0">
              <a:lnSpc>
                <a:spcPct val="90000"/>
              </a:lnSpc>
              <a:spcBef>
                <a:spcPts val="0"/>
              </a:spcBef>
              <a:buNone/>
            </a:pPr>
            <a:r>
              <a:rPr lang="fr-FR" dirty="0">
                <a:latin typeface="Peugeot New"/>
              </a:rPr>
              <a:t>Vitres latérales arrière et lunette arrière chauffante </a:t>
            </a:r>
            <a:r>
              <a:rPr lang="fr-FR" dirty="0" err="1">
                <a:latin typeface="Peugeot New"/>
              </a:rPr>
              <a:t>surteintées</a:t>
            </a:r>
            <a:endParaRPr lang="fr-FR" sz="900" dirty="0"/>
          </a:p>
          <a:p>
            <a:pPr marL="0" indent="0">
              <a:buNone/>
            </a:pPr>
            <a:endParaRPr lang="fr-FR" sz="900" dirty="0"/>
          </a:p>
          <a:p>
            <a:pPr marL="0" indent="0">
              <a:buNone/>
            </a:pPr>
            <a:endParaRPr lang="fr-FR" sz="900" dirty="0"/>
          </a:p>
        </p:txBody>
      </p:sp>
      <p:sp>
        <p:nvSpPr>
          <p:cNvPr id="33" name="Espace réservé du texte 32"/>
          <p:cNvSpPr>
            <a:spLocks noGrp="1"/>
          </p:cNvSpPr>
          <p:nvPr>
            <p:ph type="body" sz="quarter" idx="12"/>
          </p:nvPr>
        </p:nvSpPr>
        <p:spPr>
          <a:xfrm>
            <a:off x="6573610" y="2316439"/>
            <a:ext cx="5302800" cy="4376073"/>
          </a:xfrm>
        </p:spPr>
        <p:txBody>
          <a:bodyPr lIns="91440" tIns="90000" rIns="91440" bIns="108000" anchor="t"/>
          <a:lstStyle/>
          <a:p>
            <a:pPr marL="0" indent="0">
              <a:lnSpc>
                <a:spcPct val="100000"/>
              </a:lnSpc>
              <a:spcBef>
                <a:spcPts val="0"/>
              </a:spcBef>
              <a:buNone/>
            </a:pPr>
            <a:r>
              <a:rPr lang="fr-FR" dirty="0"/>
              <a:t>Aide au stationnement avant</a:t>
            </a:r>
          </a:p>
          <a:p>
            <a:pPr marL="0" indent="0">
              <a:lnSpc>
                <a:spcPct val="100000"/>
              </a:lnSpc>
              <a:spcBef>
                <a:spcPts val="0"/>
              </a:spcBef>
              <a:buNone/>
            </a:pPr>
            <a:endParaRPr lang="fr-FR" dirty="0"/>
          </a:p>
          <a:p>
            <a:pPr marL="0" indent="0">
              <a:lnSpc>
                <a:spcPct val="100000"/>
              </a:lnSpc>
              <a:spcBef>
                <a:spcPts val="0"/>
              </a:spcBef>
              <a:buNone/>
            </a:pPr>
            <a:r>
              <a:rPr lang="fr-FR" dirty="0"/>
              <a:t>Clean </a:t>
            </a:r>
            <a:r>
              <a:rPr lang="fr-FR" dirty="0" err="1"/>
              <a:t>Cabin</a:t>
            </a:r>
            <a:endParaRPr lang="fr-FR" dirty="0"/>
          </a:p>
          <a:p>
            <a:pPr marL="0" indent="0">
              <a:lnSpc>
                <a:spcPct val="100000"/>
              </a:lnSpc>
              <a:spcBef>
                <a:spcPts val="0"/>
              </a:spcBef>
              <a:buNone/>
            </a:pPr>
            <a:endParaRPr lang="fr-FR" dirty="0"/>
          </a:p>
          <a:p>
            <a:pPr marL="0" indent="0">
              <a:lnSpc>
                <a:spcPct val="100000"/>
              </a:lnSpc>
              <a:spcBef>
                <a:spcPts val="0"/>
              </a:spcBef>
              <a:buNone/>
            </a:pPr>
            <a:r>
              <a:rPr lang="fr-FR" dirty="0"/>
              <a:t>Driver Sport Pack</a:t>
            </a:r>
          </a:p>
          <a:p>
            <a:pPr marL="0" indent="0">
              <a:lnSpc>
                <a:spcPct val="100000"/>
              </a:lnSpc>
              <a:spcBef>
                <a:spcPts val="0"/>
              </a:spcBef>
              <a:buNone/>
            </a:pPr>
            <a:endParaRPr lang="fr-FR" dirty="0"/>
          </a:p>
          <a:p>
            <a:pPr marL="0" indent="0">
              <a:lnSpc>
                <a:spcPct val="100000"/>
              </a:lnSpc>
              <a:spcBef>
                <a:spcPts val="0"/>
              </a:spcBef>
              <a:buNone/>
            </a:pPr>
            <a:r>
              <a:rPr lang="fr-FR" dirty="0"/>
              <a:t>Hayon motorisé avec accès bras chargés</a:t>
            </a:r>
          </a:p>
          <a:p>
            <a:pPr marL="0" indent="0">
              <a:lnSpc>
                <a:spcPct val="100000"/>
              </a:lnSpc>
              <a:spcBef>
                <a:spcPts val="0"/>
              </a:spcBef>
              <a:buNone/>
            </a:pPr>
            <a:endParaRPr lang="fr-FR" sz="700" dirty="0"/>
          </a:p>
          <a:p>
            <a:pPr marL="0" indent="0">
              <a:lnSpc>
                <a:spcPct val="100000"/>
              </a:lnSpc>
              <a:spcBef>
                <a:spcPts val="0"/>
              </a:spcBef>
              <a:buNone/>
            </a:pPr>
            <a:r>
              <a:rPr lang="fr-FR" sz="800" b="0" i="0" u="none" strike="noStrike" kern="1200" dirty="0">
                <a:solidFill>
                  <a:srgbClr val="000000"/>
                </a:solidFill>
                <a:effectLst/>
                <a:latin typeface="Peugeot New"/>
              </a:rPr>
              <a:t>Peugeot </a:t>
            </a:r>
            <a:r>
              <a:rPr lang="fr-FR" sz="800" b="0" i="0" u="none" strike="noStrike" kern="1200" dirty="0" err="1">
                <a:solidFill>
                  <a:srgbClr val="000000"/>
                </a:solidFill>
                <a:effectLst/>
                <a:latin typeface="Peugeot New"/>
              </a:rPr>
              <a:t>Connect</a:t>
            </a:r>
            <a:r>
              <a:rPr lang="fr-FR" sz="800" b="0" i="0" u="none" strike="noStrike" kern="1200" dirty="0">
                <a:solidFill>
                  <a:srgbClr val="000000"/>
                </a:solidFill>
                <a:effectLst/>
                <a:latin typeface="Peugeot New"/>
              </a:rPr>
              <a:t> SOS &amp; Assistance (</a:t>
            </a:r>
            <a:r>
              <a:rPr lang="fr-FR" dirty="0">
                <a:latin typeface="Peugeot New"/>
              </a:rPr>
              <a:t>E-call+)</a:t>
            </a:r>
          </a:p>
          <a:p>
            <a:pPr marL="0" indent="0">
              <a:lnSpc>
                <a:spcPct val="100000"/>
              </a:lnSpc>
              <a:spcBef>
                <a:spcPts val="0"/>
              </a:spcBef>
              <a:buNone/>
            </a:pPr>
            <a:endParaRPr lang="fr-FR" sz="700" dirty="0"/>
          </a:p>
          <a:p>
            <a:pPr marL="0" indent="0">
              <a:lnSpc>
                <a:spcPct val="100000"/>
              </a:lnSpc>
              <a:spcBef>
                <a:spcPts val="0"/>
              </a:spcBef>
              <a:buNone/>
            </a:pPr>
            <a:r>
              <a:rPr lang="fr-FR" dirty="0">
                <a:solidFill>
                  <a:srgbClr val="000000"/>
                </a:solidFill>
                <a:latin typeface="Peugeot New"/>
              </a:rPr>
              <a:t>Aide au maintien de la position dans la voie</a:t>
            </a:r>
          </a:p>
          <a:p>
            <a:pPr marL="0" indent="0">
              <a:lnSpc>
                <a:spcPct val="100000"/>
              </a:lnSpc>
              <a:spcBef>
                <a:spcPts val="0"/>
              </a:spcBef>
              <a:buNone/>
            </a:pPr>
            <a:endParaRPr lang="fr-FR" dirty="0">
              <a:latin typeface="Peugeot New"/>
            </a:endParaRPr>
          </a:p>
          <a:p>
            <a:pPr marL="0" indent="0">
              <a:lnSpc>
                <a:spcPct val="100000"/>
              </a:lnSpc>
              <a:spcBef>
                <a:spcPts val="0"/>
              </a:spcBef>
              <a:buNone/>
            </a:pPr>
            <a:r>
              <a:rPr lang="fr-FR" dirty="0">
                <a:latin typeface="Peugeot New"/>
              </a:rPr>
              <a:t>Peugeot i-Cockpit® avec combiné d'instrumentation numérique 10''  3D personnalisable</a:t>
            </a:r>
          </a:p>
          <a:p>
            <a:pPr marL="0" indent="0">
              <a:lnSpc>
                <a:spcPct val="100000"/>
              </a:lnSpc>
              <a:spcBef>
                <a:spcPts val="0"/>
              </a:spcBef>
              <a:buNone/>
            </a:pPr>
            <a:endParaRPr lang="fr-FR" sz="700" dirty="0">
              <a:highlight>
                <a:srgbClr val="FFFF00"/>
              </a:highlight>
            </a:endParaRPr>
          </a:p>
          <a:p>
            <a:pPr marL="0" indent="0">
              <a:lnSpc>
                <a:spcPct val="100000"/>
              </a:lnSpc>
              <a:spcBef>
                <a:spcPts val="0"/>
              </a:spcBef>
              <a:buNone/>
            </a:pPr>
            <a:r>
              <a:rPr lang="fr-FR" dirty="0"/>
              <a:t>Projecteurs Peugeot avec Matrix LED </a:t>
            </a:r>
            <a:r>
              <a:rPr lang="fr-FR" dirty="0" err="1"/>
              <a:t>Technology</a:t>
            </a:r>
            <a:endParaRPr lang="fr-FR" dirty="0"/>
          </a:p>
          <a:p>
            <a:pPr marL="0" indent="0">
              <a:lnSpc>
                <a:spcPct val="100000"/>
              </a:lnSpc>
              <a:spcBef>
                <a:spcPts val="0"/>
              </a:spcBef>
              <a:buNone/>
            </a:pPr>
            <a:endParaRPr lang="fr-FR" sz="700" dirty="0"/>
          </a:p>
          <a:p>
            <a:pPr marL="0" indent="0">
              <a:lnSpc>
                <a:spcPct val="100000"/>
              </a:lnSpc>
              <a:spcBef>
                <a:spcPts val="0"/>
              </a:spcBef>
              <a:buNone/>
            </a:pPr>
            <a:r>
              <a:rPr lang="fr-FR" dirty="0"/>
              <a:t>Rétroviseur intérieur </a:t>
            </a:r>
            <a:r>
              <a:rPr lang="fr-FR" dirty="0" err="1"/>
              <a:t>électrochrome</a:t>
            </a:r>
            <a:r>
              <a:rPr lang="fr-FR" dirty="0"/>
              <a:t> sans cadre</a:t>
            </a:r>
          </a:p>
          <a:p>
            <a:pPr marL="0" indent="0">
              <a:lnSpc>
                <a:spcPct val="100000"/>
              </a:lnSpc>
              <a:spcBef>
                <a:spcPts val="0"/>
              </a:spcBef>
              <a:buNone/>
            </a:pPr>
            <a:endParaRPr lang="fr-FR" dirty="0"/>
          </a:p>
          <a:p>
            <a:pPr marL="0" indent="0">
              <a:lnSpc>
                <a:spcPct val="100000"/>
              </a:lnSpc>
              <a:spcBef>
                <a:spcPts val="0"/>
              </a:spcBef>
              <a:buNone/>
            </a:pPr>
            <a:r>
              <a:rPr lang="fr-FR" dirty="0"/>
              <a:t>Sellerie tri matières </a:t>
            </a:r>
            <a:r>
              <a:rPr lang="fr-FR" dirty="0">
                <a:solidFill>
                  <a:srgbClr val="000000"/>
                </a:solidFill>
                <a:latin typeface="Peugeot New"/>
              </a:rPr>
              <a:t>maille </a:t>
            </a:r>
            <a:r>
              <a:rPr lang="fr-FR" dirty="0" err="1">
                <a:solidFill>
                  <a:srgbClr val="000000"/>
                </a:solidFill>
                <a:latin typeface="Peugeot New"/>
              </a:rPr>
              <a:t>Fraxx</a:t>
            </a:r>
            <a:r>
              <a:rPr lang="fr-FR" dirty="0">
                <a:solidFill>
                  <a:srgbClr val="000000"/>
                </a:solidFill>
                <a:latin typeface="Peugeot New"/>
              </a:rPr>
              <a:t> </a:t>
            </a:r>
            <a:r>
              <a:rPr lang="fr-FR" dirty="0" err="1">
                <a:solidFill>
                  <a:srgbClr val="000000"/>
                </a:solidFill>
                <a:latin typeface="Peugeot New"/>
              </a:rPr>
              <a:t>Knit</a:t>
            </a:r>
            <a:r>
              <a:rPr lang="fr-FR" dirty="0">
                <a:solidFill>
                  <a:srgbClr val="000000"/>
                </a:solidFill>
                <a:latin typeface="Peugeot New"/>
              </a:rPr>
              <a:t> / TEP / Alcantara®</a:t>
            </a:r>
          </a:p>
          <a:p>
            <a:pPr marL="0" indent="0">
              <a:lnSpc>
                <a:spcPct val="100000"/>
              </a:lnSpc>
              <a:spcBef>
                <a:spcPts val="0"/>
              </a:spcBef>
              <a:buNone/>
            </a:pPr>
            <a:endParaRPr lang="fr-FR" sz="700" dirty="0"/>
          </a:p>
          <a:p>
            <a:pPr marL="0" indent="0">
              <a:lnSpc>
                <a:spcPct val="100000"/>
              </a:lnSpc>
              <a:spcBef>
                <a:spcPts val="0"/>
              </a:spcBef>
              <a:buNone/>
            </a:pPr>
            <a:r>
              <a:rPr lang="fr-FR" dirty="0">
                <a:latin typeface="Peugeot New"/>
              </a:rPr>
              <a:t>Smart </a:t>
            </a:r>
            <a:r>
              <a:rPr lang="fr-FR" dirty="0" err="1">
                <a:latin typeface="Peugeot New"/>
              </a:rPr>
              <a:t>Multidrive</a:t>
            </a:r>
            <a:r>
              <a:rPr lang="fr-FR" dirty="0">
                <a:latin typeface="Peugeot New"/>
              </a:rPr>
              <a:t> : personnalisation du combiné et éclairage d'ambiance LED intérieur (8 couleurs)</a:t>
            </a:r>
          </a:p>
          <a:p>
            <a:pPr marL="0" indent="0">
              <a:lnSpc>
                <a:spcPct val="100000"/>
              </a:lnSpc>
              <a:spcBef>
                <a:spcPts val="0"/>
              </a:spcBef>
              <a:buNone/>
            </a:pPr>
            <a:endParaRPr lang="fr-FR" dirty="0"/>
          </a:p>
          <a:p>
            <a:pPr marL="0" indent="0">
              <a:lnSpc>
                <a:spcPct val="100000"/>
              </a:lnSpc>
              <a:spcBef>
                <a:spcPts val="0"/>
              </a:spcBef>
              <a:buNone/>
            </a:pPr>
            <a:r>
              <a:rPr lang="fr-FR" dirty="0"/>
              <a:t>Volant cuir pleine fleur perforé chauffant</a:t>
            </a:r>
            <a:endParaRPr lang="fr-FR" sz="700" dirty="0"/>
          </a:p>
          <a:p>
            <a:pPr marL="0" indent="0">
              <a:lnSpc>
                <a:spcPct val="100000"/>
              </a:lnSpc>
              <a:spcBef>
                <a:spcPts val="300"/>
              </a:spcBef>
              <a:buNone/>
            </a:pPr>
            <a:endParaRPr lang="fr-FR" dirty="0"/>
          </a:p>
        </p:txBody>
      </p:sp>
      <p:sp>
        <p:nvSpPr>
          <p:cNvPr id="36" name="Espace réservé du texte 35"/>
          <p:cNvSpPr>
            <a:spLocks noGrp="1"/>
          </p:cNvSpPr>
          <p:nvPr>
            <p:ph type="body" sz="quarter" idx="16"/>
          </p:nvPr>
        </p:nvSpPr>
        <p:spPr>
          <a:xfrm>
            <a:off x="6573610" y="1864544"/>
            <a:ext cx="5302800" cy="360000"/>
          </a:xfrm>
        </p:spPr>
        <p:txBody>
          <a:bodyPr tIns="61200" anchor="t">
            <a:normAutofit lnSpcReduction="10000"/>
          </a:bodyPr>
          <a:lstStyle/>
          <a:p>
            <a:pPr marL="0" indent="0" algn="ctr">
              <a:buNone/>
            </a:pPr>
            <a:r>
              <a:rPr lang="fr-FR" sz="1100" dirty="0"/>
              <a:t>GT</a:t>
            </a:r>
          </a:p>
          <a:p>
            <a:pPr marL="0" indent="0" algn="ctr">
              <a:spcBef>
                <a:spcPts val="200"/>
              </a:spcBef>
              <a:buNone/>
            </a:pPr>
            <a:r>
              <a:rPr lang="en-US" sz="700" b="0" dirty="0"/>
              <a:t>Allure +</a:t>
            </a:r>
          </a:p>
          <a:p>
            <a:pPr marL="0" indent="0" algn="ctr">
              <a:buNone/>
            </a:pPr>
            <a:endParaRPr lang="fr-FR" dirty="0"/>
          </a:p>
        </p:txBody>
      </p:sp>
      <p:sp>
        <p:nvSpPr>
          <p:cNvPr id="22" name="ZoneTexte 21">
            <a:extLst>
              <a:ext uri="{FF2B5EF4-FFF2-40B4-BE49-F238E27FC236}">
                <a16:creationId xmlns:a16="http://schemas.microsoft.com/office/drawing/2014/main" id="{E861FA7C-4BAA-4F0D-9F03-4A085C323D92}"/>
              </a:ext>
            </a:extLst>
          </p:cNvPr>
          <p:cNvSpPr txBox="1"/>
          <p:nvPr/>
        </p:nvSpPr>
        <p:spPr>
          <a:xfrm>
            <a:off x="670940" y="218437"/>
            <a:ext cx="4381500" cy="313932"/>
          </a:xfrm>
          <a:prstGeom prst="rect">
            <a:avLst/>
          </a:prstGeom>
          <a:noFill/>
        </p:spPr>
        <p:txBody>
          <a:bodyPr wrap="square" rtlCol="0">
            <a:spAutoFit/>
          </a:bodyPr>
          <a:lstStyle/>
          <a:p>
            <a:pPr>
              <a:lnSpc>
                <a:spcPct val="90000"/>
              </a:lnSpc>
              <a:spcBef>
                <a:spcPts val="1000"/>
              </a:spcBef>
              <a:defRPr/>
            </a:pPr>
            <a:r>
              <a:rPr lang="fr-FR" sz="1600" b="1" dirty="0">
                <a:latin typeface="Peugeot New" panose="02000000000000000000" pitchFamily="50" charset="0"/>
              </a:rPr>
              <a:t>GAMME</a:t>
            </a:r>
          </a:p>
        </p:txBody>
      </p:sp>
      <p:grpSp>
        <p:nvGrpSpPr>
          <p:cNvPr id="26" name="Groupe 24"/>
          <p:cNvGrpSpPr/>
          <p:nvPr/>
        </p:nvGrpSpPr>
        <p:grpSpPr>
          <a:xfrm>
            <a:off x="-9051" y="16"/>
            <a:ext cx="386225" cy="6857984"/>
            <a:chOff x="-5691" y="16"/>
            <a:chExt cx="386225" cy="6857984"/>
          </a:xfrm>
          <a:solidFill>
            <a:srgbClr val="FFFFFF">
              <a:lumMod val="95000"/>
            </a:srgbClr>
          </a:solidFill>
        </p:grpSpPr>
        <p:sp>
          <p:nvSpPr>
            <p:cNvPr id="27" name="Rectangle 26">
              <a:hlinkClick r:id="rId5"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28" name="Rectangle 27">
              <a:hlinkClick r:id="rId6" action="ppaction://hlinksldjump"/>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29" name="Rectangle 28">
              <a:hlinkClick r:id="rId7" action="ppaction://hlinksldjump"/>
            </p:cNvPr>
            <p:cNvSpPr/>
            <p:nvPr/>
          </p:nvSpPr>
          <p:spPr>
            <a:xfrm rot="16200000">
              <a:off x="-245555" y="3671895"/>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30" name="Rectangle 29">
              <a:hlinkClick r:id="rId8" action="ppaction://hlinksldjump"/>
            </p:cNvPr>
            <p:cNvSpPr/>
            <p:nvPr/>
          </p:nvSpPr>
          <p:spPr>
            <a:xfrm rot="16200000">
              <a:off x="-247404" y="2813245"/>
              <a:ext cx="857250" cy="373823"/>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34" name="Rectangle 33">
              <a:hlinkClick r:id="rId9" action="ppaction://hlinksldjump"/>
            </p:cNvPr>
            <p:cNvSpPr/>
            <p:nvPr/>
          </p:nvSpPr>
          <p:spPr>
            <a:xfrm rot="16200000">
              <a:off x="-247399" y="1956226"/>
              <a:ext cx="857250" cy="373828"/>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37" name="Rectangle 36">
              <a:hlinkClick r:id="rId10" action="ppaction://hlinksldjump"/>
            </p:cNvPr>
            <p:cNvSpPr/>
            <p:nvPr/>
          </p:nvSpPr>
          <p:spPr>
            <a:xfrm rot="16200000">
              <a:off x="-247404" y="1098972"/>
              <a:ext cx="857250" cy="373821"/>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39" name="Rectangle 38"/>
            <p:cNvSpPr/>
            <p:nvPr/>
          </p:nvSpPr>
          <p:spPr>
            <a:xfrm rot="16200000">
              <a:off x="-233828" y="242903"/>
              <a:ext cx="857250" cy="371475"/>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algn="ctr"/>
              <a:r>
                <a:rPr lang="fr-FR" sz="720" b="1" kern="0" dirty="0">
                  <a:solidFill>
                    <a:schemeClr val="bg1"/>
                  </a:solidFill>
                  <a:latin typeface="Peugeot New Light"/>
                </a:rPr>
                <a:t>Gamme</a:t>
              </a:r>
            </a:p>
          </p:txBody>
        </p:sp>
        <p:sp>
          <p:nvSpPr>
            <p:cNvPr id="40" name="Rectangle 39">
              <a:hlinkClick r:id="rId11"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Tree>
    <p:extLst>
      <p:ext uri="{BB962C8B-B14F-4D97-AF65-F5344CB8AC3E}">
        <p14:creationId xmlns:p14="http://schemas.microsoft.com/office/powerpoint/2010/main" val="27619286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descr="Une image contenant texte, transport, voiture&#10;&#10;Description générée automatiquement">
            <a:extLst>
              <a:ext uri="{FF2B5EF4-FFF2-40B4-BE49-F238E27FC236}">
                <a16:creationId xmlns:a16="http://schemas.microsoft.com/office/drawing/2014/main" id="{CD028EB4-77FE-45D9-ADE9-CDF942CA13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4023" y="1171142"/>
            <a:ext cx="5975678" cy="3361319"/>
          </a:xfrm>
          <a:prstGeom prst="rect">
            <a:avLst/>
          </a:prstGeom>
        </p:spPr>
      </p:pic>
      <p:pic>
        <p:nvPicPr>
          <p:cNvPr id="15" name="Image 14">
            <a:extLst>
              <a:ext uri="{FF2B5EF4-FFF2-40B4-BE49-F238E27FC236}">
                <a16:creationId xmlns:a16="http://schemas.microsoft.com/office/drawing/2014/main" id="{F3DE81CB-E24E-43D6-912A-0964EBE31E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4693"/>
          <a:stretch/>
        </p:blipFill>
        <p:spPr>
          <a:xfrm>
            <a:off x="6779306" y="1372372"/>
            <a:ext cx="5303837" cy="3025003"/>
          </a:xfrm>
          <a:prstGeom prst="rect">
            <a:avLst/>
          </a:prstGeom>
        </p:spPr>
      </p:pic>
      <p:sp>
        <p:nvSpPr>
          <p:cNvPr id="19" name="Titre 2"/>
          <p:cNvSpPr txBox="1">
            <a:spLocks/>
          </p:cNvSpPr>
          <p:nvPr/>
        </p:nvSpPr>
        <p:spPr>
          <a:xfrm>
            <a:off x="658076" y="327356"/>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r>
              <a:rPr lang="fr-FR" sz="1500" b="1" dirty="0">
                <a:solidFill>
                  <a:srgbClr val="000000"/>
                </a:solidFill>
                <a:latin typeface="Peugeot New" panose="02000000000000000000" pitchFamily="50" charset="0"/>
              </a:rPr>
              <a:t>DÉTAIL DES ÉQUIPEMENTS</a:t>
            </a:r>
          </a:p>
        </p:txBody>
      </p:sp>
      <p:sp>
        <p:nvSpPr>
          <p:cNvPr id="39" name="Rectangle 38"/>
          <p:cNvSpPr/>
          <p:nvPr/>
        </p:nvSpPr>
        <p:spPr>
          <a:xfrm>
            <a:off x="658076" y="4547330"/>
            <a:ext cx="5489357" cy="909608"/>
          </a:xfrm>
          <a:prstGeom prst="rect">
            <a:avLst/>
          </a:prstGeom>
        </p:spPr>
        <p:txBody>
          <a:bodyPr wrap="square">
            <a:spAutoFit/>
          </a:bodyPr>
          <a:lstStyle/>
          <a:p>
            <a:pPr algn="just"/>
            <a:r>
              <a:rPr lang="fr-FR" sz="1200" dirty="0">
                <a:latin typeface="Peugeot New" panose="02000000000000000000" pitchFamily="2" charset="0"/>
              </a:rPr>
              <a:t>SYSTÈME HI-FI PREMIUM FOCAL®</a:t>
            </a:r>
          </a:p>
          <a:p>
            <a:pPr algn="just"/>
            <a:endParaRPr lang="fr-FR" sz="1200" dirty="0">
              <a:latin typeface="Peugeot New" panose="02000000000000000000" pitchFamily="2" charset="0"/>
            </a:endParaRPr>
          </a:p>
          <a:p>
            <a:pPr algn="just">
              <a:lnSpc>
                <a:spcPct val="125000"/>
              </a:lnSpc>
            </a:pPr>
            <a:r>
              <a:rPr lang="fr-FR" sz="800" dirty="0">
                <a:latin typeface="Peugeot New" panose="02000000000000000000" pitchFamily="2" charset="0"/>
              </a:rPr>
              <a:t>Le système Hi-Fi Premium FOCAL® est composé de 10 haut-parleurs nouvelle génération, d’un nouveau subwoofer et d’une amplification renforcée. L’amplificateur à 12 canaux délivre 690W de puissance.</a:t>
            </a:r>
            <a:endParaRPr lang="fr-FR" sz="700" dirty="0">
              <a:latin typeface="Peugeot New" panose="02000000000000000000" pitchFamily="2" charset="0"/>
            </a:endParaRPr>
          </a:p>
        </p:txBody>
      </p:sp>
      <p:sp>
        <p:nvSpPr>
          <p:cNvPr id="40" name="Rectangle 39"/>
          <p:cNvSpPr/>
          <p:nvPr/>
        </p:nvSpPr>
        <p:spPr>
          <a:xfrm>
            <a:off x="6687364" y="4547330"/>
            <a:ext cx="5395779" cy="1538883"/>
          </a:xfrm>
          <a:prstGeom prst="rect">
            <a:avLst/>
          </a:prstGeom>
        </p:spPr>
        <p:txBody>
          <a:bodyPr wrap="square">
            <a:spAutoFit/>
          </a:bodyPr>
          <a:lstStyle/>
          <a:p>
            <a:r>
              <a:rPr lang="fr-FR" sz="1200" dirty="0">
                <a:latin typeface="Peugeot New" panose="02000000000000000000" pitchFamily="2" charset="0"/>
              </a:rPr>
              <a:t>CLEAN CABIN</a:t>
            </a:r>
          </a:p>
          <a:p>
            <a:endParaRPr lang="fr-FR" sz="1200" dirty="0">
              <a:latin typeface="Peugeot New" panose="02000000000000000000" pitchFamily="2" charset="0"/>
            </a:endParaRPr>
          </a:p>
          <a:p>
            <a:pPr algn="just">
              <a:lnSpc>
                <a:spcPct val="125000"/>
              </a:lnSpc>
            </a:pPr>
            <a:r>
              <a:rPr lang="fr-FR" sz="800" dirty="0">
                <a:latin typeface="Peugeot New" panose="02000000000000000000" pitchFamily="2" charset="0"/>
              </a:rPr>
              <a:t>Le système Clean </a:t>
            </a:r>
            <a:r>
              <a:rPr lang="fr-FR" sz="800" dirty="0" err="1">
                <a:latin typeface="Peugeot New" panose="02000000000000000000" pitchFamily="2" charset="0"/>
              </a:rPr>
              <a:t>Cabin</a:t>
            </a:r>
            <a:r>
              <a:rPr lang="fr-FR" sz="800" dirty="0">
                <a:latin typeface="Peugeot New" panose="02000000000000000000" pitchFamily="2" charset="0"/>
              </a:rPr>
              <a:t>, de série sur GT, est un système complet de gestion de l’air entrant agissant en fonction de la pollution à l’extérieur et à l’intérieur du véhicule. Grâce à son filtre HE (High </a:t>
            </a:r>
            <a:r>
              <a:rPr lang="fr-FR" sz="800" dirty="0" err="1">
                <a:latin typeface="Peugeot New" panose="02000000000000000000" pitchFamily="2" charset="0"/>
              </a:rPr>
              <a:t>Efficiency</a:t>
            </a:r>
            <a:r>
              <a:rPr lang="fr-FR" sz="800" dirty="0">
                <a:latin typeface="Peugeot New" panose="02000000000000000000" pitchFamily="2" charset="0"/>
              </a:rPr>
              <a:t>), il permet de purifier l’air intérieur en quelques minutes.</a:t>
            </a:r>
          </a:p>
          <a:p>
            <a:pPr algn="just">
              <a:lnSpc>
                <a:spcPct val="125000"/>
              </a:lnSpc>
            </a:pPr>
            <a:r>
              <a:rPr lang="fr-FR" sz="800" dirty="0">
                <a:latin typeface="Peugeot New" panose="02000000000000000000" pitchFamily="2" charset="0"/>
              </a:rPr>
              <a:t/>
            </a:r>
            <a:br>
              <a:rPr lang="fr-FR" sz="800" dirty="0">
                <a:latin typeface="Peugeot New" panose="02000000000000000000" pitchFamily="2" charset="0"/>
              </a:rPr>
            </a:br>
            <a:r>
              <a:rPr lang="fr-FR" sz="800" dirty="0">
                <a:latin typeface="Peugeot New" panose="02000000000000000000" pitchFamily="2" charset="0"/>
              </a:rPr>
              <a:t>Le conducteur a accès à travers l’écran central à l’indice de qualité de l’air intérieur calculé grâce à un capteur de particules.</a:t>
            </a:r>
          </a:p>
        </p:txBody>
      </p:sp>
      <p:grpSp>
        <p:nvGrpSpPr>
          <p:cNvPr id="23" name="Groupe 22"/>
          <p:cNvGrpSpPr/>
          <p:nvPr/>
        </p:nvGrpSpPr>
        <p:grpSpPr>
          <a:xfrm>
            <a:off x="1" y="-889"/>
            <a:ext cx="377183" cy="6858889"/>
            <a:chOff x="1" y="-889"/>
            <a:chExt cx="377183" cy="6858889"/>
          </a:xfrm>
        </p:grpSpPr>
        <p:grpSp>
          <p:nvGrpSpPr>
            <p:cNvPr id="24" name="Groupe 24"/>
            <p:cNvGrpSpPr/>
            <p:nvPr/>
          </p:nvGrpSpPr>
          <p:grpSpPr>
            <a:xfrm>
              <a:off x="1" y="857258"/>
              <a:ext cx="377183" cy="6000742"/>
              <a:chOff x="-5692" y="857258"/>
              <a:chExt cx="377183" cy="6000742"/>
            </a:xfrm>
            <a:solidFill>
              <a:srgbClr val="FFFFFF">
                <a:lumMod val="95000"/>
              </a:srgbClr>
            </a:solidFill>
          </p:grpSpPr>
          <p:sp>
            <p:nvSpPr>
              <p:cNvPr id="26" name="Rectangle 25">
                <a:hlinkClick r:id="rId4"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27" name="Rectangle 26">
                <a:hlinkClick r:id="rId5" action="ppaction://hlinksldjump"/>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28" name="Rectangle 27">
                <a:hlinkClick r:id="rId6" action="ppaction://hlinksldjump"/>
              </p:cNvPr>
              <p:cNvSpPr/>
              <p:nvPr/>
            </p:nvSpPr>
            <p:spPr>
              <a:xfrm rot="16200000">
                <a:off x="-245554" y="3671896"/>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29" name="Rectangle 28">
                <a:hlinkClick r:id="rId7" action="ppaction://hlinksldjump"/>
              </p:cNvPr>
              <p:cNvSpPr/>
              <p:nvPr/>
            </p:nvSpPr>
            <p:spPr>
              <a:xfrm rot="16200000">
                <a:off x="-245728" y="2811568"/>
                <a:ext cx="857250" cy="377177"/>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30" name="Rectangle 29">
                <a:hlinkClick r:id="rId8" action="ppaction://hlinksldjump"/>
              </p:cNvPr>
              <p:cNvSpPr/>
              <p:nvPr/>
            </p:nvSpPr>
            <p:spPr>
              <a:xfrm rot="16200000">
                <a:off x="-245724" y="1954549"/>
                <a:ext cx="857250" cy="377181"/>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31" name="Rectangle 30">
                <a:hlinkClick r:id="rId9" action="ppaction://hlinksldjump"/>
              </p:cNvPr>
              <p:cNvSpPr/>
              <p:nvPr/>
            </p:nvSpPr>
            <p:spPr>
              <a:xfrm rot="16200000">
                <a:off x="-245728" y="1097295"/>
                <a:ext cx="857250" cy="377175"/>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32" name="Rectangle 31">
                <a:hlinkClick r:id="rId10"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25" name="Rectangle 24">
              <a:hlinkClick r:id="rId11" action="ppaction://hlinksldjump"/>
              <a:extLst>
                <a:ext uri="{FF2B5EF4-FFF2-40B4-BE49-F238E27FC236}">
                  <a16:creationId xmlns:a16="http://schemas.microsoft.com/office/drawing/2014/main" id="{03CD456A-5E65-CD54-D5B3-7DDA83007E82}"/>
                </a:ext>
              </a:extLst>
            </p:cNvPr>
            <p:cNvSpPr/>
            <p:nvPr/>
          </p:nvSpPr>
          <p:spPr>
            <a:xfrm rot="16200000">
              <a:off x="-239865" y="241998"/>
              <a:ext cx="857250" cy="371475"/>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33" name="Rectangle 32">
            <a:hlinkClick r:id="rId5" action="ppaction://hlinksldjump"/>
            <a:extLst>
              <a:ext uri="{FF2B5EF4-FFF2-40B4-BE49-F238E27FC236}">
                <a16:creationId xmlns:a16="http://schemas.microsoft.com/office/drawing/2014/main" id="{8BB4BFD6-1932-50BB-91DA-6720F0442AE5}"/>
              </a:ext>
            </a:extLst>
          </p:cNvPr>
          <p:cNvSpPr/>
          <p:nvPr/>
        </p:nvSpPr>
        <p:spPr>
          <a:xfrm rot="16200000">
            <a:off x="-240197" y="4529139"/>
            <a:ext cx="857250" cy="371475"/>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chemeClr val="bg1"/>
                </a:solidFill>
                <a:effectLst/>
                <a:uLnTx/>
                <a:uFillTx/>
                <a:latin typeface="Peugeot New Light"/>
                <a:ea typeface="+mn-ea"/>
                <a:cs typeface="+mn-cs"/>
              </a:rPr>
              <a:t>Détails des équipements</a:t>
            </a:r>
          </a:p>
        </p:txBody>
      </p:sp>
    </p:spTree>
    <p:extLst>
      <p:ext uri="{BB962C8B-B14F-4D97-AF65-F5344CB8AC3E}">
        <p14:creationId xmlns:p14="http://schemas.microsoft.com/office/powerpoint/2010/main" val="21985051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17D3B581-D2C8-4103-BF3E-D4891379E35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779306" y="1362847"/>
            <a:ext cx="5303837" cy="3025003"/>
          </a:xfrm>
          <a:prstGeom prst="rect">
            <a:avLst/>
          </a:prstGeom>
        </p:spPr>
      </p:pic>
      <p:pic>
        <p:nvPicPr>
          <p:cNvPr id="21" name="Image 20" descr="Une image contenant intérieur, plusieurs&#10;&#10;Description générée automatiquement">
            <a:extLst>
              <a:ext uri="{FF2B5EF4-FFF2-40B4-BE49-F238E27FC236}">
                <a16:creationId xmlns:a16="http://schemas.microsoft.com/office/drawing/2014/main" id="{C53B7AC6-CCDF-4502-970F-BEDCFB2D02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829" y="1362847"/>
            <a:ext cx="5377783" cy="3025003"/>
          </a:xfrm>
          <a:prstGeom prst="rect">
            <a:avLst/>
          </a:prstGeom>
        </p:spPr>
      </p:pic>
      <p:sp>
        <p:nvSpPr>
          <p:cNvPr id="19" name="Titre 2"/>
          <p:cNvSpPr txBox="1">
            <a:spLocks/>
          </p:cNvSpPr>
          <p:nvPr/>
        </p:nvSpPr>
        <p:spPr>
          <a:xfrm>
            <a:off x="658076" y="327356"/>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r>
              <a:rPr lang="fr-FR" sz="1500" b="1" dirty="0">
                <a:solidFill>
                  <a:srgbClr val="000000"/>
                </a:solidFill>
                <a:latin typeface="Peugeot New" panose="02000000000000000000" pitchFamily="50" charset="0"/>
              </a:rPr>
              <a:t>DÉTAIL DES ÉQUIPEMENTS</a:t>
            </a:r>
          </a:p>
        </p:txBody>
      </p:sp>
      <p:sp>
        <p:nvSpPr>
          <p:cNvPr id="40" name="Rectangle 39"/>
          <p:cNvSpPr/>
          <p:nvPr/>
        </p:nvSpPr>
        <p:spPr>
          <a:xfrm>
            <a:off x="667603" y="4591047"/>
            <a:ext cx="5567734" cy="2230932"/>
          </a:xfrm>
          <a:prstGeom prst="rect">
            <a:avLst/>
          </a:prstGeom>
        </p:spPr>
        <p:txBody>
          <a:bodyPr wrap="square">
            <a:spAutoFit/>
          </a:bodyPr>
          <a:lstStyle/>
          <a:p>
            <a:r>
              <a:rPr lang="fr-FR" sz="1200" cap="all" dirty="0">
                <a:latin typeface="Peugeot New" panose="02000000000000000000" pitchFamily="2" charset="0"/>
              </a:rPr>
              <a:t>Sièges </a:t>
            </a:r>
            <a:r>
              <a:rPr lang="fr-FR" sz="1200" cap="all" dirty="0" err="1">
                <a:latin typeface="Peugeot New" panose="02000000000000000000" pitchFamily="2" charset="0"/>
              </a:rPr>
              <a:t>massants</a:t>
            </a:r>
            <a:r>
              <a:rPr lang="fr-FR" sz="1200" cap="all" dirty="0">
                <a:latin typeface="Peugeot New" panose="02000000000000000000" pitchFamily="2" charset="0"/>
              </a:rPr>
              <a:t> et chauffants labellisés AGR avec réglage électrique </a:t>
            </a:r>
            <a:r>
              <a:rPr lang="fr-FR" sz="1200" cap="all" baseline="30000" dirty="0">
                <a:latin typeface="Peugeot New" panose="02000000000000000000" pitchFamily="2" charset="0"/>
              </a:rPr>
              <a:t>(1)</a:t>
            </a:r>
          </a:p>
          <a:p>
            <a:endParaRPr lang="fr-FR" sz="1200" dirty="0">
              <a:latin typeface="Peugeot New" panose="02000000000000000000" pitchFamily="2" charset="0"/>
            </a:endParaRPr>
          </a:p>
          <a:p>
            <a:pPr algn="just">
              <a:lnSpc>
                <a:spcPct val="125000"/>
              </a:lnSpc>
            </a:pPr>
            <a:r>
              <a:rPr lang="fr-FR" sz="800" dirty="0">
                <a:latin typeface="Peugeot New" panose="02000000000000000000" pitchFamily="2" charset="0"/>
              </a:rPr>
              <a:t>Siège conducteur et passager (labellisé AGR) avec réglages électriques (Réglage angle d’assise + nez de coussin réglable manuellement pour le conducteur), mémorisation, chauffants et </a:t>
            </a:r>
            <a:r>
              <a:rPr lang="fr-FR" sz="800" dirty="0" err="1">
                <a:latin typeface="Peugeot New" panose="02000000000000000000" pitchFamily="2" charset="0"/>
              </a:rPr>
              <a:t>massants</a:t>
            </a:r>
            <a:r>
              <a:rPr lang="fr-FR" sz="800" dirty="0">
                <a:latin typeface="Peugeot New" panose="02000000000000000000" pitchFamily="2" charset="0"/>
              </a:rPr>
              <a:t>.</a:t>
            </a:r>
          </a:p>
          <a:p>
            <a:pPr algn="just">
              <a:lnSpc>
                <a:spcPct val="125000"/>
              </a:lnSpc>
            </a:pPr>
            <a:endParaRPr lang="fr-FR" sz="800" dirty="0">
              <a:latin typeface="Peugeot New" panose="02000000000000000000" pitchFamily="2" charset="0"/>
            </a:endParaRPr>
          </a:p>
          <a:p>
            <a:pPr algn="just">
              <a:lnSpc>
                <a:spcPct val="125000"/>
              </a:lnSpc>
            </a:pPr>
            <a:r>
              <a:rPr lang="fr-FR" sz="800" dirty="0">
                <a:latin typeface="Peugeot New" panose="02000000000000000000" pitchFamily="2" charset="0"/>
              </a:rPr>
              <a:t>Système de massage pneumatique à 8 poches avec plusieurs programmes. Le contrôle de ces fonctions est géré grâce à l'écran tactile 10" du système d'</a:t>
            </a:r>
            <a:r>
              <a:rPr lang="fr-FR" sz="800" dirty="0" err="1">
                <a:latin typeface="Peugeot New" panose="02000000000000000000" pitchFamily="2" charset="0"/>
              </a:rPr>
              <a:t>infodivertissement</a:t>
            </a:r>
            <a:r>
              <a:rPr lang="fr-FR" sz="800" dirty="0">
                <a:latin typeface="Peugeot New" panose="02000000000000000000" pitchFamily="2" charset="0"/>
              </a:rPr>
              <a:t> avec des commandes indépendantes pour le conducteur et le passager. Le système offre un choix de cinq modes de massage et trois intensités.</a:t>
            </a:r>
          </a:p>
          <a:p>
            <a:pPr>
              <a:lnSpc>
                <a:spcPct val="125000"/>
              </a:lnSpc>
            </a:pPr>
            <a:endParaRPr lang="fr-FR" sz="400" dirty="0">
              <a:latin typeface="Peugeot New" panose="02000000000000000000" pitchFamily="2" charset="0"/>
            </a:endParaRPr>
          </a:p>
          <a:p>
            <a:pPr>
              <a:lnSpc>
                <a:spcPct val="125000"/>
              </a:lnSpc>
            </a:pPr>
            <a:endParaRPr lang="fr-FR" sz="800" dirty="0">
              <a:latin typeface="Peugeot New" panose="02000000000000000000" pitchFamily="2" charset="0"/>
            </a:endParaRPr>
          </a:p>
          <a:p>
            <a:pPr>
              <a:lnSpc>
                <a:spcPct val="125000"/>
              </a:lnSpc>
            </a:pPr>
            <a:endParaRPr lang="fr-FR" sz="700" dirty="0">
              <a:latin typeface="Peugeot New" panose="02000000000000000000" pitchFamily="2" charset="0"/>
            </a:endParaRPr>
          </a:p>
        </p:txBody>
      </p:sp>
      <p:sp>
        <p:nvSpPr>
          <p:cNvPr id="41" name="Rectangle 40"/>
          <p:cNvSpPr/>
          <p:nvPr/>
        </p:nvSpPr>
        <p:spPr>
          <a:xfrm>
            <a:off x="6705600" y="4591047"/>
            <a:ext cx="5485928" cy="2123658"/>
          </a:xfrm>
          <a:prstGeom prst="rect">
            <a:avLst/>
          </a:prstGeom>
        </p:spPr>
        <p:txBody>
          <a:bodyPr wrap="square">
            <a:spAutoFit/>
          </a:bodyPr>
          <a:lstStyle/>
          <a:p>
            <a:r>
              <a:rPr lang="fr-FR" sz="1200" dirty="0">
                <a:latin typeface="Peugeot New" panose="02000000000000000000" pitchFamily="2" charset="0"/>
              </a:rPr>
              <a:t>UN ESPACE ARRIÈRE GÉNÉREUX</a:t>
            </a:r>
          </a:p>
          <a:p>
            <a:pPr algn="just"/>
            <a:endParaRPr lang="fr-FR" sz="1200" dirty="0">
              <a:latin typeface="Peugeot New" panose="02000000000000000000" pitchFamily="2" charset="0"/>
            </a:endParaRPr>
          </a:p>
          <a:p>
            <a:pPr algn="just">
              <a:lnSpc>
                <a:spcPct val="125000"/>
              </a:lnSpc>
            </a:pPr>
            <a:r>
              <a:rPr lang="fr-FR" sz="800" dirty="0">
                <a:latin typeface="Peugeot New" panose="02000000000000000000" pitchFamily="2" charset="0"/>
              </a:rPr>
              <a:t>Habitabilité remarquable en rang 2, avec un espace aux genoux de 188 mm, référence dans la gamme PEUGEOT.</a:t>
            </a:r>
          </a:p>
          <a:p>
            <a:pPr algn="just">
              <a:lnSpc>
                <a:spcPct val="125000"/>
              </a:lnSpc>
            </a:pPr>
            <a:r>
              <a:rPr lang="fr-FR" sz="800" dirty="0">
                <a:latin typeface="Peugeot New" panose="02000000000000000000" pitchFamily="2" charset="0"/>
              </a:rPr>
              <a:t>Le dessin des sièges, l’angle d’assise ainsi que la cave à pied sont conçus pour garantir un espace optimal aux passagers arrières.</a:t>
            </a:r>
          </a:p>
          <a:p>
            <a:pPr algn="just">
              <a:lnSpc>
                <a:spcPct val="125000"/>
              </a:lnSpc>
            </a:pPr>
            <a:r>
              <a:rPr lang="fr-FR" sz="800" dirty="0">
                <a:latin typeface="Peugeot New" panose="02000000000000000000" pitchFamily="2" charset="0"/>
              </a:rPr>
              <a:t>2 buses de ventilation modulable ainsi que 2 prises USB C de charge sont disponibles à l’arrière de la console centrale.</a:t>
            </a:r>
          </a:p>
          <a:p>
            <a:pPr algn="just">
              <a:lnSpc>
                <a:spcPct val="125000"/>
              </a:lnSpc>
            </a:pPr>
            <a:r>
              <a:rPr lang="fr-FR" sz="800" dirty="0">
                <a:latin typeface="Peugeot New" panose="02000000000000000000" pitchFamily="2" charset="0"/>
              </a:rPr>
              <a:t>La nouvelle PEUGEOT 408 offre de série une banquette en 2 parties (60/40) équipée d’une trappe à skis et d’un accoudoir central avec porte gobelet. </a:t>
            </a:r>
          </a:p>
          <a:p>
            <a:pPr algn="just">
              <a:lnSpc>
                <a:spcPct val="125000"/>
              </a:lnSpc>
            </a:pPr>
            <a:r>
              <a:rPr lang="fr-FR" sz="800" dirty="0">
                <a:latin typeface="Peugeot New" panose="02000000000000000000" pitchFamily="2" charset="0"/>
              </a:rPr>
              <a:t>Et sur la finition GT, un système de rabattement de la banquette via deux commandes facilement accessibles depuis les côtés du coffre (Magic </a:t>
            </a:r>
            <a:r>
              <a:rPr lang="fr-FR" sz="800" dirty="0" err="1">
                <a:latin typeface="Peugeot New" panose="02000000000000000000" pitchFamily="2" charset="0"/>
              </a:rPr>
              <a:t>Handles</a:t>
            </a:r>
            <a:r>
              <a:rPr lang="fr-FR" sz="800" dirty="0">
                <a:latin typeface="Peugeot New" panose="02000000000000000000" pitchFamily="2" charset="0"/>
              </a:rPr>
              <a:t>).</a:t>
            </a:r>
          </a:p>
          <a:p>
            <a:r>
              <a:rPr lang="fr-FR" sz="800" dirty="0">
                <a:latin typeface="Peugeot New" panose="02000000000000000000" pitchFamily="2" charset="0"/>
              </a:rPr>
              <a:t> </a:t>
            </a:r>
          </a:p>
        </p:txBody>
      </p:sp>
      <p:sp>
        <p:nvSpPr>
          <p:cNvPr id="22" name="ZoneTexte 16">
            <a:extLst>
              <a:ext uri="{FF2B5EF4-FFF2-40B4-BE49-F238E27FC236}">
                <a16:creationId xmlns:a16="http://schemas.microsoft.com/office/drawing/2014/main" id="{5EFA7011-8C7E-4376-9A98-CACF8E259EBA}"/>
              </a:ext>
            </a:extLst>
          </p:cNvPr>
          <p:cNvSpPr txBox="1"/>
          <p:nvPr/>
        </p:nvSpPr>
        <p:spPr>
          <a:xfrm>
            <a:off x="667603" y="6589369"/>
            <a:ext cx="6113720" cy="184666"/>
          </a:xfrm>
          <a:prstGeom prst="rect">
            <a:avLst/>
          </a:prstGeom>
          <a:noFill/>
        </p:spPr>
        <p:txBody>
          <a:bodyPr wrap="square">
            <a:spAutoFit/>
          </a:bodyPr>
          <a:lstStyle/>
          <a:p>
            <a:r>
              <a:rPr lang="fr-FR" sz="600" dirty="0">
                <a:latin typeface="Peugeot New Light" panose="02000000000000000000" pitchFamily="2" charset="0"/>
              </a:rPr>
              <a:t>(1) disponible en option</a:t>
            </a:r>
            <a:endParaRPr lang="fr-FR" sz="600" dirty="0"/>
          </a:p>
        </p:txBody>
      </p:sp>
      <p:grpSp>
        <p:nvGrpSpPr>
          <p:cNvPr id="24" name="Groupe 23"/>
          <p:cNvGrpSpPr/>
          <p:nvPr/>
        </p:nvGrpSpPr>
        <p:grpSpPr>
          <a:xfrm>
            <a:off x="2" y="-889"/>
            <a:ext cx="374501" cy="6858889"/>
            <a:chOff x="2" y="-889"/>
            <a:chExt cx="374501" cy="6858889"/>
          </a:xfrm>
        </p:grpSpPr>
        <p:grpSp>
          <p:nvGrpSpPr>
            <p:cNvPr id="25" name="Groupe 24"/>
            <p:cNvGrpSpPr/>
            <p:nvPr/>
          </p:nvGrpSpPr>
          <p:grpSpPr>
            <a:xfrm>
              <a:off x="2" y="857258"/>
              <a:ext cx="374501" cy="6000742"/>
              <a:chOff x="-5691" y="857258"/>
              <a:chExt cx="374501" cy="6000742"/>
            </a:xfrm>
            <a:solidFill>
              <a:srgbClr val="FFFFFF">
                <a:lumMod val="95000"/>
              </a:srgbClr>
            </a:solidFill>
          </p:grpSpPr>
          <p:sp>
            <p:nvSpPr>
              <p:cNvPr id="27" name="Rectangle 26">
                <a:hlinkClick r:id="rId4"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28" name="Rectangle 27">
                <a:hlinkClick r:id="rId5" action="ppaction://hlinksldjump"/>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29" name="Rectangle 28">
                <a:hlinkClick r:id="rId6" action="ppaction://hlinksldjump"/>
              </p:cNvPr>
              <p:cNvSpPr/>
              <p:nvPr/>
            </p:nvSpPr>
            <p:spPr>
              <a:xfrm rot="16200000">
                <a:off x="-245888" y="3672233"/>
                <a:ext cx="857250" cy="370801"/>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30" name="Rectangle 29">
                <a:hlinkClick r:id="rId7" action="ppaction://hlinksldjump"/>
              </p:cNvPr>
              <p:cNvSpPr/>
              <p:nvPr/>
            </p:nvSpPr>
            <p:spPr>
              <a:xfrm rot="16200000">
                <a:off x="-247404" y="2813245"/>
                <a:ext cx="857250" cy="373823"/>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31" name="Rectangle 30">
                <a:hlinkClick r:id="rId8" action="ppaction://hlinksldjump"/>
              </p:cNvPr>
              <p:cNvSpPr/>
              <p:nvPr/>
            </p:nvSpPr>
            <p:spPr>
              <a:xfrm rot="16200000">
                <a:off x="-247399" y="1956226"/>
                <a:ext cx="857250" cy="373828"/>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32" name="Rectangle 31">
                <a:hlinkClick r:id="rId9" action="ppaction://hlinksldjump"/>
              </p:cNvPr>
              <p:cNvSpPr/>
              <p:nvPr/>
            </p:nvSpPr>
            <p:spPr>
              <a:xfrm rot="16200000">
                <a:off x="-247404" y="1098972"/>
                <a:ext cx="857250" cy="373821"/>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33" name="Rectangle 32">
                <a:hlinkClick r:id="rId10"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26" name="Rectangle 25">
              <a:hlinkClick r:id="rId11" action="ppaction://hlinksldjump"/>
              <a:extLst>
                <a:ext uri="{FF2B5EF4-FFF2-40B4-BE49-F238E27FC236}">
                  <a16:creationId xmlns:a16="http://schemas.microsoft.com/office/drawing/2014/main" id="{03CD456A-5E65-CD54-D5B3-7DDA83007E82}"/>
                </a:ext>
              </a:extLst>
            </p:cNvPr>
            <p:cNvSpPr/>
            <p:nvPr/>
          </p:nvSpPr>
          <p:spPr>
            <a:xfrm rot="16200000">
              <a:off x="-239865" y="241998"/>
              <a:ext cx="857250" cy="371475"/>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34" name="Rectangle 33">
            <a:hlinkClick r:id="rId5" action="ppaction://hlinksldjump"/>
            <a:extLst>
              <a:ext uri="{FF2B5EF4-FFF2-40B4-BE49-F238E27FC236}">
                <a16:creationId xmlns:a16="http://schemas.microsoft.com/office/drawing/2014/main" id="{8BB4BFD6-1932-50BB-91DA-6720F0442AE5}"/>
              </a:ext>
            </a:extLst>
          </p:cNvPr>
          <p:cNvSpPr/>
          <p:nvPr/>
        </p:nvSpPr>
        <p:spPr>
          <a:xfrm rot="16200000">
            <a:off x="-240197" y="4529139"/>
            <a:ext cx="857250" cy="371475"/>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chemeClr val="bg1"/>
                </a:solidFill>
                <a:effectLst/>
                <a:uLnTx/>
                <a:uFillTx/>
                <a:latin typeface="Peugeot New Light"/>
                <a:ea typeface="+mn-ea"/>
                <a:cs typeface="+mn-cs"/>
              </a:rPr>
              <a:t>Détails des équipements</a:t>
            </a:r>
          </a:p>
        </p:txBody>
      </p:sp>
    </p:spTree>
    <p:extLst>
      <p:ext uri="{BB962C8B-B14F-4D97-AF65-F5344CB8AC3E}">
        <p14:creationId xmlns:p14="http://schemas.microsoft.com/office/powerpoint/2010/main" val="3344506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0CED9333-777F-4E69-8201-2B96E2FA42AD}"/>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766763" y="1376864"/>
            <a:ext cx="5354638" cy="3031805"/>
          </a:xfrm>
          <a:prstGeom prst="rect">
            <a:avLst/>
          </a:prstGeom>
        </p:spPr>
      </p:pic>
      <p:pic>
        <p:nvPicPr>
          <p:cNvPr id="21" name="Image 20" descr="Une image contenant extérieur, ciel, voiture, transport&#10;&#10;Description générée automatiquement">
            <a:extLst>
              <a:ext uri="{FF2B5EF4-FFF2-40B4-BE49-F238E27FC236}">
                <a16:creationId xmlns:a16="http://schemas.microsoft.com/office/drawing/2014/main" id="{513D46C8-745E-404A-A42E-D4B46DBFBE4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771797" y="1376863"/>
            <a:ext cx="5322438" cy="3031805"/>
          </a:xfrm>
          <a:prstGeom prst="rect">
            <a:avLst/>
          </a:prstGeom>
        </p:spPr>
      </p:pic>
      <p:sp>
        <p:nvSpPr>
          <p:cNvPr id="2" name="Rectangle 1"/>
          <p:cNvSpPr/>
          <p:nvPr/>
        </p:nvSpPr>
        <p:spPr>
          <a:xfrm>
            <a:off x="667603" y="4617309"/>
            <a:ext cx="5532900" cy="1631216"/>
          </a:xfrm>
          <a:prstGeom prst="rect">
            <a:avLst/>
          </a:prstGeom>
        </p:spPr>
        <p:txBody>
          <a:bodyPr wrap="square">
            <a:spAutoFit/>
          </a:bodyPr>
          <a:lstStyle/>
          <a:p>
            <a:r>
              <a:rPr lang="fr-FR" sz="1200" dirty="0">
                <a:latin typeface="Peugeot New" panose="02000000000000000000" pitchFamily="2" charset="0"/>
              </a:rPr>
              <a:t>PACK DRIVE ASSIST PLUS </a:t>
            </a:r>
            <a:r>
              <a:rPr lang="fr-FR" sz="1200" baseline="30000" dirty="0">
                <a:latin typeface="Peugeot New" panose="02000000000000000000" pitchFamily="2" charset="0"/>
              </a:rPr>
              <a:t>(1)</a:t>
            </a:r>
            <a:endParaRPr lang="fr-FR" sz="1200" dirty="0">
              <a:latin typeface="Peugeot New" panose="02000000000000000000" pitchFamily="2" charset="0"/>
            </a:endParaRPr>
          </a:p>
          <a:p>
            <a:pPr algn="just"/>
            <a:endParaRPr lang="fr-FR" sz="800" dirty="0">
              <a:latin typeface="Peugeot New" panose="02000000000000000000" pitchFamily="2" charset="0"/>
            </a:endParaRPr>
          </a:p>
          <a:p>
            <a:pPr algn="just"/>
            <a:r>
              <a:rPr lang="fr-FR" sz="800" dirty="0">
                <a:latin typeface="Peugeot New" panose="02000000000000000000" pitchFamily="2" charset="0"/>
              </a:rPr>
              <a:t>Ce système combine le régulateur de vitesse adaptatif (ACC Stop &amp; Go) et l‘aide au maintien de la position dans la voie (Lane </a:t>
            </a:r>
            <a:r>
              <a:rPr lang="fr-FR" sz="800" dirty="0" err="1">
                <a:latin typeface="Peugeot New" panose="02000000000000000000" pitchFamily="2" charset="0"/>
              </a:rPr>
              <a:t>Positioning</a:t>
            </a:r>
            <a:r>
              <a:rPr lang="fr-FR" sz="800" dirty="0">
                <a:latin typeface="Peugeot New" panose="02000000000000000000" pitchFamily="2" charset="0"/>
              </a:rPr>
              <a:t> </a:t>
            </a:r>
            <a:r>
              <a:rPr lang="fr-FR" sz="800" dirty="0" err="1">
                <a:latin typeface="Peugeot New" panose="02000000000000000000" pitchFamily="2" charset="0"/>
              </a:rPr>
              <a:t>Assist</a:t>
            </a:r>
            <a:r>
              <a:rPr lang="fr-FR" sz="800" dirty="0">
                <a:latin typeface="Peugeot New" panose="02000000000000000000" pitchFamily="2" charset="0"/>
              </a:rPr>
              <a:t>) pour gérer la conduite en mode semi-autonome dans des conditions spécifiques. Le véhicule gère la direction et la vitesse.</a:t>
            </a:r>
          </a:p>
          <a:p>
            <a:pPr algn="just"/>
            <a:r>
              <a:rPr lang="fr-FR" sz="800" dirty="0">
                <a:latin typeface="Peugeot New" panose="02000000000000000000" pitchFamily="2" charset="0"/>
              </a:rPr>
              <a:t>Le conducteur choisit une vitesse de référence dans l'ACC (à partir de 0 km / h) et active le LPA. Le système enregistre la position du véhicule sur la route (au centre, à gauche ou à droite). Pour rester actif, le système oblige le conducteur à garder les mains sur le volant même sans avoir à diriger. Le conducteur peut reprendre le contrôle à tout moment en agissant sur le volant (pour annuler LPA) ou en freinant (pour annuler ACC Stop &amp; Go).</a:t>
            </a:r>
          </a:p>
        </p:txBody>
      </p:sp>
      <p:sp>
        <p:nvSpPr>
          <p:cNvPr id="16" name="Rectangle 15"/>
          <p:cNvSpPr/>
          <p:nvPr/>
        </p:nvSpPr>
        <p:spPr>
          <a:xfrm>
            <a:off x="6679475" y="4617309"/>
            <a:ext cx="5500074" cy="1261884"/>
          </a:xfrm>
          <a:prstGeom prst="rect">
            <a:avLst/>
          </a:prstGeom>
        </p:spPr>
        <p:txBody>
          <a:bodyPr wrap="square">
            <a:spAutoFit/>
          </a:bodyPr>
          <a:lstStyle/>
          <a:p>
            <a:r>
              <a:rPr lang="fr-FR" sz="1200" dirty="0">
                <a:latin typeface="Peugeot New" panose="02000000000000000000" pitchFamily="2" charset="0"/>
              </a:rPr>
              <a:t>PEUGEOT MATRIX LED </a:t>
            </a:r>
            <a:r>
              <a:rPr lang="fr-FR" sz="1200" baseline="30000" dirty="0">
                <a:latin typeface="Peugeot New" panose="02000000000000000000" pitchFamily="2" charset="0"/>
              </a:rPr>
              <a:t>(2)</a:t>
            </a:r>
            <a:endParaRPr lang="fr-FR" sz="1200" dirty="0">
              <a:latin typeface="Peugeot New" panose="02000000000000000000" pitchFamily="2" charset="0"/>
            </a:endParaRPr>
          </a:p>
          <a:p>
            <a:endParaRPr lang="fr-FR" sz="800" dirty="0">
              <a:latin typeface="Peugeot New" panose="02000000000000000000" pitchFamily="2" charset="0"/>
            </a:endParaRPr>
          </a:p>
          <a:p>
            <a:pPr algn="just"/>
            <a:r>
              <a:rPr lang="fr-FR" sz="800" dirty="0">
                <a:latin typeface="Peugeot New" panose="02000000000000000000" pitchFamily="2" charset="0"/>
              </a:rPr>
              <a:t>Le système adapte automatiquement les faisceaux des phares aux conditions de circulation, en maintenant un éclairage optimal sans gêner les autres usagers de la route (comme les véhicules venant en sens inverse ou les véhicules à l’avant).</a:t>
            </a:r>
          </a:p>
          <a:p>
            <a:pPr algn="just"/>
            <a:r>
              <a:rPr lang="fr-FR" sz="800" dirty="0">
                <a:latin typeface="Peugeot New" panose="02000000000000000000" pitchFamily="2" charset="0"/>
              </a:rPr>
              <a:t>Le système fonctionne de nuit, hors d'une zone éclairée (&lt;5 lux) lorsque la vitesse du véhicule est supérieure à 40 km / h.</a:t>
            </a:r>
          </a:p>
          <a:p>
            <a:pPr algn="just"/>
            <a:r>
              <a:rPr lang="fr-FR" sz="800" dirty="0">
                <a:latin typeface="Peugeot New" panose="02000000000000000000" pitchFamily="2" charset="0"/>
              </a:rPr>
              <a:t>Le système bénéficie de cinq modes d'éclairage spécifiques à chaque situation de conduite.</a:t>
            </a:r>
          </a:p>
        </p:txBody>
      </p:sp>
      <p:sp>
        <p:nvSpPr>
          <p:cNvPr id="19" name="Titre 2"/>
          <p:cNvSpPr txBox="1">
            <a:spLocks/>
          </p:cNvSpPr>
          <p:nvPr/>
        </p:nvSpPr>
        <p:spPr>
          <a:xfrm>
            <a:off x="658076" y="327356"/>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r>
              <a:rPr lang="fr-FR" sz="1500" b="1" dirty="0">
                <a:solidFill>
                  <a:srgbClr val="000000"/>
                </a:solidFill>
                <a:latin typeface="Peugeot New" panose="02000000000000000000" pitchFamily="50" charset="0"/>
              </a:rPr>
              <a:t>DÉTAIL DES ÉQUIPEMENTS</a:t>
            </a:r>
          </a:p>
        </p:txBody>
      </p:sp>
      <p:sp>
        <p:nvSpPr>
          <p:cNvPr id="20" name="ZoneTexte 19">
            <a:extLst>
              <a:ext uri="{FF2B5EF4-FFF2-40B4-BE49-F238E27FC236}">
                <a16:creationId xmlns:a16="http://schemas.microsoft.com/office/drawing/2014/main" id="{1C515E5A-16FE-4945-9E19-010FADF7E92F}"/>
              </a:ext>
            </a:extLst>
          </p:cNvPr>
          <p:cNvSpPr txBox="1"/>
          <p:nvPr/>
        </p:nvSpPr>
        <p:spPr>
          <a:xfrm>
            <a:off x="658076" y="6530644"/>
            <a:ext cx="6113720" cy="276999"/>
          </a:xfrm>
          <a:prstGeom prst="rect">
            <a:avLst/>
          </a:prstGeom>
          <a:noFill/>
        </p:spPr>
        <p:txBody>
          <a:bodyPr wrap="square">
            <a:spAutoFit/>
          </a:bodyPr>
          <a:lstStyle/>
          <a:p>
            <a:pPr marL="228600" indent="-228600">
              <a:buAutoNum type="arabicParenBoth"/>
            </a:pPr>
            <a:r>
              <a:rPr lang="fr-FR" sz="600" dirty="0">
                <a:latin typeface="Peugeot New Light" panose="02000000000000000000" pitchFamily="2" charset="0"/>
              </a:rPr>
              <a:t>En option ou indisponible selon versions.</a:t>
            </a:r>
          </a:p>
          <a:p>
            <a:pPr marL="228600" indent="-228600">
              <a:buAutoNum type="arabicParenBoth"/>
            </a:pPr>
            <a:r>
              <a:rPr lang="fr-FR" sz="600" dirty="0">
                <a:latin typeface="Peugeot New Light" panose="02000000000000000000" pitchFamily="2" charset="0"/>
              </a:rPr>
              <a:t>En série ou indisponible selon versions</a:t>
            </a:r>
          </a:p>
        </p:txBody>
      </p:sp>
      <p:grpSp>
        <p:nvGrpSpPr>
          <p:cNvPr id="26" name="Groupe 25"/>
          <p:cNvGrpSpPr/>
          <p:nvPr/>
        </p:nvGrpSpPr>
        <p:grpSpPr>
          <a:xfrm>
            <a:off x="2" y="-889"/>
            <a:ext cx="374501" cy="6858889"/>
            <a:chOff x="2" y="-889"/>
            <a:chExt cx="374501" cy="6858889"/>
          </a:xfrm>
        </p:grpSpPr>
        <p:grpSp>
          <p:nvGrpSpPr>
            <p:cNvPr id="27" name="Groupe 24"/>
            <p:cNvGrpSpPr/>
            <p:nvPr/>
          </p:nvGrpSpPr>
          <p:grpSpPr>
            <a:xfrm>
              <a:off x="2" y="857258"/>
              <a:ext cx="374501" cy="6000742"/>
              <a:chOff x="-5691" y="857258"/>
              <a:chExt cx="374501" cy="6000742"/>
            </a:xfrm>
            <a:solidFill>
              <a:srgbClr val="FFFFFF">
                <a:lumMod val="95000"/>
              </a:srgbClr>
            </a:solidFill>
          </p:grpSpPr>
          <p:sp>
            <p:nvSpPr>
              <p:cNvPr id="29" name="Rectangle 28">
                <a:hlinkClick r:id="rId4"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30" name="Rectangle 29">
                <a:hlinkClick r:id="rId5" action="ppaction://hlinksldjump"/>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31" name="Rectangle 30">
                <a:hlinkClick r:id="rId6" action="ppaction://hlinksldjump"/>
              </p:cNvPr>
              <p:cNvSpPr/>
              <p:nvPr/>
            </p:nvSpPr>
            <p:spPr>
              <a:xfrm rot="16200000">
                <a:off x="-245554" y="3671896"/>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32" name="Rectangle 31">
                <a:hlinkClick r:id="rId7" action="ppaction://hlinksldjump"/>
              </p:cNvPr>
              <p:cNvSpPr/>
              <p:nvPr/>
            </p:nvSpPr>
            <p:spPr>
              <a:xfrm rot="16200000">
                <a:off x="-247404" y="2813245"/>
                <a:ext cx="857250" cy="373823"/>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33" name="Rectangle 32">
                <a:hlinkClick r:id="rId8" action="ppaction://hlinksldjump"/>
              </p:cNvPr>
              <p:cNvSpPr/>
              <p:nvPr/>
            </p:nvSpPr>
            <p:spPr>
              <a:xfrm rot="16200000">
                <a:off x="-247399" y="1956226"/>
                <a:ext cx="857250" cy="373828"/>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34" name="Rectangle 33">
                <a:hlinkClick r:id="rId9" action="ppaction://hlinksldjump"/>
              </p:cNvPr>
              <p:cNvSpPr/>
              <p:nvPr/>
            </p:nvSpPr>
            <p:spPr>
              <a:xfrm rot="16200000">
                <a:off x="-247404" y="1098972"/>
                <a:ext cx="857250" cy="373821"/>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35" name="Rectangle 34">
                <a:hlinkClick r:id="rId10"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28" name="Rectangle 27">
              <a:hlinkClick r:id="rId11" action="ppaction://hlinksldjump"/>
              <a:extLst>
                <a:ext uri="{FF2B5EF4-FFF2-40B4-BE49-F238E27FC236}">
                  <a16:creationId xmlns:a16="http://schemas.microsoft.com/office/drawing/2014/main" id="{03CD456A-5E65-CD54-D5B3-7DDA83007E82}"/>
                </a:ext>
              </a:extLst>
            </p:cNvPr>
            <p:cNvSpPr/>
            <p:nvPr/>
          </p:nvSpPr>
          <p:spPr>
            <a:xfrm rot="16200000">
              <a:off x="-239865" y="241998"/>
              <a:ext cx="857250" cy="371475"/>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36" name="Rectangle 35">
            <a:hlinkClick r:id="rId5" action="ppaction://hlinksldjump"/>
            <a:extLst>
              <a:ext uri="{FF2B5EF4-FFF2-40B4-BE49-F238E27FC236}">
                <a16:creationId xmlns:a16="http://schemas.microsoft.com/office/drawing/2014/main" id="{8BB4BFD6-1932-50BB-91DA-6720F0442AE5}"/>
              </a:ext>
            </a:extLst>
          </p:cNvPr>
          <p:cNvSpPr/>
          <p:nvPr/>
        </p:nvSpPr>
        <p:spPr>
          <a:xfrm rot="16200000">
            <a:off x="-240197" y="4529139"/>
            <a:ext cx="857250" cy="371475"/>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chemeClr val="bg1"/>
                </a:solidFill>
                <a:effectLst/>
                <a:uLnTx/>
                <a:uFillTx/>
                <a:latin typeface="Peugeot New Light"/>
                <a:ea typeface="+mn-ea"/>
                <a:cs typeface="+mn-cs"/>
              </a:rPr>
              <a:t>Détails des équipements</a:t>
            </a:r>
          </a:p>
        </p:txBody>
      </p:sp>
    </p:spTree>
    <p:extLst>
      <p:ext uri="{BB962C8B-B14F-4D97-AF65-F5344CB8AC3E}">
        <p14:creationId xmlns:p14="http://schemas.microsoft.com/office/powerpoint/2010/main" val="3090963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Image 19">
            <a:extLst>
              <a:ext uri="{FF2B5EF4-FFF2-40B4-BE49-F238E27FC236}">
                <a16:creationId xmlns:a16="http://schemas.microsoft.com/office/drawing/2014/main" id="{9E3C1F01-DCFA-4FF8-88EE-B6F9E4227BC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376338" y="1381669"/>
            <a:ext cx="5377783" cy="2987358"/>
          </a:xfrm>
          <a:prstGeom prst="rect">
            <a:avLst/>
          </a:prstGeom>
        </p:spPr>
      </p:pic>
      <p:sp>
        <p:nvSpPr>
          <p:cNvPr id="19" name="Titre 2"/>
          <p:cNvSpPr txBox="1">
            <a:spLocks/>
          </p:cNvSpPr>
          <p:nvPr/>
        </p:nvSpPr>
        <p:spPr>
          <a:xfrm>
            <a:off x="658076" y="327356"/>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r>
              <a:rPr lang="fr-FR" sz="1500" b="1" dirty="0">
                <a:solidFill>
                  <a:srgbClr val="000000"/>
                </a:solidFill>
                <a:latin typeface="Peugeot New" panose="02000000000000000000" pitchFamily="50" charset="0"/>
              </a:rPr>
              <a:t>DÉTAIL DES ÉQUIPEMENTS</a:t>
            </a:r>
          </a:p>
        </p:txBody>
      </p:sp>
      <p:sp>
        <p:nvSpPr>
          <p:cNvPr id="22" name="Rectangle 21"/>
          <p:cNvSpPr/>
          <p:nvPr/>
        </p:nvSpPr>
        <p:spPr>
          <a:xfrm>
            <a:off x="3286112" y="4591047"/>
            <a:ext cx="5428397" cy="2035173"/>
          </a:xfrm>
          <a:prstGeom prst="rect">
            <a:avLst/>
          </a:prstGeom>
        </p:spPr>
        <p:txBody>
          <a:bodyPr wrap="square">
            <a:spAutoFit/>
          </a:bodyPr>
          <a:lstStyle/>
          <a:p>
            <a:pPr algn="just"/>
            <a:r>
              <a:rPr lang="fr-FR" sz="1200" dirty="0">
                <a:latin typeface="Peugeot New" panose="02000000000000000000" pitchFamily="2" charset="0"/>
              </a:rPr>
              <a:t>VOIR DE NUIT COMME DE JOUR </a:t>
            </a:r>
            <a:r>
              <a:rPr lang="fr-FR" sz="1200" baseline="30000" dirty="0">
                <a:solidFill>
                  <a:schemeClr val="bg1">
                    <a:lumMod val="50000"/>
                  </a:schemeClr>
                </a:solidFill>
                <a:latin typeface="Peugeot New" panose="02000000000000000000" pitchFamily="2" charset="0"/>
              </a:rPr>
              <a:t>(1)</a:t>
            </a:r>
          </a:p>
          <a:p>
            <a:endParaRPr lang="fr-FR" sz="1200" dirty="0">
              <a:latin typeface="Peugeot New" panose="02000000000000000000" pitchFamily="2" charset="0"/>
            </a:endParaRPr>
          </a:p>
          <a:p>
            <a:pPr algn="just">
              <a:lnSpc>
                <a:spcPct val="125000"/>
              </a:lnSpc>
            </a:pPr>
            <a:r>
              <a:rPr lang="fr-FR" sz="800" dirty="0">
                <a:latin typeface="Peugeot New" panose="02000000000000000000" pitchFamily="2" charset="0"/>
              </a:rPr>
              <a:t>Pour une réactivité optimisée de nuit ou par visibilité réduite, la caméra infrarouge du système ‘Night Vision’</a:t>
            </a:r>
            <a:r>
              <a:rPr lang="fr-FR" sz="800" baseline="30000" dirty="0">
                <a:latin typeface="Peugeot New" panose="02000000000000000000" pitchFamily="2" charset="0"/>
              </a:rPr>
              <a:t>(2) </a:t>
            </a:r>
            <a:r>
              <a:rPr lang="fr-FR" sz="800" dirty="0">
                <a:latin typeface="Peugeot New" panose="02000000000000000000" pitchFamily="2" charset="0"/>
              </a:rPr>
              <a:t>permet de détecter la présence de piétons ou d’animaux de plus de 50 cm de haut à une distance comprise entre 15 et 200 mètres et d'alerter le conducteur jusqu'à 100m avant la collision. L’image s’affiche alors dans votre champ de vision, sur le combiné numérique, avec un signal d’alerte.</a:t>
            </a:r>
          </a:p>
          <a:p>
            <a:pPr>
              <a:lnSpc>
                <a:spcPct val="125000"/>
              </a:lnSpc>
            </a:pPr>
            <a:endParaRPr lang="fr-FR" sz="800" dirty="0">
              <a:latin typeface="Peugeot New" panose="02000000000000000000" pitchFamily="2" charset="0"/>
            </a:endParaRPr>
          </a:p>
          <a:p>
            <a:pPr>
              <a:lnSpc>
                <a:spcPct val="125000"/>
              </a:lnSpc>
            </a:pPr>
            <a:endParaRPr lang="fr-FR" sz="800" dirty="0">
              <a:latin typeface="Peugeot New" panose="02000000000000000000" pitchFamily="2" charset="0"/>
            </a:endParaRPr>
          </a:p>
          <a:p>
            <a:pPr>
              <a:lnSpc>
                <a:spcPct val="125000"/>
              </a:lnSpc>
            </a:pPr>
            <a:endParaRPr lang="fr-FR" sz="800" dirty="0">
              <a:latin typeface="Peugeot New" panose="02000000000000000000" pitchFamily="2" charset="0"/>
            </a:endParaRPr>
          </a:p>
          <a:p>
            <a:pPr>
              <a:lnSpc>
                <a:spcPct val="125000"/>
              </a:lnSpc>
            </a:pPr>
            <a:endParaRPr lang="fr-FR" sz="500" dirty="0">
              <a:latin typeface="Peugeot New" panose="02000000000000000000" pitchFamily="2" charset="0"/>
            </a:endParaRPr>
          </a:p>
          <a:p>
            <a:pPr>
              <a:lnSpc>
                <a:spcPct val="125000"/>
              </a:lnSpc>
            </a:pPr>
            <a:endParaRPr lang="fr-FR" sz="800" dirty="0">
              <a:latin typeface="Peugeot New" panose="02000000000000000000" pitchFamily="2" charset="0"/>
            </a:endParaRPr>
          </a:p>
          <a:p>
            <a:pPr marL="228600" indent="-228600">
              <a:buFontTx/>
              <a:buAutoNum type="arabicParenBoth"/>
            </a:pPr>
            <a:r>
              <a:rPr lang="fr-FR" sz="600" dirty="0">
                <a:latin typeface="Peugeot New Light" panose="02000000000000000000" pitchFamily="2" charset="0"/>
              </a:rPr>
              <a:t>Vision de nuit. En option ou indisponible selon versions.</a:t>
            </a:r>
          </a:p>
        </p:txBody>
      </p:sp>
      <p:grpSp>
        <p:nvGrpSpPr>
          <p:cNvPr id="18" name="Groupe 17"/>
          <p:cNvGrpSpPr/>
          <p:nvPr/>
        </p:nvGrpSpPr>
        <p:grpSpPr>
          <a:xfrm>
            <a:off x="-3336" y="-892"/>
            <a:ext cx="386216" cy="6858892"/>
            <a:chOff x="-6025" y="-892"/>
            <a:chExt cx="386216" cy="6858892"/>
          </a:xfrm>
        </p:grpSpPr>
        <p:grpSp>
          <p:nvGrpSpPr>
            <p:cNvPr id="23" name="Groupe 24"/>
            <p:cNvGrpSpPr/>
            <p:nvPr/>
          </p:nvGrpSpPr>
          <p:grpSpPr>
            <a:xfrm>
              <a:off x="-6025" y="857258"/>
              <a:ext cx="386216" cy="6000742"/>
              <a:chOff x="-11718" y="857258"/>
              <a:chExt cx="386216" cy="6000742"/>
            </a:xfrm>
            <a:solidFill>
              <a:srgbClr val="FFFFFF">
                <a:lumMod val="95000"/>
              </a:srgbClr>
            </a:solidFill>
          </p:grpSpPr>
          <p:sp>
            <p:nvSpPr>
              <p:cNvPr id="26" name="Rectangle 25">
                <a:hlinkClick r:id="rId3" action="ppaction://hlinksldjump"/>
              </p:cNvPr>
              <p:cNvSpPr/>
              <p:nvPr/>
            </p:nvSpPr>
            <p:spPr>
              <a:xfrm rot="16200000">
                <a:off x="-254605"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27" name="Rectangle 26">
                <a:hlinkClick r:id="rId4" action="ppaction://hlinksldjump"/>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28" name="Rectangle 27">
                <a:hlinkClick r:id="rId5" action="ppaction://hlinksldjump"/>
              </p:cNvPr>
              <p:cNvSpPr/>
              <p:nvPr/>
            </p:nvSpPr>
            <p:spPr>
              <a:xfrm rot="16200000">
                <a:off x="-245565" y="3666195"/>
                <a:ext cx="857250" cy="382877"/>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29" name="Rectangle 28">
                <a:hlinkClick r:id="rId6" action="ppaction://hlinksldjump"/>
              </p:cNvPr>
              <p:cNvSpPr/>
              <p:nvPr/>
            </p:nvSpPr>
            <p:spPr>
              <a:xfrm rot="16200000">
                <a:off x="-245728" y="2811568"/>
                <a:ext cx="857250" cy="377177"/>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30" name="Rectangle 29">
                <a:hlinkClick r:id="rId7" action="ppaction://hlinksldjump"/>
              </p:cNvPr>
              <p:cNvSpPr/>
              <p:nvPr/>
            </p:nvSpPr>
            <p:spPr>
              <a:xfrm rot="16200000">
                <a:off x="-245724" y="1954549"/>
                <a:ext cx="857250" cy="377181"/>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31" name="Rectangle 30">
                <a:hlinkClick r:id="rId8" action="ppaction://hlinksldjump"/>
              </p:cNvPr>
              <p:cNvSpPr/>
              <p:nvPr/>
            </p:nvSpPr>
            <p:spPr>
              <a:xfrm rot="16200000">
                <a:off x="-245728" y="1097295"/>
                <a:ext cx="857250" cy="377175"/>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32" name="Rectangle 31">
                <a:hlinkClick r:id="rId9" action="ppaction://hlinksldjump"/>
              </p:cNvPr>
              <p:cNvSpPr/>
              <p:nvPr/>
            </p:nvSpPr>
            <p:spPr>
              <a:xfrm rot="16200000">
                <a:off x="-254716"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25" name="Rectangle 24">
              <a:hlinkClick r:id="rId10" action="ppaction://hlinksldjump"/>
              <a:extLst>
                <a:ext uri="{FF2B5EF4-FFF2-40B4-BE49-F238E27FC236}">
                  <a16:creationId xmlns:a16="http://schemas.microsoft.com/office/drawing/2014/main" id="{03CD456A-5E65-CD54-D5B3-7DDA83007E82}"/>
                </a:ext>
              </a:extLst>
            </p:cNvPr>
            <p:cNvSpPr/>
            <p:nvPr/>
          </p:nvSpPr>
          <p:spPr>
            <a:xfrm rot="16200000">
              <a:off x="-241543" y="234626"/>
              <a:ext cx="857250" cy="386213"/>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33" name="Rectangle 32">
            <a:hlinkClick r:id="rId4" action="ppaction://hlinksldjump"/>
            <a:extLst>
              <a:ext uri="{FF2B5EF4-FFF2-40B4-BE49-F238E27FC236}">
                <a16:creationId xmlns:a16="http://schemas.microsoft.com/office/drawing/2014/main" id="{8BB4BFD6-1932-50BB-91DA-6720F0442AE5}"/>
              </a:ext>
            </a:extLst>
          </p:cNvPr>
          <p:cNvSpPr/>
          <p:nvPr/>
        </p:nvSpPr>
        <p:spPr>
          <a:xfrm rot="16200000">
            <a:off x="-240197" y="4529139"/>
            <a:ext cx="857250" cy="371475"/>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chemeClr val="bg1"/>
                </a:solidFill>
                <a:effectLst/>
                <a:uLnTx/>
                <a:uFillTx/>
                <a:latin typeface="Peugeot New Light"/>
                <a:ea typeface="+mn-ea"/>
                <a:cs typeface="+mn-cs"/>
              </a:rPr>
              <a:t>Détails des équipements</a:t>
            </a:r>
          </a:p>
        </p:txBody>
      </p:sp>
    </p:spTree>
    <p:extLst>
      <p:ext uri="{BB962C8B-B14F-4D97-AF65-F5344CB8AC3E}">
        <p14:creationId xmlns:p14="http://schemas.microsoft.com/office/powerpoint/2010/main" val="1396903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6E83D3EA-2062-4106-B07F-B99D5E50DA6E}"/>
              </a:ext>
            </a:extLst>
          </p:cNvPr>
          <p:cNvSpPr txBox="1"/>
          <p:nvPr/>
        </p:nvSpPr>
        <p:spPr>
          <a:xfrm>
            <a:off x="620753" y="269109"/>
            <a:ext cx="5167958" cy="323165"/>
          </a:xfrm>
          <a:prstGeom prst="rect">
            <a:avLst/>
          </a:prstGeom>
          <a:noFill/>
        </p:spPr>
        <p:txBody>
          <a:bodyPr wrap="square" rtlCol="0">
            <a:spAutoFit/>
          </a:bodyPr>
          <a:lstStyle/>
          <a:p>
            <a:pPr lvl="0">
              <a:defRPr/>
            </a:pPr>
            <a:r>
              <a:rPr lang="fr-FR" sz="1500" b="1" dirty="0">
                <a:solidFill>
                  <a:srgbClr val="000000"/>
                </a:solidFill>
                <a:latin typeface="Peugeot New" panose="02000000000000000000" pitchFamily="50" charset="0"/>
              </a:rPr>
              <a:t>CARACTÉRISTIQUES TECHNIQUES</a:t>
            </a:r>
          </a:p>
        </p:txBody>
      </p:sp>
      <p:graphicFrame>
        <p:nvGraphicFramePr>
          <p:cNvPr id="18" name="Tableau 12"/>
          <p:cNvGraphicFramePr>
            <a:graphicFrameLocks noGrp="1"/>
          </p:cNvGraphicFramePr>
          <p:nvPr>
            <p:extLst>
              <p:ext uri="{D42A27DB-BD31-4B8C-83A1-F6EECF244321}">
                <p14:modId xmlns:p14="http://schemas.microsoft.com/office/powerpoint/2010/main" val="2923199784"/>
              </p:ext>
            </p:extLst>
          </p:nvPr>
        </p:nvGraphicFramePr>
        <p:xfrm>
          <a:off x="723207" y="570261"/>
          <a:ext cx="10665229" cy="5072827"/>
        </p:xfrm>
        <a:graphic>
          <a:graphicData uri="http://schemas.openxmlformats.org/drawingml/2006/table">
            <a:tbl>
              <a:tblPr/>
              <a:tblGrid>
                <a:gridCol w="4589279">
                  <a:extLst>
                    <a:ext uri="{9D8B030D-6E8A-4147-A177-3AD203B41FA5}">
                      <a16:colId xmlns:a16="http://schemas.microsoft.com/office/drawing/2014/main" val="2281782770"/>
                    </a:ext>
                  </a:extLst>
                </a:gridCol>
                <a:gridCol w="3037975">
                  <a:extLst>
                    <a:ext uri="{9D8B030D-6E8A-4147-A177-3AD203B41FA5}">
                      <a16:colId xmlns:a16="http://schemas.microsoft.com/office/drawing/2014/main" val="242442962"/>
                    </a:ext>
                  </a:extLst>
                </a:gridCol>
                <a:gridCol w="3037975">
                  <a:extLst>
                    <a:ext uri="{9D8B030D-6E8A-4147-A177-3AD203B41FA5}">
                      <a16:colId xmlns:a16="http://schemas.microsoft.com/office/drawing/2014/main" val="3197116871"/>
                    </a:ext>
                  </a:extLst>
                </a:gridCol>
              </a:tblGrid>
              <a:tr h="179864">
                <a:tc>
                  <a:txBody>
                    <a:bodyPr/>
                    <a:lstStyle/>
                    <a:p>
                      <a:pPr algn="ctr" fontAlgn="ctr"/>
                      <a:r>
                        <a:rPr lang="fr-FR" sz="800" b="0" i="0" u="none" strike="noStrike" dirty="0">
                          <a:solidFill>
                            <a:srgbClr val="404040"/>
                          </a:solidFill>
                          <a:effectLst/>
                          <a:latin typeface="Peugeot New" panose="02000000000000000000" pitchFamily="2" charset="0"/>
                        </a:rPr>
                        <a:t> </a:t>
                      </a: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900" b="1" i="0" u="none" strike="noStrike" dirty="0">
                          <a:solidFill>
                            <a:schemeClr val="bg1"/>
                          </a:solidFill>
                          <a:effectLst/>
                          <a:latin typeface="Peugeot New" panose="02000000000000000000" pitchFamily="2" charset="0"/>
                        </a:rPr>
                        <a:t>PLUG-IN HYBRID ESSENCE</a:t>
                      </a:r>
                    </a:p>
                  </a:txBody>
                  <a:tcPr marL="0" marR="0" marT="0" marB="0" anchor="ctr">
                    <a:lnL w="635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rgbClr val="00B0F0"/>
                    </a:solidFill>
                  </a:tcPr>
                </a:tc>
                <a:tc hMerge="1">
                  <a:txBody>
                    <a:bodyPr/>
                    <a:lstStyle/>
                    <a:p>
                      <a:endParaRPr lang="fr-FR"/>
                    </a:p>
                  </a:txBody>
                  <a:tcPr/>
                </a:tc>
                <a:extLst>
                  <a:ext uri="{0D108BD9-81ED-4DB2-BD59-A6C34878D82A}">
                    <a16:rowId xmlns:a16="http://schemas.microsoft.com/office/drawing/2014/main" val="491439165"/>
                  </a:ext>
                </a:extLst>
              </a:tr>
              <a:tr h="179864">
                <a:tc rowSpan="2">
                  <a:txBody>
                    <a:bodyPr/>
                    <a:lstStyle/>
                    <a:p>
                      <a:pPr algn="l" fontAlgn="b"/>
                      <a:r>
                        <a:rPr lang="fr-FR" sz="900" b="1" i="0" u="none" strike="noStrike" dirty="0">
                          <a:solidFill>
                            <a:srgbClr val="404040"/>
                          </a:solidFill>
                          <a:effectLst/>
                          <a:latin typeface="Peugeot New" panose="02000000000000000000" pitchFamily="2" charset="0"/>
                        </a:rPr>
                        <a:t>MOTEUR THERMIQUE</a:t>
                      </a:r>
                    </a:p>
                  </a:txBody>
                  <a:tcPr marL="0" marR="0" marT="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solidFill>
                  </a:tcPr>
                </a:tc>
                <a:tc>
                  <a:txBody>
                    <a:bodyPr/>
                    <a:lstStyle/>
                    <a:p>
                      <a:pPr algn="ctr" fontAlgn="ctr"/>
                      <a:r>
                        <a:rPr lang="fr-FR" sz="900" b="1" i="0" u="none" strike="noStrike" dirty="0">
                          <a:solidFill>
                            <a:schemeClr val="tx1"/>
                          </a:solidFill>
                          <a:effectLst/>
                          <a:latin typeface="Peugeot New" panose="02000000000000000000" pitchFamily="2" charset="0"/>
                        </a:rPr>
                        <a:t>HYBRID 180 e-EAT8 </a:t>
                      </a:r>
                      <a:r>
                        <a:rPr lang="fr-FR" sz="900" b="1" i="0" u="none" strike="noStrike" baseline="30000" dirty="0">
                          <a:solidFill>
                            <a:schemeClr val="tx1"/>
                          </a:solidFill>
                          <a:effectLst/>
                          <a:latin typeface="Peugeot New" panose="02000000000000000000" pitchFamily="2" charset="0"/>
                        </a:rPr>
                        <a:t>(1)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bg1">
                        <a:lumMod val="95000"/>
                      </a:schemeClr>
                    </a:solidFill>
                  </a:tcPr>
                </a:tc>
                <a:tc>
                  <a:txBody>
                    <a:bodyPr/>
                    <a:lstStyle/>
                    <a:p>
                      <a:pPr algn="ctr" fontAlgn="ctr"/>
                      <a:r>
                        <a:rPr lang="fr-FR" sz="900" b="1" i="0" u="none" strike="noStrike" dirty="0">
                          <a:solidFill>
                            <a:schemeClr val="tx1"/>
                          </a:solidFill>
                          <a:effectLst/>
                          <a:latin typeface="Peugeot New" panose="02000000000000000000" pitchFamily="2" charset="0"/>
                        </a:rPr>
                        <a:t>HYBRID 225 e-EAT8 </a:t>
                      </a:r>
                      <a:r>
                        <a:rPr lang="fr-FR" sz="900" b="1" i="0" u="none" strike="noStrike" baseline="30000" dirty="0">
                          <a:solidFill>
                            <a:schemeClr val="tx1"/>
                          </a:solidFill>
                          <a:effectLst/>
                          <a:latin typeface="Peugeot New" panose="02000000000000000000" pitchFamily="2" charset="0"/>
                        </a:rPr>
                        <a:t>(1)</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chemeClr val="bg1">
                        <a:lumMod val="95000"/>
                      </a:schemeClr>
                    </a:solidFill>
                  </a:tcPr>
                </a:tc>
                <a:extLst>
                  <a:ext uri="{0D108BD9-81ED-4DB2-BD59-A6C34878D82A}">
                    <a16:rowId xmlns:a16="http://schemas.microsoft.com/office/drawing/2014/main" val="191535600"/>
                  </a:ext>
                </a:extLst>
              </a:tr>
              <a:tr h="62952">
                <a:tc vMerge="1">
                  <a:txBody>
                    <a:bodyPr/>
                    <a:lstStyle/>
                    <a:p>
                      <a:endParaRPr lang="fr-FR"/>
                    </a:p>
                  </a:txBody>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a:noFill/>
                    </a:lnR>
                    <a:lnT>
                      <a:noFill/>
                    </a:lnT>
                    <a:lnB>
                      <a:noFill/>
                    </a:lnB>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a:noFill/>
                    </a:lnT>
                    <a:lnB>
                      <a:noFill/>
                    </a:lnB>
                  </a:tcPr>
                </a:tc>
                <a:extLst>
                  <a:ext uri="{0D108BD9-81ED-4DB2-BD59-A6C34878D82A}">
                    <a16:rowId xmlns:a16="http://schemas.microsoft.com/office/drawing/2014/main" val="3075850358"/>
                  </a:ext>
                </a:extLst>
              </a:tr>
              <a:tr h="179864">
                <a:tc>
                  <a:txBody>
                    <a:bodyPr/>
                    <a:lstStyle/>
                    <a:p>
                      <a:pPr algn="l" fontAlgn="ctr"/>
                      <a:r>
                        <a:rPr lang="fr-FR" sz="800" b="0" i="0" u="none" strike="noStrike" dirty="0">
                          <a:solidFill>
                            <a:srgbClr val="404040"/>
                          </a:solidFill>
                          <a:effectLst/>
                          <a:latin typeface="Peugeot New" panose="02000000000000000000" pitchFamily="2" charset="0"/>
                        </a:rPr>
                        <a:t>Cylindrée (cm3)</a:t>
                      </a:r>
                    </a:p>
                  </a:txBody>
                  <a:tcPr marL="0" marR="0" marT="0" marB="0" anchor="ctr">
                    <a:lnL>
                      <a:noFill/>
                    </a:lnL>
                    <a:lnR w="63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1 598</a:t>
                      </a:r>
                    </a:p>
                  </a:txBody>
                  <a:tcPr marL="0" marR="0" marT="0" marB="0" anchor="ctr">
                    <a:lnL w="6350" cap="flat" cmpd="sng" algn="ctr">
                      <a:solidFill>
                        <a:srgbClr val="FFFFFF"/>
                      </a:solidFill>
                      <a:prstDash val="solid"/>
                      <a:round/>
                      <a:headEnd type="none" w="med" len="med"/>
                      <a:tailEnd type="none" w="med" len="med"/>
                    </a:lnL>
                    <a:lnR>
                      <a:noFill/>
                    </a:lnR>
                    <a:lnT w="6350" cap="flat" cmpd="sng" algn="ctr">
                      <a:no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537186601"/>
                  </a:ext>
                </a:extLst>
              </a:tr>
              <a:tr h="179864">
                <a:tc>
                  <a:txBody>
                    <a:bodyPr/>
                    <a:lstStyle/>
                    <a:p>
                      <a:pPr algn="l" fontAlgn="ctr"/>
                      <a:r>
                        <a:rPr lang="fr-FR" sz="800" b="0" i="0" u="none" strike="noStrike" dirty="0">
                          <a:solidFill>
                            <a:srgbClr val="404040"/>
                          </a:solidFill>
                          <a:effectLst/>
                          <a:latin typeface="Peugeot New" panose="02000000000000000000" pitchFamily="2" charset="0"/>
                        </a:rPr>
                        <a:t>Nombre de cylindres / Disposition</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4 en ligne</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962711875"/>
                  </a:ext>
                </a:extLst>
              </a:tr>
              <a:tr h="179864">
                <a:tc>
                  <a:txBody>
                    <a:bodyPr/>
                    <a:lstStyle/>
                    <a:p>
                      <a:pPr algn="l" fontAlgn="ctr"/>
                      <a:r>
                        <a:rPr lang="fr-FR" sz="800" b="0" i="0" u="none" strike="noStrike">
                          <a:solidFill>
                            <a:srgbClr val="404040"/>
                          </a:solidFill>
                          <a:effectLst/>
                          <a:latin typeface="Peugeot New" panose="02000000000000000000" pitchFamily="2" charset="0"/>
                        </a:rPr>
                        <a:t>Nombre de soupapes par cylindre</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4</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3111952595"/>
                  </a:ext>
                </a:extLst>
              </a:tr>
              <a:tr h="137111">
                <a:tc>
                  <a:txBody>
                    <a:bodyPr/>
                    <a:lstStyle/>
                    <a:p>
                      <a:pPr algn="l" fontAlgn="ctr"/>
                      <a:r>
                        <a:rPr lang="fr-FR" sz="800" b="0" i="0" u="none" strike="noStrike">
                          <a:solidFill>
                            <a:srgbClr val="404040"/>
                          </a:solidFill>
                          <a:effectLst/>
                          <a:latin typeface="Peugeot New" panose="02000000000000000000" pitchFamily="2" charset="0"/>
                        </a:rPr>
                        <a:t>Puissance maximum (kW CEE/ch CEE à tr/min)</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110/150 à 4 250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132/180 à 6 000</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772435"/>
                  </a:ext>
                </a:extLst>
              </a:tr>
              <a:tr h="179864">
                <a:tc>
                  <a:txBody>
                    <a:bodyPr/>
                    <a:lstStyle/>
                    <a:p>
                      <a:pPr algn="l" fontAlgn="ctr"/>
                      <a:r>
                        <a:rPr lang="fr-FR" sz="800" b="0" i="0" u="none" strike="noStrike">
                          <a:solidFill>
                            <a:srgbClr val="404040"/>
                          </a:solidFill>
                          <a:effectLst/>
                          <a:latin typeface="Peugeot New" panose="02000000000000000000" pitchFamily="2" charset="0"/>
                        </a:rPr>
                        <a:t>Couple maximum (Nm CEE à tr/min)</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250 à 1 750</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3516042063"/>
                  </a:ext>
                </a:extLst>
              </a:tr>
              <a:tr h="179864">
                <a:tc>
                  <a:txBody>
                    <a:bodyPr/>
                    <a:lstStyle/>
                    <a:p>
                      <a:pPr algn="l" fontAlgn="ctr"/>
                      <a:r>
                        <a:rPr lang="fr-FR" sz="800" b="0" i="0" u="none" strike="noStrike" dirty="0">
                          <a:solidFill>
                            <a:srgbClr val="404040"/>
                          </a:solidFill>
                          <a:effectLst/>
                          <a:latin typeface="Peugeot New" panose="02000000000000000000" pitchFamily="2" charset="0"/>
                        </a:rPr>
                        <a:t>Stop &amp; Start</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Non</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1931013897"/>
                  </a:ext>
                </a:extLst>
              </a:tr>
              <a:tr h="179864">
                <a:tc>
                  <a:txBody>
                    <a:bodyPr/>
                    <a:lstStyle/>
                    <a:p>
                      <a:pPr algn="l" fontAlgn="ctr"/>
                      <a:r>
                        <a:rPr lang="fr-FR" sz="800" b="0" i="0" u="none" strike="noStrike" dirty="0">
                          <a:solidFill>
                            <a:srgbClr val="404040"/>
                          </a:solidFill>
                          <a:effectLst/>
                          <a:latin typeface="Peugeot New" panose="02000000000000000000" pitchFamily="2" charset="0"/>
                        </a:rPr>
                        <a:t>Norme de dépollution</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EURO 6</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832481019"/>
                  </a:ext>
                </a:extLst>
              </a:tr>
              <a:tr h="179864">
                <a:tc>
                  <a:txBody>
                    <a:bodyPr/>
                    <a:lstStyle/>
                    <a:p>
                      <a:pPr algn="l" fontAlgn="ctr"/>
                      <a:r>
                        <a:rPr lang="fr-FR" sz="800" b="0" i="0" u="none" strike="noStrike" dirty="0">
                          <a:solidFill>
                            <a:srgbClr val="404040"/>
                          </a:solidFill>
                          <a:effectLst/>
                          <a:latin typeface="Peugeot New" panose="02000000000000000000" pitchFamily="2" charset="0"/>
                        </a:rPr>
                        <a:t>Type d'injection</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Directe</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2472196302"/>
                  </a:ext>
                </a:extLst>
              </a:tr>
              <a:tr h="115113">
                <a:tc>
                  <a:txBody>
                    <a:bodyPr/>
                    <a:lstStyle/>
                    <a:p>
                      <a:pPr algn="l" fontAlgn="ctr"/>
                      <a:endParaRPr lang="fr-FR" sz="800" b="0" i="0" u="none" strike="noStrike">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 </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fr-FR" sz="800" b="0" i="0" u="none" strike="noStrike" dirty="0">
                          <a:solidFill>
                            <a:srgbClr val="404040"/>
                          </a:solidFill>
                          <a:effectLst/>
                          <a:latin typeface="Peugeot New" panose="02000000000000000000" pitchFamily="2" charset="0"/>
                        </a:rPr>
                        <a:t> </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559331570"/>
                  </a:ext>
                </a:extLst>
              </a:tr>
              <a:tr h="205045">
                <a:tc>
                  <a:txBody>
                    <a:bodyPr/>
                    <a:lstStyle/>
                    <a:p>
                      <a:pPr algn="l" fontAlgn="ctr"/>
                      <a:r>
                        <a:rPr lang="fr-FR" sz="900" b="1" i="0" u="none" strike="noStrike" dirty="0">
                          <a:solidFill>
                            <a:srgbClr val="404040"/>
                          </a:solidFill>
                          <a:effectLst/>
                          <a:latin typeface="Peugeot New" panose="02000000000000000000" pitchFamily="2" charset="0"/>
                        </a:rPr>
                        <a:t>MOTEUR(S) ELECTRIQUE(S)</a:t>
                      </a:r>
                    </a:p>
                  </a:txBody>
                  <a:tcPr marL="0" marR="0" marT="0" marB="0" anchor="ctr">
                    <a:lnL>
                      <a:noFill/>
                    </a:lnL>
                    <a:lnR>
                      <a:noFill/>
                    </a:lnR>
                    <a:lnT>
                      <a:noFill/>
                    </a:lnT>
                    <a:lnB>
                      <a:noFill/>
                    </a:lnB>
                    <a:solidFill>
                      <a:schemeClr val="bg1"/>
                    </a:solidFill>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val="10333874"/>
                  </a:ext>
                </a:extLst>
              </a:tr>
              <a:tr h="179864">
                <a:tc>
                  <a:txBody>
                    <a:bodyPr/>
                    <a:lstStyle/>
                    <a:p>
                      <a:pPr algn="l" fontAlgn="ctr"/>
                      <a:r>
                        <a:rPr lang="fr-FR" sz="800" b="0" i="0" u="none" strike="noStrike" dirty="0">
                          <a:solidFill>
                            <a:srgbClr val="404040"/>
                          </a:solidFill>
                          <a:effectLst/>
                          <a:latin typeface="Peugeot New" panose="02000000000000000000" pitchFamily="2" charset="0"/>
                        </a:rPr>
                        <a:t>Moteur électrique (intégré à la boite e-EAT8)</a:t>
                      </a: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1 à l'avant</a:t>
                      </a:r>
                    </a:p>
                  </a:txBody>
                  <a:tcPr marL="0" marR="0" marT="0" marB="0" anchor="ctr">
                    <a:lnL w="63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96135002"/>
                  </a:ext>
                </a:extLst>
              </a:tr>
              <a:tr h="233823">
                <a:tc>
                  <a:txBody>
                    <a:bodyPr/>
                    <a:lstStyle/>
                    <a:p>
                      <a:pPr algn="l" fontAlgn="ctr"/>
                      <a:r>
                        <a:rPr lang="fr-FR" sz="800" b="0" i="0" u="none" strike="noStrike" dirty="0">
                          <a:solidFill>
                            <a:srgbClr val="404040"/>
                          </a:solidFill>
                          <a:effectLst/>
                          <a:latin typeface="Peugeot New" panose="02000000000000000000" pitchFamily="2" charset="0"/>
                        </a:rPr>
                        <a:t>Puissance maximum (kW CEE/</a:t>
                      </a:r>
                      <a:r>
                        <a:rPr lang="fr-FR" sz="800" b="0" i="0" u="none" strike="noStrike" dirty="0" err="1">
                          <a:solidFill>
                            <a:srgbClr val="404040"/>
                          </a:solidFill>
                          <a:effectLst/>
                          <a:latin typeface="Peugeot New" panose="02000000000000000000" pitchFamily="2" charset="0"/>
                        </a:rPr>
                        <a:t>ch</a:t>
                      </a:r>
                      <a:r>
                        <a:rPr lang="fr-FR" sz="800" b="0" i="0" u="none" strike="noStrike" dirty="0">
                          <a:solidFill>
                            <a:srgbClr val="404040"/>
                          </a:solidFill>
                          <a:effectLst/>
                          <a:latin typeface="Peugeot New" panose="02000000000000000000" pitchFamily="2" charset="0"/>
                        </a:rPr>
                        <a:t> CEE à tr/min)</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81/110 à 2 500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81/110 à 2 500</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88092797"/>
                  </a:ext>
                </a:extLst>
              </a:tr>
              <a:tr h="233823">
                <a:tc>
                  <a:txBody>
                    <a:bodyPr/>
                    <a:lstStyle/>
                    <a:p>
                      <a:pPr algn="l" fontAlgn="ctr"/>
                      <a:r>
                        <a:rPr lang="fr-FR" sz="800" b="0" i="0" u="none" strike="noStrike">
                          <a:solidFill>
                            <a:srgbClr val="404040"/>
                          </a:solidFill>
                          <a:effectLst/>
                          <a:latin typeface="Peugeot New" panose="02000000000000000000" pitchFamily="2" charset="0"/>
                        </a:rPr>
                        <a:t>Couple maximum  (Nm CEE à tr/min)</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320 entre 500 et 2 500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320 entre 500 et 2 500</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01273100"/>
                  </a:ext>
                </a:extLst>
              </a:tr>
              <a:tr h="179864">
                <a:tc>
                  <a:txBody>
                    <a:bodyPr/>
                    <a:lstStyle/>
                    <a:p>
                      <a:pPr algn="l" fontAlgn="ctr"/>
                      <a:r>
                        <a:rPr lang="fr-FR" sz="800" b="0" i="0" u="none" strike="noStrike">
                          <a:solidFill>
                            <a:srgbClr val="404040"/>
                          </a:solidFill>
                          <a:effectLst/>
                          <a:latin typeface="Peugeot New" panose="02000000000000000000" pitchFamily="2" charset="0"/>
                        </a:rPr>
                        <a:t>Batterie Haute Tension</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Li-Ion</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1319906265"/>
                  </a:ext>
                </a:extLst>
              </a:tr>
              <a:tr h="179864">
                <a:tc>
                  <a:txBody>
                    <a:bodyPr/>
                    <a:lstStyle/>
                    <a:p>
                      <a:pPr algn="l" fontAlgn="ctr"/>
                      <a:r>
                        <a:rPr lang="fr-FR" sz="800" b="0" i="0" u="none" strike="noStrike" dirty="0">
                          <a:solidFill>
                            <a:srgbClr val="404040"/>
                          </a:solidFill>
                          <a:effectLst/>
                          <a:latin typeface="Peugeot New" panose="02000000000000000000" pitchFamily="2" charset="0"/>
                        </a:rPr>
                        <a:t>Capacité batterie (kWh) / Puissance batterie (kW)</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12,44 / 100</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2058464289"/>
                  </a:ext>
                </a:extLst>
              </a:tr>
              <a:tr h="179864">
                <a:tc>
                  <a:txBody>
                    <a:bodyPr/>
                    <a:lstStyle/>
                    <a:p>
                      <a:pPr algn="l" fontAlgn="ctr"/>
                      <a:r>
                        <a:rPr lang="fr-FR" sz="800" b="0" i="0" u="none" strike="noStrike" dirty="0">
                          <a:solidFill>
                            <a:srgbClr val="404040"/>
                          </a:solidFill>
                          <a:effectLst/>
                          <a:latin typeface="Peugeot New" panose="02000000000000000000" pitchFamily="2" charset="0"/>
                        </a:rPr>
                        <a:t>Autonomie électrique WLTP (cycle mixte, </a:t>
                      </a:r>
                      <a:r>
                        <a:rPr lang="fr-FR" sz="800" b="0" i="0" u="none" strike="noStrike" dirty="0" err="1">
                          <a:solidFill>
                            <a:srgbClr val="404040"/>
                          </a:solidFill>
                          <a:effectLst/>
                          <a:latin typeface="Peugeot New" panose="02000000000000000000" pitchFamily="2" charset="0"/>
                        </a:rPr>
                        <a:t>min-max</a:t>
                      </a:r>
                      <a:r>
                        <a:rPr lang="fr-FR" sz="800" b="0" i="0" u="none" strike="noStrike" dirty="0">
                          <a:solidFill>
                            <a:srgbClr val="404040"/>
                          </a:solidFill>
                          <a:effectLst/>
                          <a:latin typeface="Peugeot New" panose="02000000000000000000" pitchFamily="2" charset="0"/>
                        </a:rPr>
                        <a:t> km)</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53-56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55-56</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748999464"/>
                  </a:ext>
                </a:extLst>
              </a:tr>
              <a:tr h="179864">
                <a:tc>
                  <a:txBody>
                    <a:bodyPr/>
                    <a:lstStyle/>
                    <a:p>
                      <a:pPr algn="l" fontAlgn="ctr"/>
                      <a:r>
                        <a:rPr lang="fr-FR" sz="800" b="0" i="0" u="none" strike="noStrike">
                          <a:solidFill>
                            <a:srgbClr val="404040"/>
                          </a:solidFill>
                          <a:effectLst/>
                          <a:latin typeface="Peugeot New" panose="02000000000000000000" pitchFamily="2" charset="0"/>
                        </a:rPr>
                        <a:t>Temps de charge de 0 à 100%</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0" i="0" u="none" strike="noStrike" kern="1200" dirty="0">
                          <a:solidFill>
                            <a:srgbClr val="404040"/>
                          </a:solidFill>
                          <a:effectLst/>
                          <a:latin typeface="Peugeot New" panose="02000000000000000000" pitchFamily="2" charset="0"/>
                          <a:ea typeface="+mn-ea"/>
                          <a:cs typeface="+mn-cs"/>
                        </a:rPr>
                        <a:t>9h30 / 1h40 </a:t>
                      </a:r>
                      <a:r>
                        <a:rPr lang="fr-FR" sz="800" b="0" i="0" u="none" strike="noStrike" baseline="30000" dirty="0">
                          <a:solidFill>
                            <a:schemeClr val="tx1"/>
                          </a:solidFill>
                          <a:effectLst/>
                          <a:latin typeface="Peugeot New" panose="02000000000000000000" pitchFamily="2" charset="0"/>
                        </a:rPr>
                        <a:t>(2)</a:t>
                      </a:r>
                      <a:endParaRPr lang="fr-FR" sz="800" b="0" i="0" u="none" strike="noStrike" dirty="0">
                        <a:solidFill>
                          <a:schemeClr val="tx1"/>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457272866"/>
                  </a:ext>
                </a:extLst>
              </a:tr>
              <a:tr h="179864">
                <a:tc>
                  <a:txBody>
                    <a:bodyPr/>
                    <a:lstStyle/>
                    <a:p>
                      <a:pPr algn="l" fontAlgn="ctr"/>
                      <a:r>
                        <a:rPr lang="fr-FR" sz="800" b="0" i="0" u="none" strike="noStrike" dirty="0">
                          <a:solidFill>
                            <a:srgbClr val="404040"/>
                          </a:solidFill>
                          <a:effectLst/>
                          <a:latin typeface="Peugeot New" panose="02000000000000000000" pitchFamily="2" charset="0"/>
                        </a:rPr>
                        <a:t>Chargeur embarqué (kW)</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3,7 (de série)  / 7,4 (en option)</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674767714"/>
                  </a:ext>
                </a:extLst>
              </a:tr>
              <a:tr h="115113">
                <a:tc>
                  <a:txBody>
                    <a:bodyPr/>
                    <a:lstStyle/>
                    <a:p>
                      <a:pPr algn="l" fontAlgn="ctr"/>
                      <a:endParaRPr lang="fr-FR" sz="800" b="0" i="0" u="none" strike="noStrike">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 </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ctr" fontAlgn="ctr"/>
                      <a:r>
                        <a:rPr lang="fr-FR" sz="800" b="0" i="0" u="none" strike="noStrike" dirty="0">
                          <a:solidFill>
                            <a:srgbClr val="404040"/>
                          </a:solidFill>
                          <a:effectLst/>
                          <a:latin typeface="Peugeot New" panose="02000000000000000000" pitchFamily="2" charset="0"/>
                        </a:rPr>
                        <a:t> </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483838536"/>
                  </a:ext>
                </a:extLst>
              </a:tr>
              <a:tr h="205045">
                <a:tc>
                  <a:txBody>
                    <a:bodyPr/>
                    <a:lstStyle/>
                    <a:p>
                      <a:pPr algn="l" fontAlgn="ctr"/>
                      <a:r>
                        <a:rPr lang="fr-FR" sz="800" b="1" i="0" u="none" strike="noStrike">
                          <a:solidFill>
                            <a:srgbClr val="404040"/>
                          </a:solidFill>
                          <a:effectLst/>
                          <a:latin typeface="Peugeot New" panose="02000000000000000000" pitchFamily="2" charset="0"/>
                        </a:rPr>
                        <a:t>PERFORMANCE MOTORISATION HYBRIDE</a:t>
                      </a:r>
                    </a:p>
                  </a:txBody>
                  <a:tcPr marL="0" marR="0" marT="0" marB="0" anchor="ctr">
                    <a:lnL>
                      <a:noFill/>
                    </a:lnL>
                    <a:lnR>
                      <a:noFill/>
                    </a:lnR>
                    <a:lnT>
                      <a:noFill/>
                    </a:lnT>
                    <a:lnB>
                      <a:noFill/>
                    </a:lnB>
                    <a:solidFill>
                      <a:schemeClr val="bg1"/>
                    </a:solidFill>
                  </a:tcPr>
                </a:tc>
                <a:tc>
                  <a:txBody>
                    <a:bodyPr/>
                    <a:lstStyle/>
                    <a:p>
                      <a:pPr algn="l" fontAlgn="ctr"/>
                      <a:endParaRPr lang="fr-FR" sz="800" b="1" i="0" u="none" strike="noStrike">
                        <a:solidFill>
                          <a:srgbClr val="404040"/>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val="2304924427"/>
                  </a:ext>
                </a:extLst>
              </a:tr>
              <a:tr h="179864">
                <a:tc>
                  <a:txBody>
                    <a:bodyPr/>
                    <a:lstStyle/>
                    <a:p>
                      <a:pPr algn="l" fontAlgn="ctr"/>
                      <a:r>
                        <a:rPr lang="fr-FR" sz="800" b="0" i="0" u="none" strike="noStrike">
                          <a:solidFill>
                            <a:srgbClr val="404040"/>
                          </a:solidFill>
                          <a:effectLst/>
                          <a:latin typeface="Peugeot New" panose="02000000000000000000" pitchFamily="2" charset="0"/>
                        </a:rPr>
                        <a:t>Puissance maximum cumulée (kW CEE/ch CEE)</a:t>
                      </a: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133/180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165/225</a:t>
                      </a:r>
                    </a:p>
                  </a:txBody>
                  <a:tcPr marL="0" marR="0" marT="0"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62621035"/>
                  </a:ext>
                </a:extLst>
              </a:tr>
              <a:tr h="179864">
                <a:tc>
                  <a:txBody>
                    <a:bodyPr/>
                    <a:lstStyle/>
                    <a:p>
                      <a:pPr algn="l" fontAlgn="ctr"/>
                      <a:r>
                        <a:rPr lang="fr-FR" sz="800" b="0" i="0" u="none" strike="noStrike" dirty="0">
                          <a:solidFill>
                            <a:srgbClr val="404040"/>
                          </a:solidFill>
                          <a:effectLst/>
                          <a:latin typeface="Peugeot New" panose="02000000000000000000" pitchFamily="2" charset="0"/>
                        </a:rPr>
                        <a:t>Couple maximum cumulé (Nm CEE)</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360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360</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912565378"/>
                  </a:ext>
                </a:extLst>
              </a:tr>
              <a:tr h="100724">
                <a:tc>
                  <a:txBody>
                    <a:bodyPr/>
                    <a:lstStyle/>
                    <a:p>
                      <a:pPr algn="l" fontAlgn="ctr"/>
                      <a:r>
                        <a:rPr lang="fr-FR" sz="800" b="0" i="0" u="none" strike="noStrike">
                          <a:solidFill>
                            <a:srgbClr val="404040"/>
                          </a:solidFill>
                          <a:effectLst/>
                          <a:latin typeface="Peugeot New" panose="02000000000000000000" pitchFamily="2" charset="0"/>
                        </a:rPr>
                        <a:t>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fontAlgn="ctr"/>
                      <a:r>
                        <a:rPr lang="fr-FR" sz="800" b="0" i="0" u="none" strike="noStrike">
                          <a:solidFill>
                            <a:srgbClr val="404040"/>
                          </a:solidFill>
                          <a:effectLst/>
                          <a:latin typeface="Peugeot New" panose="02000000000000000000" pitchFamily="2" charset="0"/>
                        </a:rPr>
                        <a:t>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tc>
                  <a:txBody>
                    <a:bodyPr/>
                    <a:lstStyle/>
                    <a:p>
                      <a:pPr algn="ctr" fontAlgn="ctr"/>
                      <a:r>
                        <a:rPr lang="fr-FR" sz="800" b="0" i="0" u="none" strike="noStrike" dirty="0">
                          <a:solidFill>
                            <a:srgbClr val="404040"/>
                          </a:solidFill>
                          <a:effectLst/>
                          <a:latin typeface="Peugeot New" panose="02000000000000000000" pitchFamily="2" charset="0"/>
                        </a:rPr>
                        <a:t>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rgbClr val="FFFFFF"/>
                    </a:solidFill>
                  </a:tcPr>
                </a:tc>
                <a:extLst>
                  <a:ext uri="{0D108BD9-81ED-4DB2-BD59-A6C34878D82A}">
                    <a16:rowId xmlns:a16="http://schemas.microsoft.com/office/drawing/2014/main" val="606365903"/>
                  </a:ext>
                </a:extLst>
              </a:tr>
              <a:tr h="152884">
                <a:tc>
                  <a:txBody>
                    <a:bodyPr/>
                    <a:lstStyle/>
                    <a:p>
                      <a:pPr algn="l" fontAlgn="ctr"/>
                      <a:r>
                        <a:rPr lang="fr-FR" sz="800" b="1" i="0" u="none" strike="noStrike">
                          <a:solidFill>
                            <a:srgbClr val="404040"/>
                          </a:solidFill>
                          <a:effectLst/>
                          <a:latin typeface="Peugeot New" panose="02000000000000000000" pitchFamily="2" charset="0"/>
                        </a:rPr>
                        <a:t>TRANSMISSIONS</a:t>
                      </a:r>
                    </a:p>
                  </a:txBody>
                  <a:tcPr marL="0" marR="0" marT="0" marB="0" anchor="ctr">
                    <a:lnL>
                      <a:noFill/>
                    </a:lnL>
                    <a:lnR>
                      <a:noFill/>
                    </a:lnR>
                    <a:lnT>
                      <a:noFill/>
                    </a:lnT>
                    <a:lnB>
                      <a:noFill/>
                    </a:lnB>
                    <a:solidFill>
                      <a:schemeClr val="bg1"/>
                    </a:solidFill>
                  </a:tcPr>
                </a:tc>
                <a:tc>
                  <a:txBody>
                    <a:bodyPr/>
                    <a:lstStyle/>
                    <a:p>
                      <a:pPr algn="l" fontAlgn="ctr"/>
                      <a:endParaRPr lang="fr-FR" sz="800" b="1" i="0" u="none" strike="noStrike">
                        <a:solidFill>
                          <a:srgbClr val="404040"/>
                        </a:solidFill>
                        <a:effectLst/>
                        <a:latin typeface="Peugeot New" panose="02000000000000000000" pitchFamily="2" charset="0"/>
                      </a:endParaRPr>
                    </a:p>
                  </a:txBody>
                  <a:tcPr marL="0" marR="0" marT="0" marB="0" anchor="ctr">
                    <a:lnL>
                      <a:noFill/>
                    </a:lnL>
                    <a:lnR>
                      <a:noFill/>
                    </a:lnR>
                    <a:lnT>
                      <a:noFill/>
                    </a:lnT>
                    <a:lnB>
                      <a:noFill/>
                    </a:lnB>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a:noFill/>
                    </a:lnT>
                    <a:lnB>
                      <a:noFill/>
                    </a:lnB>
                  </a:tcPr>
                </a:tc>
                <a:extLst>
                  <a:ext uri="{0D108BD9-81ED-4DB2-BD59-A6C34878D82A}">
                    <a16:rowId xmlns:a16="http://schemas.microsoft.com/office/drawing/2014/main" val="3743966124"/>
                  </a:ext>
                </a:extLst>
              </a:tr>
              <a:tr h="179864">
                <a:tc>
                  <a:txBody>
                    <a:bodyPr/>
                    <a:lstStyle/>
                    <a:p>
                      <a:pPr algn="l" fontAlgn="ctr"/>
                      <a:r>
                        <a:rPr lang="fr-FR" sz="800" b="0" i="0" u="none" strike="noStrike">
                          <a:solidFill>
                            <a:srgbClr val="404040"/>
                          </a:solidFill>
                          <a:effectLst/>
                          <a:latin typeface="Peugeot New" panose="02000000000000000000" pitchFamily="2" charset="0"/>
                        </a:rPr>
                        <a:t>Type</a:t>
                      </a: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Automatique / 2 roues motrices</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Automatique / 2 roues motrices</a:t>
                      </a:r>
                    </a:p>
                  </a:txBody>
                  <a:tcPr marL="0" marR="0" marT="0"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568549629"/>
                  </a:ext>
                </a:extLst>
              </a:tr>
              <a:tr h="179864">
                <a:tc>
                  <a:txBody>
                    <a:bodyPr/>
                    <a:lstStyle/>
                    <a:p>
                      <a:pPr algn="l" fontAlgn="ctr"/>
                      <a:r>
                        <a:rPr lang="fr-FR" sz="800" b="0" i="0" u="none" strike="noStrike" dirty="0">
                          <a:solidFill>
                            <a:srgbClr val="404040"/>
                          </a:solidFill>
                          <a:effectLst/>
                          <a:latin typeface="Peugeot New" panose="02000000000000000000" pitchFamily="2" charset="0"/>
                        </a:rPr>
                        <a:t>Nombre de rapports</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8</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8</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311310731"/>
                  </a:ext>
                </a:extLst>
              </a:tr>
            </a:tbl>
          </a:graphicData>
        </a:graphic>
      </p:graphicFrame>
      <p:sp>
        <p:nvSpPr>
          <p:cNvPr id="19" name="ZoneTexte 16">
            <a:extLst>
              <a:ext uri="{FF2B5EF4-FFF2-40B4-BE49-F238E27FC236}">
                <a16:creationId xmlns:a16="http://schemas.microsoft.com/office/drawing/2014/main" id="{69E0FF37-299E-44B5-AD7E-D38E486D7F8C}"/>
              </a:ext>
            </a:extLst>
          </p:cNvPr>
          <p:cNvSpPr txBox="1"/>
          <p:nvPr/>
        </p:nvSpPr>
        <p:spPr>
          <a:xfrm>
            <a:off x="620753" y="6002816"/>
            <a:ext cx="10767683" cy="861774"/>
          </a:xfrm>
          <a:prstGeom prst="rect">
            <a:avLst/>
          </a:prstGeom>
          <a:noFill/>
        </p:spPr>
        <p:txBody>
          <a:bodyPr wrap="square" rtlCol="0">
            <a:spAutoFit/>
          </a:bodyPr>
          <a:lstStyle/>
          <a:p>
            <a:pPr lvl="0"/>
            <a:r>
              <a:rPr lang="fr-FR" sz="500" dirty="0">
                <a:latin typeface="Peugeot New Light" panose="02000000000000000000" pitchFamily="2" charset="0"/>
              </a:rPr>
              <a:t>(1) Données indicatives à ce stade - données WLTP, en cours d'homologation. Émissions de CO₂ WTLP mixte sur le moteur. Les émissions de CO₂ du véhicule dépendent de la version choisie ainsi que des options disponibles sur le véhicule.</a:t>
            </a:r>
          </a:p>
          <a:p>
            <a:pPr lvl="0"/>
            <a:endParaRPr lang="fr-FR" sz="500" dirty="0">
              <a:latin typeface="Peugeot New Light" panose="02000000000000000000" pitchFamily="2" charset="0"/>
            </a:endParaRPr>
          </a:p>
          <a:p>
            <a:pPr lvl="0"/>
            <a:r>
              <a:rPr lang="fr-FR" sz="500" dirty="0">
                <a:latin typeface="Peugeot New Light" panose="02000000000000000000" pitchFamily="2" charset="0"/>
              </a:rPr>
              <a:t>(2) Temps de recharge estimés : à partir d'une prise de courant standard (6A) avec le chargeur embarqué monophasé (3,7 kW) / à partir d'une Wall Box (32 A) 7,4 kW avec le chargeur embarqué monophasé (7,4 kW).</a:t>
            </a:r>
          </a:p>
          <a:p>
            <a:pPr lvl="0"/>
            <a:endParaRPr lang="fr-FR" sz="500" dirty="0">
              <a:latin typeface="Peugeot New Light" panose="02000000000000000000" pitchFamily="2" charset="0"/>
            </a:endParaRPr>
          </a:p>
          <a:p>
            <a:pPr lvl="0"/>
            <a:r>
              <a:rPr lang="fr-FR" sz="500" dirty="0">
                <a:latin typeface="Peugeot New Light" panose="02000000000000000000" pitchFamily="2" charset="0"/>
              </a:rPr>
              <a:t>Les valeurs de consommation de carburant et d'émissions de CO2 indiquées sont conformes à l'homologation WLTP (règlement européen 2017/948). À partir du 1er septembre 2018, les nouveaux véhicules seront testés sur la base de la Worldwide </a:t>
            </a:r>
            <a:r>
              <a:rPr lang="fr-FR" sz="500" dirty="0" err="1">
                <a:latin typeface="Peugeot New Light" panose="02000000000000000000" pitchFamily="2" charset="0"/>
              </a:rPr>
              <a:t>Harmonised</a:t>
            </a:r>
            <a:r>
              <a:rPr lang="fr-FR" sz="500" dirty="0">
                <a:latin typeface="Peugeot New Light" panose="02000000000000000000" pitchFamily="2" charset="0"/>
              </a:rPr>
              <a:t> Light </a:t>
            </a:r>
            <a:r>
              <a:rPr lang="fr-FR" sz="500" dirty="0" err="1">
                <a:latin typeface="Peugeot New Light" panose="02000000000000000000" pitchFamily="2" charset="0"/>
              </a:rPr>
              <a:t>Vehicle</a:t>
            </a:r>
            <a:r>
              <a:rPr lang="fr-FR" sz="500" dirty="0">
                <a:latin typeface="Peugeot New Light" panose="02000000000000000000" pitchFamily="2" charset="0"/>
              </a:rPr>
              <a:t> Test </a:t>
            </a:r>
            <a:r>
              <a:rPr lang="fr-FR" sz="500" dirty="0" err="1">
                <a:latin typeface="Peugeot New Light" panose="02000000000000000000" pitchFamily="2" charset="0"/>
              </a:rPr>
              <a:t>Procedure</a:t>
            </a:r>
            <a:r>
              <a:rPr lang="fr-FR" sz="500" dirty="0">
                <a:latin typeface="Peugeot New Light" panose="02000000000000000000" pitchFamily="2" charset="0"/>
              </a:rPr>
              <a:t> (WLTP), une nouvelle procédure d'essai plus réaliste pour mesurer la consommation de carburant et les émissions de CO2. Cette procédure WLTP remplace entièrement le nouveau cycle de conduite européen (NEDC), qui était jusqu'à présent la procédure d'essai. Comme les conditions de test sont plus réalistes, la</a:t>
            </a:r>
          </a:p>
          <a:p>
            <a:pPr lvl="0"/>
            <a:r>
              <a:rPr lang="fr-FR" sz="500" dirty="0">
                <a:latin typeface="Peugeot New Light" panose="02000000000000000000" pitchFamily="2" charset="0"/>
              </a:rPr>
              <a:t>la consommation de carburant et les émissions de CO2 mesurées selon la procédure WLTP sont dans de nombreux cas plus élevées que celles mesurées selon la procédure NEDC. La consommation de carburant et les émissions de CO2 peuvent varier en fonction des équipements, des options et du type de pneus. Renseignez-vous auprès de votre </a:t>
            </a:r>
            <a:r>
              <a:rPr lang="fr-FR" sz="500" dirty="0" err="1">
                <a:latin typeface="Peugeot New Light" panose="02000000000000000000" pitchFamily="2" charset="0"/>
              </a:rPr>
              <a:t>votre</a:t>
            </a:r>
            <a:r>
              <a:rPr lang="fr-FR" sz="500" dirty="0">
                <a:latin typeface="Peugeot New Light" panose="02000000000000000000" pitchFamily="2" charset="0"/>
              </a:rPr>
              <a:t> point de vente pour plus d'informations. Vous trouverez de plus amples informations sur </a:t>
            </a:r>
            <a:r>
              <a:rPr lang="fr-FR" sz="500" dirty="0">
                <a:latin typeface="Peugeot New Light" panose="02000000000000000000" pitchFamily="2" charset="0"/>
                <a:hlinkClick r:id="rId2"/>
              </a:rPr>
              <a:t>www.peugeot.ch </a:t>
            </a:r>
            <a:endParaRPr lang="fr-FR" sz="500" dirty="0">
              <a:latin typeface="Peugeot New Light" panose="02000000000000000000" pitchFamily="2" charset="0"/>
            </a:endParaRPr>
          </a:p>
          <a:p>
            <a:pPr lvl="0"/>
            <a:endParaRPr lang="fr-FR" sz="500" dirty="0">
              <a:latin typeface="Peugeot New Light" panose="02000000000000000000" pitchFamily="2" charset="0"/>
            </a:endParaRPr>
          </a:p>
        </p:txBody>
      </p:sp>
      <p:grpSp>
        <p:nvGrpSpPr>
          <p:cNvPr id="39" name="Groupe 38"/>
          <p:cNvGrpSpPr/>
          <p:nvPr/>
        </p:nvGrpSpPr>
        <p:grpSpPr>
          <a:xfrm>
            <a:off x="1" y="-891"/>
            <a:ext cx="377183" cy="6858891"/>
            <a:chOff x="1" y="-891"/>
            <a:chExt cx="377183" cy="6858891"/>
          </a:xfrm>
        </p:grpSpPr>
        <p:grpSp>
          <p:nvGrpSpPr>
            <p:cNvPr id="40" name="Groupe 24"/>
            <p:cNvGrpSpPr/>
            <p:nvPr/>
          </p:nvGrpSpPr>
          <p:grpSpPr>
            <a:xfrm>
              <a:off x="1" y="857258"/>
              <a:ext cx="377183" cy="6000742"/>
              <a:chOff x="-5692" y="857258"/>
              <a:chExt cx="377183" cy="6000742"/>
            </a:xfrm>
            <a:solidFill>
              <a:srgbClr val="FFFFFF">
                <a:lumMod val="95000"/>
              </a:srgbClr>
            </a:solidFill>
          </p:grpSpPr>
          <p:sp>
            <p:nvSpPr>
              <p:cNvPr id="42" name="Rectangle 41">
                <a:hlinkClick r:id="rId3"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43" name="Rectangle 42">
                <a:hlinkClick r:id="rId4" action="ppaction://hlinksldjump"/>
              </p:cNvPr>
              <p:cNvSpPr/>
              <p:nvPr/>
            </p:nvSpPr>
            <p:spPr>
              <a:xfrm rot="16200000">
                <a:off x="-247401" y="4527965"/>
                <a:ext cx="857250" cy="373826"/>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44" name="Rectangle 43">
                <a:hlinkClick r:id="rId5" action="ppaction://hlinksldjump"/>
              </p:cNvPr>
              <p:cNvSpPr/>
              <p:nvPr/>
            </p:nvSpPr>
            <p:spPr>
              <a:xfrm rot="16200000">
                <a:off x="-247400" y="3670719"/>
                <a:ext cx="857250" cy="373829"/>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45" name="Rectangle 44">
                <a:hlinkClick r:id="rId6" action="ppaction://hlinksldjump"/>
              </p:cNvPr>
              <p:cNvSpPr/>
              <p:nvPr/>
            </p:nvSpPr>
            <p:spPr>
              <a:xfrm rot="16200000">
                <a:off x="-245728" y="2811568"/>
                <a:ext cx="857250" cy="377177"/>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46" name="Rectangle 45">
                <a:hlinkClick r:id="rId7" action="ppaction://hlinksldjump"/>
              </p:cNvPr>
              <p:cNvSpPr/>
              <p:nvPr/>
            </p:nvSpPr>
            <p:spPr>
              <a:xfrm rot="16200000">
                <a:off x="-245724" y="1954549"/>
                <a:ext cx="857250" cy="377181"/>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47" name="Rectangle 46">
                <a:hlinkClick r:id="rId8" action="ppaction://hlinksldjump"/>
              </p:cNvPr>
              <p:cNvSpPr/>
              <p:nvPr/>
            </p:nvSpPr>
            <p:spPr>
              <a:xfrm rot="16200000">
                <a:off x="-245728" y="1097295"/>
                <a:ext cx="857250" cy="377175"/>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48" name="Rectangle 47">
                <a:hlinkClick r:id="rId9"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41" name="Rectangle 40">
              <a:hlinkClick r:id="rId10" action="ppaction://hlinksldjump"/>
              <a:extLst>
                <a:ext uri="{FF2B5EF4-FFF2-40B4-BE49-F238E27FC236}">
                  <a16:creationId xmlns:a16="http://schemas.microsoft.com/office/drawing/2014/main" id="{03CD456A-5E65-CD54-D5B3-7DDA83007E82}"/>
                </a:ext>
              </a:extLst>
            </p:cNvPr>
            <p:cNvSpPr/>
            <p:nvPr/>
          </p:nvSpPr>
          <p:spPr>
            <a:xfrm rot="16200000">
              <a:off x="-241707" y="240819"/>
              <a:ext cx="857250" cy="373829"/>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50" name="Rectangle 49">
            <a:hlinkClick r:id="rId9" action="ppaction://hlinksldjump"/>
            <a:extLst>
              <a:ext uri="{FF2B5EF4-FFF2-40B4-BE49-F238E27FC236}">
                <a16:creationId xmlns:a16="http://schemas.microsoft.com/office/drawing/2014/main" id="{D5781491-7915-9B2A-D033-683750032F2B}"/>
              </a:ext>
            </a:extLst>
          </p:cNvPr>
          <p:cNvSpPr/>
          <p:nvPr/>
        </p:nvSpPr>
        <p:spPr>
          <a:xfrm rot="16200000">
            <a:off x="-229674" y="5386056"/>
            <a:ext cx="856800" cy="370800"/>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chemeClr val="bg1"/>
                </a:solidFill>
                <a:effectLst/>
                <a:uLnTx/>
                <a:uFillTx/>
                <a:latin typeface="Peugeot New Light"/>
                <a:ea typeface="+mn-ea"/>
                <a:cs typeface="+mn-cs"/>
              </a:rPr>
              <a:t>Caractéristiques techniques</a:t>
            </a:r>
          </a:p>
        </p:txBody>
      </p:sp>
    </p:spTree>
    <p:extLst>
      <p:ext uri="{BB962C8B-B14F-4D97-AF65-F5344CB8AC3E}">
        <p14:creationId xmlns:p14="http://schemas.microsoft.com/office/powerpoint/2010/main" val="8825809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920B029E-F23D-4ED1-811D-D1668BBD4F42}"/>
              </a:ext>
            </a:extLst>
          </p:cNvPr>
          <p:cNvSpPr txBox="1"/>
          <p:nvPr/>
        </p:nvSpPr>
        <p:spPr>
          <a:xfrm>
            <a:off x="658076" y="327356"/>
            <a:ext cx="5167958" cy="323165"/>
          </a:xfrm>
          <a:prstGeom prst="rect">
            <a:avLst/>
          </a:prstGeom>
          <a:noFill/>
        </p:spPr>
        <p:txBody>
          <a:bodyPr wrap="square" rtlCol="0">
            <a:spAutoFit/>
          </a:bodyPr>
          <a:lstStyle/>
          <a:p>
            <a:pPr lvl="0">
              <a:defRPr/>
            </a:pPr>
            <a:r>
              <a:rPr lang="fr-FR" sz="1500" b="1" dirty="0">
                <a:solidFill>
                  <a:srgbClr val="000000"/>
                </a:solidFill>
                <a:latin typeface="Peugeot New" panose="02000000000000000000" pitchFamily="50" charset="0"/>
              </a:rPr>
              <a:t>CARACTÉRISTIQUES TECHNIQUES</a:t>
            </a:r>
          </a:p>
        </p:txBody>
      </p:sp>
      <p:sp>
        <p:nvSpPr>
          <p:cNvPr id="17" name="ZoneTexte 16">
            <a:extLst>
              <a:ext uri="{FF2B5EF4-FFF2-40B4-BE49-F238E27FC236}">
                <a16:creationId xmlns:a16="http://schemas.microsoft.com/office/drawing/2014/main" id="{7EC5FC3E-9B73-48AB-9A52-8A84C0256C85}"/>
              </a:ext>
            </a:extLst>
          </p:cNvPr>
          <p:cNvSpPr txBox="1"/>
          <p:nvPr/>
        </p:nvSpPr>
        <p:spPr>
          <a:xfrm>
            <a:off x="756457" y="6076183"/>
            <a:ext cx="10740044" cy="784830"/>
          </a:xfrm>
          <a:prstGeom prst="rect">
            <a:avLst/>
          </a:prstGeom>
          <a:noFill/>
        </p:spPr>
        <p:txBody>
          <a:bodyPr wrap="square" rtlCol="0">
            <a:spAutoFit/>
          </a:bodyPr>
          <a:lstStyle/>
          <a:p>
            <a:pPr lvl="0"/>
            <a:r>
              <a:rPr lang="fr-FR" sz="500" dirty="0">
                <a:latin typeface="Peugeot New Light" panose="02000000000000000000" pitchFamily="2" charset="0"/>
              </a:rPr>
              <a:t>Valeur cible provisoire selon le nouveau cycle de test WLTP : 118 g CO2/km.</a:t>
            </a:r>
          </a:p>
          <a:p>
            <a:pPr lvl="0"/>
            <a:r>
              <a:rPr lang="fr-FR" sz="500" dirty="0">
                <a:latin typeface="Peugeot New Light" panose="02000000000000000000" pitchFamily="2" charset="0"/>
              </a:rPr>
              <a:t>Moyenne de toutes les voitures de tourisme immatriculées pour la première fois : 122 g CO2/km. Catégorie énergétique valable pour une immatriculation avant le 31 décembre de l'année en cours.</a:t>
            </a:r>
          </a:p>
          <a:p>
            <a:pPr lvl="0"/>
            <a:r>
              <a:rPr lang="fr-FR" sz="500" dirty="0">
                <a:latin typeface="Peugeot New Light" panose="02000000000000000000" pitchFamily="2" charset="0"/>
              </a:rPr>
              <a:t>NC : donnée indisponible pour le moment</a:t>
            </a:r>
          </a:p>
          <a:p>
            <a:pPr lvl="0"/>
            <a:endParaRPr lang="fr-FR" sz="500" dirty="0">
              <a:latin typeface="Peugeot New Light" panose="02000000000000000000" pitchFamily="2" charset="0"/>
            </a:endParaRPr>
          </a:p>
          <a:p>
            <a:pPr lvl="0"/>
            <a:r>
              <a:rPr lang="fr-FR" sz="500" dirty="0">
                <a:latin typeface="Peugeot New Light" panose="02000000000000000000" pitchFamily="2" charset="0"/>
              </a:rPr>
              <a:t>(1) Les valeurs de consommation de carburant et d'émissions de CO2 indiquées sont conformes à l'homologation WLTP (règlement européen 2017/948). À partir du 1er septembre 2018, les nouveaux véhicules seront testés sur la base de la Worldwide </a:t>
            </a:r>
            <a:r>
              <a:rPr lang="fr-FR" sz="500" dirty="0" err="1">
                <a:latin typeface="Peugeot New Light" panose="02000000000000000000" pitchFamily="2" charset="0"/>
              </a:rPr>
              <a:t>Harmonised</a:t>
            </a:r>
            <a:r>
              <a:rPr lang="fr-FR" sz="500" dirty="0">
                <a:latin typeface="Peugeot New Light" panose="02000000000000000000" pitchFamily="2" charset="0"/>
              </a:rPr>
              <a:t> Light </a:t>
            </a:r>
            <a:r>
              <a:rPr lang="fr-FR" sz="500" dirty="0" err="1">
                <a:latin typeface="Peugeot New Light" panose="02000000000000000000" pitchFamily="2" charset="0"/>
              </a:rPr>
              <a:t>Vehicle</a:t>
            </a:r>
            <a:r>
              <a:rPr lang="fr-FR" sz="500" dirty="0">
                <a:latin typeface="Peugeot New Light" panose="02000000000000000000" pitchFamily="2" charset="0"/>
              </a:rPr>
              <a:t> Test </a:t>
            </a:r>
            <a:r>
              <a:rPr lang="fr-FR" sz="500" dirty="0" err="1">
                <a:latin typeface="Peugeot New Light" panose="02000000000000000000" pitchFamily="2" charset="0"/>
              </a:rPr>
              <a:t>Procedure</a:t>
            </a:r>
            <a:r>
              <a:rPr lang="fr-FR" sz="500" dirty="0">
                <a:latin typeface="Peugeot New Light" panose="02000000000000000000" pitchFamily="2" charset="0"/>
              </a:rPr>
              <a:t> (WLTP), une nouvelle procédure d'essai plus réaliste pour mesurer la consommation de carburant et les émissions de CO2. Cette procédure WLTP remplace entièrement le nouveau cycle de conduite européen (NEDC), qui était jusqu'à présent la procédure d'essai. Comme les conditions de test sont plus réalistes, la</a:t>
            </a:r>
          </a:p>
          <a:p>
            <a:pPr lvl="0"/>
            <a:r>
              <a:rPr lang="fr-FR" sz="500" dirty="0">
                <a:latin typeface="Peugeot New Light" panose="02000000000000000000" pitchFamily="2" charset="0"/>
              </a:rPr>
              <a:t>la consommation de carburant et les émissions de CO2 mesurées selon la procédure WLTP sont dans de nombreux cas plus élevées que celles mesurées selon la procédure NEDC. La consommation de carburant et les émissions de CO2 peuvent varier en fonction des équipements, des options et du type de pneus. Renseignez-vous auprès de votre </a:t>
            </a:r>
            <a:r>
              <a:rPr lang="fr-FR" sz="500" dirty="0" err="1">
                <a:latin typeface="Peugeot New Light" panose="02000000000000000000" pitchFamily="2" charset="0"/>
              </a:rPr>
              <a:t>votre</a:t>
            </a:r>
            <a:r>
              <a:rPr lang="fr-FR" sz="500" dirty="0">
                <a:latin typeface="Peugeot New Light" panose="02000000000000000000" pitchFamily="2" charset="0"/>
              </a:rPr>
              <a:t> point de vente pour plus d'informations. Vous trouverez de plus amples informations sur </a:t>
            </a:r>
            <a:r>
              <a:rPr lang="fr-FR" sz="500" dirty="0">
                <a:latin typeface="Peugeot New Light" panose="02000000000000000000" pitchFamily="2" charset="0"/>
                <a:hlinkClick r:id="rId2"/>
              </a:rPr>
              <a:t>www.peugeot.ch </a:t>
            </a:r>
            <a:endParaRPr lang="fr-FR" sz="500" dirty="0">
              <a:latin typeface="Peugeot New Light" panose="02000000000000000000" pitchFamily="2" charset="0"/>
            </a:endParaRPr>
          </a:p>
        </p:txBody>
      </p:sp>
      <p:graphicFrame>
        <p:nvGraphicFramePr>
          <p:cNvPr id="51" name="Tableau 12"/>
          <p:cNvGraphicFramePr>
            <a:graphicFrameLocks noGrp="1"/>
          </p:cNvGraphicFramePr>
          <p:nvPr>
            <p:extLst>
              <p:ext uri="{D42A27DB-BD31-4B8C-83A1-F6EECF244321}">
                <p14:modId xmlns:p14="http://schemas.microsoft.com/office/powerpoint/2010/main" val="2225881597"/>
              </p:ext>
            </p:extLst>
          </p:nvPr>
        </p:nvGraphicFramePr>
        <p:xfrm>
          <a:off x="756457" y="693162"/>
          <a:ext cx="10740044" cy="5204932"/>
        </p:xfrm>
        <a:graphic>
          <a:graphicData uri="http://schemas.openxmlformats.org/drawingml/2006/table">
            <a:tbl>
              <a:tblPr/>
              <a:tblGrid>
                <a:gridCol w="4609188">
                  <a:extLst>
                    <a:ext uri="{9D8B030D-6E8A-4147-A177-3AD203B41FA5}">
                      <a16:colId xmlns:a16="http://schemas.microsoft.com/office/drawing/2014/main" val="3515563446"/>
                    </a:ext>
                  </a:extLst>
                </a:gridCol>
                <a:gridCol w="3065428">
                  <a:extLst>
                    <a:ext uri="{9D8B030D-6E8A-4147-A177-3AD203B41FA5}">
                      <a16:colId xmlns:a16="http://schemas.microsoft.com/office/drawing/2014/main" val="2714126761"/>
                    </a:ext>
                  </a:extLst>
                </a:gridCol>
                <a:gridCol w="3065428">
                  <a:extLst>
                    <a:ext uri="{9D8B030D-6E8A-4147-A177-3AD203B41FA5}">
                      <a16:colId xmlns:a16="http://schemas.microsoft.com/office/drawing/2014/main" val="1249697340"/>
                    </a:ext>
                  </a:extLst>
                </a:gridCol>
              </a:tblGrid>
              <a:tr h="181863">
                <a:tc>
                  <a:txBody>
                    <a:bodyPr/>
                    <a:lstStyle/>
                    <a:p>
                      <a:pPr algn="ctr" fontAlgn="ctr"/>
                      <a:r>
                        <a:rPr lang="fr-FR" sz="800" b="0" i="0" u="none" strike="noStrike" dirty="0">
                          <a:solidFill>
                            <a:srgbClr val="404040"/>
                          </a:solidFill>
                          <a:effectLst/>
                          <a:latin typeface="Peugeot New" panose="02000000000000000000" pitchFamily="2" charset="0"/>
                        </a:rPr>
                        <a:t> </a:t>
                      </a: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900" b="1" i="0" u="none" strike="noStrike" dirty="0">
                          <a:solidFill>
                            <a:schemeClr val="bg1"/>
                          </a:solidFill>
                          <a:effectLst/>
                          <a:latin typeface="Peugeot New" panose="02000000000000000000" pitchFamily="2" charset="0"/>
                        </a:rPr>
                        <a:t>PLUG-IN HYBRID ESSENCE</a:t>
                      </a:r>
                    </a:p>
                  </a:txBody>
                  <a:tcPr marL="0" marR="0" marT="0" marB="0" anchor="ctr">
                    <a:lnL w="635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rgbClr val="00B0F0"/>
                    </a:solidFill>
                  </a:tcPr>
                </a:tc>
                <a:tc hMerge="1">
                  <a:txBody>
                    <a:bodyPr/>
                    <a:lstStyle/>
                    <a:p>
                      <a:endParaRPr lang="fr-FR"/>
                    </a:p>
                  </a:txBody>
                  <a:tcPr/>
                </a:tc>
                <a:extLst>
                  <a:ext uri="{0D108BD9-81ED-4DB2-BD59-A6C34878D82A}">
                    <a16:rowId xmlns:a16="http://schemas.microsoft.com/office/drawing/2014/main" val="820789629"/>
                  </a:ext>
                </a:extLst>
              </a:tr>
              <a:tr h="164537">
                <a:tc rowSpan="2">
                  <a:txBody>
                    <a:bodyPr/>
                    <a:lstStyle/>
                    <a:p>
                      <a:pPr algn="l" fontAlgn="b"/>
                      <a:r>
                        <a:rPr lang="fr-FR" sz="900" b="1" i="0" u="none" strike="noStrike" dirty="0">
                          <a:solidFill>
                            <a:srgbClr val="404040"/>
                          </a:solidFill>
                          <a:effectLst/>
                          <a:latin typeface="Peugeot New" panose="02000000000000000000" pitchFamily="2" charset="0"/>
                        </a:rPr>
                        <a:t>MASSES &amp; CHARGES</a:t>
                      </a:r>
                    </a:p>
                  </a:txBody>
                  <a:tcPr marL="0" marR="0" marT="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900" b="1" i="0" u="none" strike="noStrike" dirty="0">
                          <a:solidFill>
                            <a:schemeClr val="tx1"/>
                          </a:solidFill>
                          <a:effectLst/>
                          <a:latin typeface="Peugeot New" panose="02000000000000000000" pitchFamily="2" charset="0"/>
                        </a:rPr>
                        <a:t>HYBRID 180 e-EAT8</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bg1">
                        <a:lumMod val="95000"/>
                      </a:schemeClr>
                    </a:solidFill>
                  </a:tcPr>
                </a:tc>
                <a:tc>
                  <a:txBody>
                    <a:bodyPr/>
                    <a:lstStyle/>
                    <a:p>
                      <a:pPr algn="ctr" fontAlgn="ctr"/>
                      <a:r>
                        <a:rPr lang="fr-FR" sz="900" b="1" i="0" u="none" strike="noStrike" dirty="0">
                          <a:solidFill>
                            <a:schemeClr val="tx1"/>
                          </a:solidFill>
                          <a:effectLst/>
                          <a:latin typeface="Peugeot New" panose="02000000000000000000" pitchFamily="2" charset="0"/>
                        </a:rPr>
                        <a:t>HYBRID 225 e-EAT8</a:t>
                      </a: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solidFill>
                      <a:schemeClr val="bg1">
                        <a:lumMod val="95000"/>
                      </a:schemeClr>
                    </a:solidFill>
                  </a:tcPr>
                </a:tc>
                <a:extLst>
                  <a:ext uri="{0D108BD9-81ED-4DB2-BD59-A6C34878D82A}">
                    <a16:rowId xmlns:a16="http://schemas.microsoft.com/office/drawing/2014/main" val="3550642691"/>
                  </a:ext>
                </a:extLst>
              </a:tr>
              <a:tr h="144993">
                <a:tc vMerge="1">
                  <a:txBody>
                    <a:bodyPr/>
                    <a:lstStyle/>
                    <a:p>
                      <a:endParaRPr lang="fr-FR"/>
                    </a:p>
                  </a:txBody>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a:noFill/>
                    </a:lnR>
                    <a:lnT>
                      <a:noFill/>
                    </a:lnT>
                    <a:lnB>
                      <a:noFill/>
                    </a:lnB>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a:noFill/>
                    </a:lnT>
                    <a:lnB>
                      <a:noFill/>
                    </a:lnB>
                  </a:tcPr>
                </a:tc>
                <a:extLst>
                  <a:ext uri="{0D108BD9-81ED-4DB2-BD59-A6C34878D82A}">
                    <a16:rowId xmlns:a16="http://schemas.microsoft.com/office/drawing/2014/main" val="4041537504"/>
                  </a:ext>
                </a:extLst>
              </a:tr>
              <a:tr h="164537">
                <a:tc>
                  <a:txBody>
                    <a:bodyPr/>
                    <a:lstStyle/>
                    <a:p>
                      <a:pPr algn="l" fontAlgn="ctr"/>
                      <a:r>
                        <a:rPr lang="fr-FR" sz="800" b="0" i="0" u="none" strike="noStrike" dirty="0">
                          <a:solidFill>
                            <a:srgbClr val="404040"/>
                          </a:solidFill>
                          <a:effectLst/>
                          <a:latin typeface="Peugeot New" panose="02000000000000000000" pitchFamily="2" charset="0"/>
                        </a:rPr>
                        <a:t>Masse à vide (</a:t>
                      </a:r>
                      <a:r>
                        <a:rPr lang="fr-FR" sz="800" b="0" i="0" u="none" strike="noStrike" dirty="0" err="1">
                          <a:solidFill>
                            <a:srgbClr val="404040"/>
                          </a:solidFill>
                          <a:effectLst/>
                          <a:latin typeface="Peugeot New" panose="02000000000000000000" pitchFamily="2" charset="0"/>
                        </a:rPr>
                        <a:t>mini-max</a:t>
                      </a:r>
                      <a:r>
                        <a:rPr lang="fr-FR" sz="800" b="0" i="0" u="none" strike="noStrike" dirty="0">
                          <a:solidFill>
                            <a:srgbClr val="404040"/>
                          </a:solidFill>
                          <a:effectLst/>
                          <a:latin typeface="Peugeot New" panose="02000000000000000000" pitchFamily="2" charset="0"/>
                        </a:rPr>
                        <a:t> kg)</a:t>
                      </a: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1 771 – 1 862</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1 781 – 1 869</a:t>
                      </a:r>
                    </a:p>
                  </a:txBody>
                  <a:tcPr marL="0" marR="0" marT="0"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79154447"/>
                  </a:ext>
                </a:extLst>
              </a:tr>
              <a:tr h="164537">
                <a:tc>
                  <a:txBody>
                    <a:bodyPr/>
                    <a:lstStyle/>
                    <a:p>
                      <a:pPr algn="l" fontAlgn="ctr"/>
                      <a:r>
                        <a:rPr lang="fr-FR" sz="800" b="0" i="0" u="none" strike="noStrike">
                          <a:solidFill>
                            <a:srgbClr val="404040"/>
                          </a:solidFill>
                          <a:effectLst/>
                          <a:latin typeface="Peugeot New" panose="02000000000000000000" pitchFamily="2" charset="0"/>
                        </a:rPr>
                        <a:t>Masse totale autorisée en charge (kg)</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2 220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2 220</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75012815"/>
                  </a:ext>
                </a:extLst>
              </a:tr>
              <a:tr h="164537">
                <a:tc>
                  <a:txBody>
                    <a:bodyPr/>
                    <a:lstStyle/>
                    <a:p>
                      <a:pPr algn="l" fontAlgn="ctr"/>
                      <a:r>
                        <a:rPr lang="fr-FR" sz="800" b="0" i="0" u="none" strike="noStrike">
                          <a:solidFill>
                            <a:srgbClr val="404040"/>
                          </a:solidFill>
                          <a:effectLst/>
                          <a:latin typeface="Peugeot New" panose="02000000000000000000" pitchFamily="2" charset="0"/>
                        </a:rPr>
                        <a:t>Masse maxi remorquable freinée - pente 12% (kg)</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1 400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1 400</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88588674"/>
                  </a:ext>
                </a:extLst>
              </a:tr>
              <a:tr h="164537">
                <a:tc>
                  <a:txBody>
                    <a:bodyPr/>
                    <a:lstStyle/>
                    <a:p>
                      <a:pPr algn="l" fontAlgn="ctr"/>
                      <a:r>
                        <a:rPr lang="fr-FR" sz="800" b="0" i="0" u="none" strike="noStrike" dirty="0">
                          <a:solidFill>
                            <a:srgbClr val="404040"/>
                          </a:solidFill>
                          <a:effectLst/>
                          <a:latin typeface="Peugeot New" panose="02000000000000000000" pitchFamily="2" charset="0"/>
                        </a:rPr>
                        <a:t>Masse totale roulante autorisée (kg)</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3 620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3 620</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42351692"/>
                  </a:ext>
                </a:extLst>
              </a:tr>
              <a:tr h="144993">
                <a:tc>
                  <a:txBody>
                    <a:bodyPr/>
                    <a:lstStyle/>
                    <a:p>
                      <a:pPr algn="l" fontAlgn="b"/>
                      <a:r>
                        <a:rPr lang="fr-FR" sz="800" b="1" i="0" u="none" strike="noStrike">
                          <a:solidFill>
                            <a:srgbClr val="404040"/>
                          </a:solidFill>
                          <a:effectLst/>
                          <a:latin typeface="Peugeot New" panose="02000000000000000000" pitchFamily="2" charset="0"/>
                        </a:rPr>
                        <a:t> </a:t>
                      </a:r>
                    </a:p>
                  </a:txBody>
                  <a:tcPr marL="0" marR="0" marT="0" marB="0" anchor="b">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298363631"/>
                  </a:ext>
                </a:extLst>
              </a:tr>
              <a:tr h="164537">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FR" sz="900" b="1" i="0" u="none" strike="noStrike" dirty="0">
                          <a:solidFill>
                            <a:srgbClr val="404040"/>
                          </a:solidFill>
                          <a:effectLst/>
                          <a:latin typeface="Peugeot New" panose="02000000000000000000" pitchFamily="2" charset="0"/>
                        </a:rPr>
                        <a:t>PERFORMANCES</a:t>
                      </a:r>
                      <a:r>
                        <a:rPr lang="fr-FR" sz="800" b="1" i="0" u="none" strike="noStrike" dirty="0">
                          <a:solidFill>
                            <a:srgbClr val="404040"/>
                          </a:solidFill>
                          <a:effectLst/>
                          <a:latin typeface="Peugeot New" panose="02000000000000000000" pitchFamily="2" charset="0"/>
                        </a:rPr>
                        <a:t> * </a:t>
                      </a:r>
                      <a:r>
                        <a:rPr lang="fr-FR" sz="800" b="0" i="1" u="none" strike="noStrike" dirty="0">
                          <a:solidFill>
                            <a:schemeClr val="tx1"/>
                          </a:solidFill>
                          <a:effectLst/>
                          <a:latin typeface="+mn-lt"/>
                        </a:rPr>
                        <a:t>Conducteur</a:t>
                      </a:r>
                      <a:r>
                        <a:rPr lang="fr-FR" sz="800" b="0" i="1" u="none" strike="noStrike" baseline="0" dirty="0">
                          <a:solidFill>
                            <a:schemeClr val="tx1"/>
                          </a:solidFill>
                          <a:effectLst/>
                          <a:latin typeface="+mn-lt"/>
                        </a:rPr>
                        <a:t> seul</a:t>
                      </a:r>
                      <a:endParaRPr lang="fr-FR" sz="800" i="1" dirty="0">
                        <a:solidFill>
                          <a:schemeClr val="tx1"/>
                        </a:solidFill>
                      </a:endParaRPr>
                    </a:p>
                  </a:txBody>
                  <a:tcPr marL="0" marR="0" marT="0" marB="0" anchor="b">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solidFill>
                  </a:tcPr>
                </a:tc>
                <a:tc>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a:noFill/>
                    </a:lnR>
                    <a:lnT>
                      <a:noFill/>
                    </a:lnT>
                    <a:lnB>
                      <a:noFill/>
                    </a:lnB>
                  </a:tcPr>
                </a:tc>
                <a:tc>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a:noFill/>
                    </a:lnL>
                    <a:lnR>
                      <a:noFill/>
                    </a:lnR>
                    <a:lnT>
                      <a:noFill/>
                    </a:lnT>
                    <a:lnB>
                      <a:noFill/>
                    </a:lnB>
                  </a:tcPr>
                </a:tc>
                <a:extLst>
                  <a:ext uri="{0D108BD9-81ED-4DB2-BD59-A6C34878D82A}">
                    <a16:rowId xmlns:a16="http://schemas.microsoft.com/office/drawing/2014/main" val="4052344518"/>
                  </a:ext>
                </a:extLst>
              </a:tr>
              <a:tr h="164537">
                <a:tc>
                  <a:txBody>
                    <a:bodyPr/>
                    <a:lstStyle/>
                    <a:p>
                      <a:pPr algn="l" fontAlgn="ctr"/>
                      <a:r>
                        <a:rPr lang="fr-FR" sz="800" b="0" i="0" u="none" strike="noStrike" dirty="0">
                          <a:solidFill>
                            <a:srgbClr val="404040"/>
                          </a:solidFill>
                          <a:effectLst/>
                          <a:latin typeface="Peugeot New" panose="02000000000000000000" pitchFamily="2" charset="0"/>
                        </a:rPr>
                        <a:t>Vitesse maximale en mode Sport / Electric (km/h)</a:t>
                      </a: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225 / 135</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fr-FR" sz="800" b="0" i="0" u="none" strike="noStrike" kern="1200">
                          <a:solidFill>
                            <a:srgbClr val="404040"/>
                          </a:solidFill>
                          <a:effectLst/>
                          <a:latin typeface="Peugeot New" panose="02000000000000000000" pitchFamily="2" charset="0"/>
                          <a:ea typeface="+mn-ea"/>
                          <a:cs typeface="+mn-cs"/>
                        </a:rPr>
                        <a:t>233 / 135</a:t>
                      </a:r>
                    </a:p>
                  </a:txBody>
                  <a:tcPr marL="0" marR="0" marT="0"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67753437"/>
                  </a:ext>
                </a:extLst>
              </a:tr>
              <a:tr h="164537">
                <a:tc>
                  <a:txBody>
                    <a:bodyPr/>
                    <a:lstStyle/>
                    <a:p>
                      <a:pPr algn="l" fontAlgn="ctr"/>
                      <a:r>
                        <a:rPr lang="fr-FR" sz="800" b="0" i="0" u="none" strike="noStrike">
                          <a:solidFill>
                            <a:srgbClr val="404040"/>
                          </a:solidFill>
                          <a:effectLst/>
                          <a:latin typeface="Peugeot New" panose="02000000000000000000" pitchFamily="2" charset="0"/>
                        </a:rPr>
                        <a:t>0-100 km/h (s)</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8,1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7,8</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920234809"/>
                  </a:ext>
                </a:extLst>
              </a:tr>
              <a:tr h="164537">
                <a:tc>
                  <a:txBody>
                    <a:bodyPr/>
                    <a:lstStyle/>
                    <a:p>
                      <a:pPr algn="l" fontAlgn="ctr"/>
                      <a:r>
                        <a:rPr lang="fr-FR" sz="800" b="0" i="0" u="none" strike="noStrike">
                          <a:solidFill>
                            <a:srgbClr val="404040"/>
                          </a:solidFill>
                          <a:effectLst/>
                          <a:latin typeface="Peugeot New" panose="02000000000000000000" pitchFamily="2" charset="0"/>
                        </a:rPr>
                        <a:t>1 000 m départ arrêté (s)</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28,5</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27,6</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05154964"/>
                  </a:ext>
                </a:extLst>
              </a:tr>
              <a:tr h="164537">
                <a:tc>
                  <a:txBody>
                    <a:bodyPr/>
                    <a:lstStyle/>
                    <a:p>
                      <a:pPr algn="l" fontAlgn="ctr"/>
                      <a:r>
                        <a:rPr lang="fr-FR" sz="800" b="0" i="0" u="none" strike="noStrike" dirty="0">
                          <a:solidFill>
                            <a:srgbClr val="404040"/>
                          </a:solidFill>
                          <a:effectLst/>
                          <a:latin typeface="Peugeot New" panose="02000000000000000000" pitchFamily="2" charset="0"/>
                        </a:rPr>
                        <a:t>80 à 120 km/h en Drive (en mode Hybrid)</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5,1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4,5</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140918394"/>
                  </a:ext>
                </a:extLst>
              </a:tr>
              <a:tr h="126688">
                <a:tc rowSpan="2">
                  <a:txBody>
                    <a:bodyPr/>
                    <a:lstStyle/>
                    <a:p>
                      <a:pPr algn="l" fontAlgn="b"/>
                      <a:r>
                        <a:rPr lang="fr-FR" sz="900" b="1" i="0" u="none" strike="noStrike" dirty="0">
                          <a:solidFill>
                            <a:srgbClr val="404040"/>
                          </a:solidFill>
                          <a:effectLst/>
                          <a:latin typeface="Peugeot New" panose="02000000000000000000" pitchFamily="2" charset="0"/>
                        </a:rPr>
                        <a:t>CONSOMMATIONS &amp; EMISSIONS WLTP </a:t>
                      </a:r>
                      <a:r>
                        <a:rPr lang="fr-FR" sz="800" b="0" i="0" u="none" strike="noStrike" dirty="0">
                          <a:solidFill>
                            <a:srgbClr val="404040"/>
                          </a:solidFill>
                          <a:effectLst/>
                          <a:latin typeface="Peugeot New" panose="02000000000000000000" pitchFamily="2" charset="0"/>
                        </a:rPr>
                        <a:t>(1)</a:t>
                      </a:r>
                      <a:endParaRPr lang="fr-FR" sz="800" b="1" i="0" u="none" strike="noStrike" dirty="0">
                        <a:solidFill>
                          <a:srgbClr val="404040"/>
                        </a:solidFill>
                        <a:effectLst/>
                        <a:latin typeface="Peugeot New" panose="02000000000000000000" pitchFamily="2" charset="0"/>
                      </a:endParaRPr>
                    </a:p>
                  </a:txBody>
                  <a:tcPr marL="0" marR="0" marT="0" marB="0" anchor="b">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 </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 </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619163024"/>
                  </a:ext>
                </a:extLst>
              </a:tr>
              <a:tr h="164537">
                <a:tc vMerge="1">
                  <a:txBody>
                    <a:bodyPr/>
                    <a:lstStyle/>
                    <a:p>
                      <a:endParaRPr lang="fr-FR"/>
                    </a:p>
                  </a:txBody>
                  <a:tcPr/>
                </a:tc>
                <a:tc>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val="628351065"/>
                  </a:ext>
                </a:extLst>
              </a:tr>
              <a:tr h="164537">
                <a:tc>
                  <a:txBody>
                    <a:bodyPr/>
                    <a:lstStyle/>
                    <a:p>
                      <a:pPr algn="l" fontAlgn="ctr"/>
                      <a:r>
                        <a:rPr lang="fr-FR" sz="700" b="0" i="0" u="none" strike="noStrike" dirty="0">
                          <a:solidFill>
                            <a:srgbClr val="3A3838"/>
                          </a:solidFill>
                          <a:effectLst/>
                          <a:latin typeface="Peugeot New" panose="02000000000000000000" pitchFamily="2" charset="0"/>
                        </a:rPr>
                        <a:t>Numéro de réception par type</a:t>
                      </a:r>
                    </a:p>
                  </a:txBody>
                  <a:tcPr marL="6232" marR="6232" marT="623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1PL446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1PL448</a:t>
                      </a:r>
                    </a:p>
                  </a:txBody>
                  <a:tcPr marL="0" marR="0" marT="0"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387460818"/>
                  </a:ext>
                </a:extLst>
              </a:tr>
              <a:tr h="164537">
                <a:tc>
                  <a:txBody>
                    <a:bodyPr/>
                    <a:lstStyle/>
                    <a:p>
                      <a:pPr algn="l" fontAlgn="ctr"/>
                      <a:r>
                        <a:rPr lang="fr-FR" sz="700" b="0" i="0" u="none" strike="noStrike" dirty="0">
                          <a:solidFill>
                            <a:srgbClr val="3A3838"/>
                          </a:solidFill>
                          <a:effectLst/>
                          <a:latin typeface="Peugeot New" panose="02000000000000000000" pitchFamily="2" charset="0"/>
                        </a:rPr>
                        <a:t>Consommation combinée (l + kWh/100 km)</a:t>
                      </a:r>
                    </a:p>
                  </a:txBody>
                  <a:tcPr marL="6232" marR="6232" marT="623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1,6</a:t>
                      </a:r>
                      <a:r>
                        <a:rPr lang="fr-FR" sz="800" b="0" i="0" u="none" strike="noStrike" kern="1200" baseline="0" dirty="0">
                          <a:solidFill>
                            <a:srgbClr val="404040"/>
                          </a:solidFill>
                          <a:effectLst/>
                          <a:latin typeface="Peugeot New" panose="02000000000000000000" pitchFamily="2" charset="0"/>
                          <a:ea typeface="+mn-ea"/>
                          <a:cs typeface="+mn-cs"/>
                        </a:rPr>
                        <a:t> + 17,4</a:t>
                      </a:r>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1,6 + 16,9</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15394419"/>
                  </a:ext>
                </a:extLst>
              </a:tr>
              <a:tr h="164537">
                <a:tc>
                  <a:txBody>
                    <a:bodyPr/>
                    <a:lstStyle/>
                    <a:p>
                      <a:pPr algn="l" fontAlgn="ctr"/>
                      <a:r>
                        <a:rPr lang="fr-FR" sz="700" b="0" i="0" u="none" strike="noStrike" dirty="0">
                          <a:solidFill>
                            <a:srgbClr val="3A3838"/>
                          </a:solidFill>
                          <a:effectLst/>
                          <a:latin typeface="Peugeot New" panose="02000000000000000000" pitchFamily="2" charset="0"/>
                        </a:rPr>
                        <a:t>Équivalent essence (l/100 km) </a:t>
                      </a:r>
                    </a:p>
                  </a:txBody>
                  <a:tcPr marL="6232" marR="6232" marT="623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0" i="0" u="none" strike="noStrike" kern="1200" dirty="0">
                          <a:solidFill>
                            <a:srgbClr val="404040"/>
                          </a:solidFill>
                          <a:effectLst/>
                          <a:latin typeface="Peugeot New" panose="02000000000000000000" pitchFamily="2" charset="0"/>
                          <a:ea typeface="+mn-ea"/>
                          <a:cs typeface="+mn-cs"/>
                        </a:rPr>
                        <a:t>3,51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3,46</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806703441"/>
                  </a:ext>
                </a:extLst>
              </a:tr>
              <a:tr h="164537">
                <a:tc>
                  <a:txBody>
                    <a:bodyPr/>
                    <a:lstStyle/>
                    <a:p>
                      <a:pPr algn="l" fontAlgn="ctr"/>
                      <a:r>
                        <a:rPr lang="fr-FR" sz="700" b="0" i="0" u="none" strike="noStrike" dirty="0">
                          <a:solidFill>
                            <a:srgbClr val="3A3838"/>
                          </a:solidFill>
                          <a:effectLst/>
                          <a:latin typeface="Peugeot New" panose="02000000000000000000" pitchFamily="2" charset="0"/>
                        </a:rPr>
                        <a:t>Emissions de CO2  mixte (g/km) </a:t>
                      </a:r>
                    </a:p>
                  </a:txBody>
                  <a:tcPr marL="6232" marR="6232" marT="623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37</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37</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113405927"/>
                  </a:ext>
                </a:extLst>
              </a:tr>
              <a:tr h="174354">
                <a:tc>
                  <a:txBody>
                    <a:bodyPr/>
                    <a:lstStyle/>
                    <a:p>
                      <a:pPr algn="l" fontAlgn="ctr"/>
                      <a:r>
                        <a:rPr lang="fr-FR" sz="700" b="0" i="0" u="none" strike="noStrike" dirty="0">
                          <a:solidFill>
                            <a:srgbClr val="3A3838"/>
                          </a:solidFill>
                          <a:effectLst/>
                          <a:latin typeface="Peugeot New" panose="02000000000000000000" pitchFamily="2" charset="0"/>
                        </a:rPr>
                        <a:t>CO2 carburant (g/km)</a:t>
                      </a:r>
                    </a:p>
                  </a:txBody>
                  <a:tcPr marL="6232" marR="6232" marT="6232"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28</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27</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3948417"/>
                  </a:ext>
                </a:extLst>
              </a:tr>
              <a:tr h="199506">
                <a:tc>
                  <a:txBody>
                    <a:bodyPr/>
                    <a:lstStyle/>
                    <a:p>
                      <a:pPr algn="l" fontAlgn="ctr"/>
                      <a:r>
                        <a:rPr lang="fr-FR" sz="700" b="0" i="0" u="none" strike="noStrike" dirty="0">
                          <a:solidFill>
                            <a:srgbClr val="3A3838"/>
                          </a:solidFill>
                          <a:effectLst/>
                          <a:latin typeface="Peugeot New" panose="02000000000000000000" pitchFamily="2" charset="0"/>
                        </a:rPr>
                        <a:t>Catégorie de rendement énergétique</a:t>
                      </a:r>
                    </a:p>
                  </a:txBody>
                  <a:tcPr marL="6232" marR="6232" marT="6232" marB="0" anchor="ctr">
                    <a:lnL>
                      <a:noFill/>
                    </a:lnL>
                    <a:lnR>
                      <a:noFill/>
                    </a:lnR>
                    <a:lnT>
                      <a:noFill/>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C</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C</a:t>
                      </a:r>
                    </a:p>
                  </a:txBody>
                  <a:tcPr marL="0" marR="0" marT="0" marB="0" anchor="ctr">
                    <a:lnL>
                      <a:noFill/>
                    </a:lnL>
                    <a:lnR>
                      <a:noFill/>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584600182"/>
                  </a:ext>
                </a:extLst>
              </a:tr>
              <a:tr h="231001">
                <a:tc>
                  <a:txBody>
                    <a:bodyPr/>
                    <a:lstStyle/>
                    <a:p>
                      <a:pPr algn="l" fontAlgn="ctr"/>
                      <a:r>
                        <a:rPr lang="fr-FR" sz="900" b="1" i="0" u="none" strike="noStrike" dirty="0">
                          <a:solidFill>
                            <a:srgbClr val="404040"/>
                          </a:solidFill>
                          <a:effectLst/>
                          <a:latin typeface="Peugeot New" panose="02000000000000000000" pitchFamily="2" charset="0"/>
                        </a:rPr>
                        <a:t>ROUES</a:t>
                      </a: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 </a:t>
                      </a: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067711015"/>
                  </a:ext>
                </a:extLst>
              </a:tr>
              <a:tr h="164537">
                <a:tc rowSpan="2">
                  <a:txBody>
                    <a:bodyPr/>
                    <a:lstStyle/>
                    <a:p>
                      <a:pPr algn="l" fontAlgn="ctr"/>
                      <a:r>
                        <a:rPr lang="fr-FR" sz="800" b="0" i="0" u="none" strike="noStrike" dirty="0">
                          <a:solidFill>
                            <a:srgbClr val="404040"/>
                          </a:solidFill>
                          <a:effectLst/>
                          <a:latin typeface="Peugeot New" panose="02000000000000000000" pitchFamily="2" charset="0"/>
                        </a:rPr>
                        <a:t>Type de pneumatiques</a:t>
                      </a:r>
                      <a:br>
                        <a:rPr lang="fr-FR" sz="800" b="0" i="0" u="none" strike="noStrike" dirty="0">
                          <a:solidFill>
                            <a:srgbClr val="404040"/>
                          </a:solidFill>
                          <a:effectLst/>
                          <a:latin typeface="Peugeot New" panose="02000000000000000000" pitchFamily="2" charset="0"/>
                        </a:rPr>
                      </a:br>
                      <a:r>
                        <a:rPr lang="fr-FR" sz="800" b="0" i="0" u="none" strike="noStrike" dirty="0">
                          <a:solidFill>
                            <a:srgbClr val="404040"/>
                          </a:solidFill>
                          <a:effectLst/>
                          <a:latin typeface="Peugeot New" panose="02000000000000000000" pitchFamily="2" charset="0"/>
                        </a:rPr>
                        <a:t>(en série ou en option selon version)</a:t>
                      </a: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215/65 R17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640577728"/>
                  </a:ext>
                </a:extLst>
              </a:tr>
              <a:tr h="164537">
                <a:tc vMerge="1">
                  <a:txBody>
                    <a:bodyPr/>
                    <a:lstStyle/>
                    <a:p>
                      <a:endParaRPr lang="fr-FR"/>
                    </a:p>
                  </a:txBody>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205/55 R19</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205/55 R19</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331937944"/>
                  </a:ext>
                </a:extLst>
              </a:tr>
              <a:tr h="164537">
                <a:tc>
                  <a:txBody>
                    <a:bodyPr/>
                    <a:lstStyle/>
                    <a:p>
                      <a:pPr algn="l" fontAlgn="ctr"/>
                      <a:endParaRPr lang="fr-FR" sz="800" b="0" i="0" u="none" strike="noStrike" dirty="0">
                        <a:solidFill>
                          <a:srgbClr val="404040"/>
                        </a:solidFill>
                        <a:effectLst/>
                        <a:latin typeface="Peugeot New" panose="02000000000000000000" pitchFamily="2" charset="0"/>
                      </a:endParaRP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245/40 R20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245/40 R20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250122733"/>
                  </a:ext>
                </a:extLst>
              </a:tr>
              <a:tr h="164537">
                <a:tc>
                  <a:txBody>
                    <a:bodyPr/>
                    <a:lstStyle/>
                    <a:p>
                      <a:pPr algn="l" fontAlgn="ctr"/>
                      <a:r>
                        <a:rPr lang="fr-FR" sz="800" b="0" i="0" u="none" strike="noStrike" dirty="0">
                          <a:solidFill>
                            <a:srgbClr val="404040"/>
                          </a:solidFill>
                          <a:effectLst/>
                          <a:latin typeface="Peugeot New" panose="02000000000000000000" pitchFamily="2" charset="0"/>
                        </a:rPr>
                        <a:t>Roue de secours</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Non disponible</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4247800055"/>
                  </a:ext>
                </a:extLst>
              </a:tr>
              <a:tr h="126688">
                <a:tc>
                  <a:txBody>
                    <a:bodyPr/>
                    <a:lstStyle/>
                    <a:p>
                      <a:pPr algn="l" fontAlgn="ctr"/>
                      <a:endParaRPr lang="fr-FR" sz="800" b="0" i="0" u="none" strike="noStrike">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l" fontAlgn="ctr"/>
                      <a:r>
                        <a:rPr lang="fr-FR" sz="800" b="0" i="0" u="none" strike="noStrike">
                          <a:solidFill>
                            <a:srgbClr val="404040"/>
                          </a:solidFill>
                          <a:effectLst/>
                          <a:latin typeface="Peugeot New" panose="02000000000000000000" pitchFamily="2" charset="0"/>
                        </a:rPr>
                        <a:t> </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tc>
                  <a:txBody>
                    <a:bodyPr/>
                    <a:lstStyle/>
                    <a:p>
                      <a:pPr algn="l" fontAlgn="ctr"/>
                      <a:r>
                        <a:rPr lang="fr-FR" sz="800" b="0" i="0" u="none" strike="noStrike" dirty="0">
                          <a:solidFill>
                            <a:srgbClr val="404040"/>
                          </a:solidFill>
                          <a:effectLst/>
                          <a:latin typeface="Peugeot New" panose="02000000000000000000" pitchFamily="2" charset="0"/>
                        </a:rPr>
                        <a:t> </a:t>
                      </a:r>
                    </a:p>
                  </a:txBody>
                  <a:tcPr marL="0" marR="0" marT="0" marB="0" anchor="ctr">
                    <a:lnL>
                      <a:noFill/>
                    </a:lnL>
                    <a:lnR>
                      <a:noFill/>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2283294610"/>
                  </a:ext>
                </a:extLst>
              </a:tr>
              <a:tr h="164537">
                <a:tc>
                  <a:txBody>
                    <a:bodyPr/>
                    <a:lstStyle/>
                    <a:p>
                      <a:pPr algn="l" fontAlgn="b"/>
                      <a:r>
                        <a:rPr lang="fr-FR" sz="900" b="1" i="0" u="none" strike="noStrike" dirty="0">
                          <a:solidFill>
                            <a:srgbClr val="404040"/>
                          </a:solidFill>
                          <a:effectLst/>
                          <a:latin typeface="Peugeot New" panose="02000000000000000000" pitchFamily="2" charset="0"/>
                        </a:rPr>
                        <a:t>FREINS &amp; SUSPENSIONS</a:t>
                      </a:r>
                    </a:p>
                  </a:txBody>
                  <a:tcPr marL="0" marR="0" marT="0" marB="0" anchor="b">
                    <a:lnL>
                      <a:noFill/>
                    </a:lnL>
                    <a:lnR>
                      <a:noFill/>
                    </a:lnR>
                    <a:lnT>
                      <a:noFill/>
                    </a:lnT>
                    <a:lnB>
                      <a:noFill/>
                    </a:lnB>
                    <a:solidFill>
                      <a:schemeClr val="bg1"/>
                    </a:solidFill>
                  </a:tcPr>
                </a:tc>
                <a:tc>
                  <a:txBody>
                    <a:bodyPr/>
                    <a:lstStyle/>
                    <a:p>
                      <a:pPr algn="l" fontAlgn="ctr"/>
                      <a:r>
                        <a:rPr lang="fr-FR" sz="800" b="1" i="0" u="none" strike="noStrike">
                          <a:solidFill>
                            <a:srgbClr val="404040"/>
                          </a:solidFill>
                          <a:effectLst/>
                          <a:latin typeface="Peugeot New" panose="02000000000000000000" pitchFamily="2" charset="0"/>
                        </a:rPr>
                        <a:t> </a:t>
                      </a: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tc>
                  <a:txBody>
                    <a:bodyPr/>
                    <a:lstStyle/>
                    <a:p>
                      <a:pPr algn="l" fontAlgn="ctr"/>
                      <a:r>
                        <a:rPr lang="fr-FR" sz="800" b="1" i="0" u="none" strike="noStrike" dirty="0">
                          <a:solidFill>
                            <a:srgbClr val="404040"/>
                          </a:solidFill>
                          <a:effectLst/>
                          <a:latin typeface="Peugeot New" panose="02000000000000000000" pitchFamily="2" charset="0"/>
                        </a:rPr>
                        <a:t> </a:t>
                      </a:r>
                    </a:p>
                  </a:txBody>
                  <a:tcPr marL="0" marR="0" marT="0" marB="0" anchor="ctr">
                    <a:lnL>
                      <a:noFill/>
                    </a:lnL>
                    <a:lnR>
                      <a:noFill/>
                    </a:lnR>
                    <a:lnT w="6350" cap="flat" cmpd="sng" algn="ctr">
                      <a:solidFill>
                        <a:srgbClr val="FFFFFF"/>
                      </a:solidFill>
                      <a:prstDash val="solid"/>
                      <a:round/>
                      <a:headEnd type="none" w="med" len="med"/>
                      <a:tailEnd type="none" w="med" len="med"/>
                    </a:lnT>
                    <a:lnB>
                      <a:noFill/>
                    </a:lnB>
                  </a:tcPr>
                </a:tc>
                <a:extLst>
                  <a:ext uri="{0D108BD9-81ED-4DB2-BD59-A6C34878D82A}">
                    <a16:rowId xmlns:a16="http://schemas.microsoft.com/office/drawing/2014/main" val="198588971"/>
                  </a:ext>
                </a:extLst>
              </a:tr>
              <a:tr h="164537">
                <a:tc>
                  <a:txBody>
                    <a:bodyPr/>
                    <a:lstStyle/>
                    <a:p>
                      <a:pPr algn="l" fontAlgn="ctr"/>
                      <a:r>
                        <a:rPr lang="fr-FR" sz="800" b="0" i="0" u="none" strike="noStrike">
                          <a:solidFill>
                            <a:srgbClr val="404040"/>
                          </a:solidFill>
                          <a:effectLst/>
                          <a:latin typeface="Peugeot New" panose="02000000000000000000" pitchFamily="2" charset="0"/>
                        </a:rPr>
                        <a:t>Type de freins avant / arrière</a:t>
                      </a: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Disques ventilés à étrier flottant et rattrapage automatique d'usure / Disques à étrier flottant</a:t>
                      </a:r>
                    </a:p>
                  </a:txBody>
                  <a:tcPr marL="0" marR="0" marT="0"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2683660103"/>
                  </a:ext>
                </a:extLst>
              </a:tr>
              <a:tr h="255032">
                <a:tc>
                  <a:txBody>
                    <a:bodyPr/>
                    <a:lstStyle/>
                    <a:p>
                      <a:pPr algn="l" fontAlgn="ctr"/>
                      <a:r>
                        <a:rPr lang="fr-FR" sz="800" b="0" i="0" u="none" strike="noStrike">
                          <a:solidFill>
                            <a:srgbClr val="404040"/>
                          </a:solidFill>
                          <a:effectLst/>
                          <a:latin typeface="Peugeot New" panose="02000000000000000000" pitchFamily="2" charset="0"/>
                        </a:rPr>
                        <a:t>Type de suspension avant</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Roues indépendantes - Essieu type Pseudo-Mac </a:t>
                      </a:r>
                      <a:r>
                        <a:rPr lang="fr-FR" sz="800" b="0" i="0" u="none" strike="noStrike" dirty="0" err="1">
                          <a:solidFill>
                            <a:srgbClr val="404040"/>
                          </a:solidFill>
                          <a:effectLst/>
                          <a:latin typeface="Peugeot New" panose="02000000000000000000" pitchFamily="2" charset="0"/>
                        </a:rPr>
                        <a:t>Pherson</a:t>
                      </a:r>
                      <a:r>
                        <a:rPr lang="fr-FR" sz="800" b="0" i="0" u="none" strike="noStrike" dirty="0">
                          <a:solidFill>
                            <a:srgbClr val="404040"/>
                          </a:solidFill>
                          <a:effectLst/>
                          <a:latin typeface="Peugeot New" panose="02000000000000000000" pitchFamily="2" charset="0"/>
                        </a:rPr>
                        <a:t>,</a:t>
                      </a:r>
                      <a:br>
                        <a:rPr lang="fr-FR" sz="800" b="0" i="0" u="none" strike="noStrike" dirty="0">
                          <a:solidFill>
                            <a:srgbClr val="404040"/>
                          </a:solidFill>
                          <a:effectLst/>
                          <a:latin typeface="Peugeot New" panose="02000000000000000000" pitchFamily="2" charset="0"/>
                        </a:rPr>
                      </a:br>
                      <a:r>
                        <a:rPr lang="fr-FR" sz="800" b="0" i="0" u="none" strike="noStrike" dirty="0">
                          <a:solidFill>
                            <a:srgbClr val="404040"/>
                          </a:solidFill>
                          <a:effectLst/>
                          <a:latin typeface="Peugeot New" panose="02000000000000000000" pitchFamily="2" charset="0"/>
                        </a:rPr>
                        <a:t>ressorts hélicoïdaux et amortisseurs hydrauliques intégrés, pressurisés</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3440297192"/>
                  </a:ext>
                </a:extLst>
              </a:tr>
              <a:tr h="164537">
                <a:tc>
                  <a:txBody>
                    <a:bodyPr/>
                    <a:lstStyle/>
                    <a:p>
                      <a:pPr algn="l" fontAlgn="ctr"/>
                      <a:r>
                        <a:rPr lang="fr-FR" sz="800" b="0" i="0" u="none" strike="noStrike" dirty="0">
                          <a:solidFill>
                            <a:srgbClr val="404040"/>
                          </a:solidFill>
                          <a:effectLst/>
                          <a:latin typeface="Peugeot New" panose="02000000000000000000" pitchFamily="2" charset="0"/>
                        </a:rPr>
                        <a:t>Type de suspension arrière</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Roues semi-indépendantes - Essieu </a:t>
                      </a:r>
                      <a:r>
                        <a:rPr lang="fr-FR" sz="800" b="0" i="0" u="none" strike="noStrike" dirty="0" err="1">
                          <a:solidFill>
                            <a:srgbClr val="404040"/>
                          </a:solidFill>
                          <a:effectLst/>
                          <a:latin typeface="Peugeot New" panose="02000000000000000000" pitchFamily="2" charset="0"/>
                        </a:rPr>
                        <a:t>multibras</a:t>
                      </a:r>
                      <a:r>
                        <a:rPr lang="fr-FR" sz="800" b="0" i="0" u="none" strike="noStrike" dirty="0">
                          <a:solidFill>
                            <a:srgbClr val="404040"/>
                          </a:solidFill>
                          <a:effectLst/>
                          <a:latin typeface="Peugeot New" panose="02000000000000000000" pitchFamily="2" charset="0"/>
                        </a:rPr>
                        <a:t>, amortisseurs hydrauliques, pressurisés</a:t>
                      </a: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endParaRPr lang="fr-FR"/>
                    </a:p>
                  </a:txBody>
                  <a:tcPr/>
                </a:tc>
                <a:extLst>
                  <a:ext uri="{0D108BD9-81ED-4DB2-BD59-A6C34878D82A}">
                    <a16:rowId xmlns:a16="http://schemas.microsoft.com/office/drawing/2014/main" val="2866928960"/>
                  </a:ext>
                </a:extLst>
              </a:tr>
            </a:tbl>
          </a:graphicData>
        </a:graphic>
      </p:graphicFrame>
      <p:grpSp>
        <p:nvGrpSpPr>
          <p:cNvPr id="22" name="Groupe 21"/>
          <p:cNvGrpSpPr/>
          <p:nvPr/>
        </p:nvGrpSpPr>
        <p:grpSpPr>
          <a:xfrm>
            <a:off x="-3" y="-890"/>
            <a:ext cx="377187" cy="6858890"/>
            <a:chOff x="-3" y="-890"/>
            <a:chExt cx="377187" cy="6858890"/>
          </a:xfrm>
        </p:grpSpPr>
        <p:grpSp>
          <p:nvGrpSpPr>
            <p:cNvPr id="23" name="Groupe 24"/>
            <p:cNvGrpSpPr/>
            <p:nvPr/>
          </p:nvGrpSpPr>
          <p:grpSpPr>
            <a:xfrm>
              <a:off x="-2" y="857258"/>
              <a:ext cx="377186" cy="6000742"/>
              <a:chOff x="-5695" y="857258"/>
              <a:chExt cx="377186" cy="6000742"/>
            </a:xfrm>
            <a:solidFill>
              <a:srgbClr val="FFFFFF">
                <a:lumMod val="95000"/>
              </a:srgbClr>
            </a:solidFill>
          </p:grpSpPr>
          <p:sp>
            <p:nvSpPr>
              <p:cNvPr id="25" name="Rectangle 24">
                <a:hlinkClick r:id="rId3"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26" name="Rectangle 25">
                <a:hlinkClick r:id="rId4" action="ppaction://hlinksldjump"/>
              </p:cNvPr>
              <p:cNvSpPr/>
              <p:nvPr/>
            </p:nvSpPr>
            <p:spPr>
              <a:xfrm rot="16200000">
                <a:off x="-247404" y="4527962"/>
                <a:ext cx="857250" cy="373832"/>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27" name="Rectangle 26">
                <a:hlinkClick r:id="rId5" action="ppaction://hlinksldjump"/>
              </p:cNvPr>
              <p:cNvSpPr/>
              <p:nvPr/>
            </p:nvSpPr>
            <p:spPr>
              <a:xfrm rot="16200000">
                <a:off x="-247400" y="3670719"/>
                <a:ext cx="857250" cy="373829"/>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28" name="Rectangle 27">
                <a:hlinkClick r:id="rId6" action="ppaction://hlinksldjump"/>
              </p:cNvPr>
              <p:cNvSpPr/>
              <p:nvPr/>
            </p:nvSpPr>
            <p:spPr>
              <a:xfrm rot="16200000">
                <a:off x="-245728" y="2811568"/>
                <a:ext cx="857250" cy="377177"/>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29" name="Rectangle 28">
                <a:hlinkClick r:id="rId7" action="ppaction://hlinksldjump"/>
              </p:cNvPr>
              <p:cNvSpPr/>
              <p:nvPr/>
            </p:nvSpPr>
            <p:spPr>
              <a:xfrm rot="16200000">
                <a:off x="-245724" y="1954549"/>
                <a:ext cx="857250" cy="377181"/>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30" name="Rectangle 29">
                <a:hlinkClick r:id="rId8" action="ppaction://hlinksldjump"/>
              </p:cNvPr>
              <p:cNvSpPr/>
              <p:nvPr/>
            </p:nvSpPr>
            <p:spPr>
              <a:xfrm rot="16200000">
                <a:off x="-245728" y="1097295"/>
                <a:ext cx="857250" cy="377175"/>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31" name="Rectangle 30">
                <a:hlinkClick r:id="rId9"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24" name="Rectangle 23">
              <a:hlinkClick r:id="rId10" action="ppaction://hlinksldjump"/>
              <a:extLst>
                <a:ext uri="{FF2B5EF4-FFF2-40B4-BE49-F238E27FC236}">
                  <a16:creationId xmlns:a16="http://schemas.microsoft.com/office/drawing/2014/main" id="{03CD456A-5E65-CD54-D5B3-7DDA83007E82}"/>
                </a:ext>
              </a:extLst>
            </p:cNvPr>
            <p:cNvSpPr/>
            <p:nvPr/>
          </p:nvSpPr>
          <p:spPr>
            <a:xfrm rot="16200000">
              <a:off x="-241205" y="240312"/>
              <a:ext cx="857250" cy="374845"/>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32" name="Rectangle 31">
            <a:hlinkClick r:id="rId9" action="ppaction://hlinksldjump"/>
            <a:extLst>
              <a:ext uri="{FF2B5EF4-FFF2-40B4-BE49-F238E27FC236}">
                <a16:creationId xmlns:a16="http://schemas.microsoft.com/office/drawing/2014/main" id="{D5781491-7915-9B2A-D033-683750032F2B}"/>
              </a:ext>
            </a:extLst>
          </p:cNvPr>
          <p:cNvSpPr/>
          <p:nvPr/>
        </p:nvSpPr>
        <p:spPr>
          <a:xfrm rot="16200000">
            <a:off x="-229674" y="5386056"/>
            <a:ext cx="856800" cy="370800"/>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chemeClr val="bg1"/>
                </a:solidFill>
                <a:effectLst/>
                <a:uLnTx/>
                <a:uFillTx/>
                <a:latin typeface="Peugeot New Light"/>
                <a:ea typeface="+mn-ea"/>
                <a:cs typeface="+mn-cs"/>
              </a:rPr>
              <a:t>Caractéristiques techniques</a:t>
            </a:r>
          </a:p>
        </p:txBody>
      </p:sp>
    </p:spTree>
    <p:extLst>
      <p:ext uri="{BB962C8B-B14F-4D97-AF65-F5344CB8AC3E}">
        <p14:creationId xmlns:p14="http://schemas.microsoft.com/office/powerpoint/2010/main" val="16202548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ZoneTexte 14">
            <a:extLst>
              <a:ext uri="{FF2B5EF4-FFF2-40B4-BE49-F238E27FC236}">
                <a16:creationId xmlns:a16="http://schemas.microsoft.com/office/drawing/2014/main" id="{F9730A94-6F65-484C-AED2-9CD8CE785C42}"/>
              </a:ext>
            </a:extLst>
          </p:cNvPr>
          <p:cNvSpPr txBox="1"/>
          <p:nvPr/>
        </p:nvSpPr>
        <p:spPr>
          <a:xfrm>
            <a:off x="658076" y="327356"/>
            <a:ext cx="5167958" cy="323165"/>
          </a:xfrm>
          <a:prstGeom prst="rect">
            <a:avLst/>
          </a:prstGeom>
          <a:noFill/>
        </p:spPr>
        <p:txBody>
          <a:bodyPr wrap="square" rtlCol="0">
            <a:spAutoFit/>
          </a:bodyPr>
          <a:lstStyle/>
          <a:p>
            <a:pPr lvl="0">
              <a:defRPr/>
            </a:pPr>
            <a:r>
              <a:rPr lang="fr-FR" sz="1500" b="1" dirty="0">
                <a:solidFill>
                  <a:srgbClr val="000000"/>
                </a:solidFill>
                <a:latin typeface="Peugeot New" panose="02000000000000000000" pitchFamily="50" charset="0"/>
              </a:rPr>
              <a:t>CARACTÉRISTIQUES TECHNIQUES</a:t>
            </a:r>
          </a:p>
        </p:txBody>
      </p:sp>
      <p:graphicFrame>
        <p:nvGraphicFramePr>
          <p:cNvPr id="17" name="Tableau 11"/>
          <p:cNvGraphicFramePr>
            <a:graphicFrameLocks noGrp="1"/>
          </p:cNvGraphicFramePr>
          <p:nvPr>
            <p:extLst>
              <p:ext uri="{D42A27DB-BD31-4B8C-83A1-F6EECF244321}">
                <p14:modId xmlns:p14="http://schemas.microsoft.com/office/powerpoint/2010/main" val="964462072"/>
              </p:ext>
            </p:extLst>
          </p:nvPr>
        </p:nvGraphicFramePr>
        <p:xfrm>
          <a:off x="748145" y="787436"/>
          <a:ext cx="10673540" cy="4887237"/>
        </p:xfrm>
        <a:graphic>
          <a:graphicData uri="http://schemas.openxmlformats.org/drawingml/2006/table">
            <a:tbl>
              <a:tblPr/>
              <a:tblGrid>
                <a:gridCol w="3565196">
                  <a:extLst>
                    <a:ext uri="{9D8B030D-6E8A-4147-A177-3AD203B41FA5}">
                      <a16:colId xmlns:a16="http://schemas.microsoft.com/office/drawing/2014/main" val="3129756882"/>
                    </a:ext>
                  </a:extLst>
                </a:gridCol>
                <a:gridCol w="3554172">
                  <a:extLst>
                    <a:ext uri="{9D8B030D-6E8A-4147-A177-3AD203B41FA5}">
                      <a16:colId xmlns:a16="http://schemas.microsoft.com/office/drawing/2014/main" val="1264324648"/>
                    </a:ext>
                  </a:extLst>
                </a:gridCol>
                <a:gridCol w="3554172">
                  <a:extLst>
                    <a:ext uri="{9D8B030D-6E8A-4147-A177-3AD203B41FA5}">
                      <a16:colId xmlns:a16="http://schemas.microsoft.com/office/drawing/2014/main" val="2798856883"/>
                    </a:ext>
                  </a:extLst>
                </a:gridCol>
              </a:tblGrid>
              <a:tr h="256306">
                <a:tc>
                  <a:txBody>
                    <a:bodyPr/>
                    <a:lstStyle/>
                    <a:p>
                      <a:pPr algn="ctr" fontAlgn="ctr"/>
                      <a:r>
                        <a:rPr lang="fr-FR" sz="800" b="0" i="0" u="none" strike="noStrike" dirty="0">
                          <a:solidFill>
                            <a:srgbClr val="404040"/>
                          </a:solidFill>
                          <a:effectLst/>
                          <a:latin typeface="Peugeot New" panose="02000000000000000000" pitchFamily="2" charset="0"/>
                        </a:rPr>
                        <a:t> </a:t>
                      </a:r>
                    </a:p>
                  </a:txBody>
                  <a:tcPr marL="0" marR="0" marT="0" marB="0" anchor="ctr">
                    <a:lnL>
                      <a:noFill/>
                    </a:lnL>
                    <a:lnR>
                      <a:noFill/>
                    </a:lnR>
                    <a:lnT>
                      <a:noFill/>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1000" b="1" i="0" u="none" strike="noStrike" kern="1200" dirty="0">
                          <a:solidFill>
                            <a:schemeClr val="bg1"/>
                          </a:solidFill>
                          <a:effectLst/>
                          <a:latin typeface="Peugeot New" panose="02000000000000000000" pitchFamily="2" charset="0"/>
                          <a:ea typeface="+mn-ea"/>
                          <a:cs typeface="+mn-cs"/>
                        </a:rPr>
                        <a:t>ESSENCE</a:t>
                      </a:r>
                    </a:p>
                  </a:txBody>
                  <a:tcPr marL="0" marR="0" marT="0" marB="0" anchor="ctr">
                    <a:lnL>
                      <a:noFill/>
                    </a:lnL>
                    <a:lnR w="12700" cap="flat" cmpd="sng" algn="ctr">
                      <a:solidFill>
                        <a:schemeClr val="bg1"/>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tx1">
                        <a:lumMod val="50000"/>
                        <a:lumOff val="50000"/>
                      </a:schemeClr>
                    </a:solidFill>
                  </a:tcPr>
                </a:tc>
                <a:tc>
                  <a:txBody>
                    <a:bodyPr/>
                    <a:lstStyle/>
                    <a:p>
                      <a:pPr algn="ctr" fontAlgn="ctr"/>
                      <a:r>
                        <a:rPr lang="fr-FR" sz="1000" b="1" i="0" u="none" strike="noStrike" dirty="0">
                          <a:solidFill>
                            <a:schemeClr val="bg1"/>
                          </a:solidFill>
                          <a:effectLst/>
                          <a:latin typeface="Peugeot New" panose="02000000000000000000" pitchFamily="2" charset="0"/>
                        </a:rPr>
                        <a:t>HYBRID</a:t>
                      </a:r>
                      <a:endParaRPr lang="fr-FR" sz="800" b="1" i="0" u="none" strike="noStrike" dirty="0">
                        <a:solidFill>
                          <a:schemeClr val="bg1"/>
                        </a:solidFill>
                        <a:effectLst/>
                        <a:latin typeface="Peugeot New" panose="02000000000000000000" pitchFamily="2" charset="0"/>
                      </a:endParaRPr>
                    </a:p>
                  </a:txBody>
                  <a:tcPr marL="0" marR="0" marT="0" marB="0" anchor="ctr">
                    <a:lnL w="12700" cap="flat" cmpd="sng" algn="ctr">
                      <a:solidFill>
                        <a:schemeClr val="bg1"/>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4027227916"/>
                  </a:ext>
                </a:extLst>
              </a:tr>
              <a:tr h="320114">
                <a:tc rowSpan="2">
                  <a:txBody>
                    <a:bodyPr/>
                    <a:lstStyle/>
                    <a:p>
                      <a:pPr algn="l" fontAlgn="b"/>
                      <a:r>
                        <a:rPr lang="fr-FR" sz="800" b="1" i="0" u="none" strike="noStrike">
                          <a:solidFill>
                            <a:srgbClr val="404040"/>
                          </a:solidFill>
                          <a:effectLst/>
                          <a:latin typeface="Peugeot New" panose="02000000000000000000" pitchFamily="2" charset="0"/>
                        </a:rPr>
                        <a:t>MOTEURS</a:t>
                      </a:r>
                    </a:p>
                  </a:txBody>
                  <a:tcPr marL="0" marR="0" marT="0" marB="0" anchor="b">
                    <a:lnL>
                      <a:noFill/>
                    </a:lnL>
                    <a:lnR>
                      <a:noFill/>
                    </a:lnR>
                    <a:lnT w="6350" cap="flat" cmpd="sng" algn="ctr">
                      <a:solidFill>
                        <a:srgbClr val="FFFFFF"/>
                      </a:solidFill>
                      <a:prstDash val="solid"/>
                      <a:round/>
                      <a:headEnd type="none" w="med" len="med"/>
                      <a:tailEnd type="none" w="med" len="med"/>
                    </a:lnT>
                    <a:lnB>
                      <a:noFill/>
                    </a:lnB>
                    <a:solidFill>
                      <a:schemeClr val="bg1"/>
                    </a:solidFill>
                  </a:tcPr>
                </a:tc>
                <a:tc>
                  <a:txBody>
                    <a:bodyPr/>
                    <a:lstStyle/>
                    <a:p>
                      <a:pPr algn="ctr" fontAlgn="ctr"/>
                      <a:r>
                        <a:rPr lang="fr-FR" sz="1000" b="1" i="0" u="none" strike="noStrike" dirty="0" err="1">
                          <a:solidFill>
                            <a:srgbClr val="404040"/>
                          </a:solidFill>
                          <a:effectLst/>
                          <a:latin typeface="Peugeot New" panose="02000000000000000000" pitchFamily="2" charset="0"/>
                        </a:rPr>
                        <a:t>PureTech</a:t>
                      </a:r>
                      <a:r>
                        <a:rPr lang="fr-FR" sz="1000" b="1" i="0" u="none" strike="noStrike" baseline="0" dirty="0">
                          <a:solidFill>
                            <a:srgbClr val="404040"/>
                          </a:solidFill>
                          <a:effectLst/>
                          <a:latin typeface="Peugeot New" panose="02000000000000000000" pitchFamily="2" charset="0"/>
                        </a:rPr>
                        <a:t> </a:t>
                      </a:r>
                      <a:r>
                        <a:rPr lang="fr-FR" sz="1000" b="1" i="0" u="none" strike="noStrike" dirty="0">
                          <a:solidFill>
                            <a:srgbClr val="404040"/>
                          </a:solidFill>
                          <a:effectLst/>
                          <a:latin typeface="Peugeot New" panose="02000000000000000000" pitchFamily="2" charset="0"/>
                        </a:rPr>
                        <a:t>130 S&amp;S EAT8</a:t>
                      </a:r>
                    </a:p>
                  </a:txBody>
                  <a:tcPr marL="0" marR="0" marT="0" marB="0" anchor="ctr">
                    <a:lnL>
                      <a:noFill/>
                    </a:lnL>
                    <a:lnR w="1270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bg1">
                        <a:lumMod val="85000"/>
                      </a:schemeClr>
                    </a:solidFill>
                  </a:tcPr>
                </a:tc>
                <a:tc>
                  <a:txBody>
                    <a:bodyPr/>
                    <a:lstStyle/>
                    <a:p>
                      <a:pPr algn="ctr" fontAlgn="ctr"/>
                      <a:r>
                        <a:rPr lang="fr-FR" sz="1000" b="1" i="0" u="none" strike="noStrike" dirty="0" err="1">
                          <a:solidFill>
                            <a:srgbClr val="404040"/>
                          </a:solidFill>
                          <a:effectLst/>
                          <a:latin typeface="Peugeot New" panose="02000000000000000000" pitchFamily="2" charset="0"/>
                        </a:rPr>
                        <a:t>Hybrid</a:t>
                      </a:r>
                      <a:r>
                        <a:rPr lang="fr-FR" sz="1000" b="1" i="0" u="none" strike="noStrike" dirty="0">
                          <a:solidFill>
                            <a:srgbClr val="404040"/>
                          </a:solidFill>
                          <a:effectLst/>
                          <a:latin typeface="Peugeot New" panose="02000000000000000000" pitchFamily="2" charset="0"/>
                        </a:rPr>
                        <a:t> 136 e-DCS6</a:t>
                      </a:r>
                    </a:p>
                  </a:txBody>
                  <a:tcPr marL="0" marR="0" marT="0" marB="0" anchor="ctr">
                    <a:lnL w="1270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bg1">
                        <a:lumMod val="85000"/>
                      </a:schemeClr>
                    </a:solidFill>
                  </a:tcPr>
                </a:tc>
                <a:extLst>
                  <a:ext uri="{0D108BD9-81ED-4DB2-BD59-A6C34878D82A}">
                    <a16:rowId xmlns:a16="http://schemas.microsoft.com/office/drawing/2014/main" val="2306348895"/>
                  </a:ext>
                </a:extLst>
              </a:tr>
              <a:tr h="141762">
                <a:tc vMerge="1">
                  <a:txBody>
                    <a:bodyPr/>
                    <a:lstStyle/>
                    <a:p>
                      <a:endParaRPr lang="fr-FR"/>
                    </a:p>
                  </a:txBody>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a:noFill/>
                    </a:lnT>
                    <a:lnB>
                      <a:noFill/>
                    </a:lnB>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a:noFill/>
                    </a:lnT>
                    <a:lnB>
                      <a:noFill/>
                    </a:lnB>
                  </a:tcPr>
                </a:tc>
                <a:extLst>
                  <a:ext uri="{0D108BD9-81ED-4DB2-BD59-A6C34878D82A}">
                    <a16:rowId xmlns:a16="http://schemas.microsoft.com/office/drawing/2014/main" val="469806139"/>
                  </a:ext>
                </a:extLst>
              </a:tr>
              <a:tr h="182923">
                <a:tc>
                  <a:txBody>
                    <a:bodyPr/>
                    <a:lstStyle/>
                    <a:p>
                      <a:pPr algn="l" fontAlgn="ctr"/>
                      <a:r>
                        <a:rPr lang="fr-FR" sz="800" b="0" i="0" u="none" strike="noStrike" dirty="0">
                          <a:solidFill>
                            <a:srgbClr val="404040"/>
                          </a:solidFill>
                          <a:effectLst/>
                          <a:latin typeface="Peugeot New" panose="02000000000000000000" pitchFamily="2" charset="0"/>
                        </a:rPr>
                        <a:t>Cylindrée (cm</a:t>
                      </a:r>
                      <a:r>
                        <a:rPr lang="fr-FR" sz="800" b="0" i="0" u="none" strike="noStrike" baseline="30000" dirty="0">
                          <a:solidFill>
                            <a:srgbClr val="404040"/>
                          </a:solidFill>
                          <a:effectLst/>
                          <a:latin typeface="Peugeot New" panose="02000000000000000000" pitchFamily="2" charset="0"/>
                        </a:rPr>
                        <a:t>3</a:t>
                      </a:r>
                      <a:r>
                        <a:rPr lang="fr-FR" sz="800" b="0" i="0" u="none" strike="noStrike" dirty="0">
                          <a:solidFill>
                            <a:srgbClr val="404040"/>
                          </a:solidFill>
                          <a:effectLst/>
                          <a:latin typeface="Peugeot New" panose="02000000000000000000" pitchFamily="2" charset="0"/>
                        </a:rPr>
                        <a:t>)</a:t>
                      </a:r>
                    </a:p>
                  </a:txBody>
                  <a:tcPr marL="0" marR="0" marT="0" marB="0" anchor="ctr">
                    <a:lnL>
                      <a:noFill/>
                    </a:lnL>
                    <a:lnR w="63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1 199</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838512783"/>
                  </a:ext>
                </a:extLst>
              </a:tr>
              <a:tr h="182923">
                <a:tc>
                  <a:txBody>
                    <a:bodyPr/>
                    <a:lstStyle/>
                    <a:p>
                      <a:pPr algn="l" fontAlgn="ctr"/>
                      <a:r>
                        <a:rPr lang="fr-FR" sz="800" b="0" i="0" u="none" strike="noStrike">
                          <a:solidFill>
                            <a:srgbClr val="404040"/>
                          </a:solidFill>
                          <a:effectLst/>
                          <a:latin typeface="Peugeot New" panose="02000000000000000000" pitchFamily="2" charset="0"/>
                        </a:rPr>
                        <a:t>Nombre de cylindres / Disposition</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3 en ligne</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627762542"/>
                  </a:ext>
                </a:extLst>
              </a:tr>
              <a:tr h="182923">
                <a:tc>
                  <a:txBody>
                    <a:bodyPr/>
                    <a:lstStyle/>
                    <a:p>
                      <a:pPr algn="l" fontAlgn="ctr"/>
                      <a:r>
                        <a:rPr lang="fr-FR" sz="800" b="0" i="0" u="none" strike="noStrike">
                          <a:solidFill>
                            <a:srgbClr val="404040"/>
                          </a:solidFill>
                          <a:effectLst/>
                          <a:latin typeface="Peugeot New" panose="02000000000000000000" pitchFamily="2" charset="0"/>
                        </a:rPr>
                        <a:t>Nombre de soupapes par cylindre</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4</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909384"/>
                  </a:ext>
                </a:extLst>
              </a:tr>
              <a:tr h="214988">
                <a:tc>
                  <a:txBody>
                    <a:bodyPr/>
                    <a:lstStyle/>
                    <a:p>
                      <a:pPr algn="l" fontAlgn="ctr"/>
                      <a:r>
                        <a:rPr lang="fr-FR" sz="800" b="0" i="0" u="none" strike="noStrike" dirty="0">
                          <a:solidFill>
                            <a:srgbClr val="404040"/>
                          </a:solidFill>
                          <a:effectLst/>
                          <a:latin typeface="Peugeot New" panose="02000000000000000000" pitchFamily="2" charset="0"/>
                        </a:rPr>
                        <a:t>Puissance maximum (kW CEE/</a:t>
                      </a:r>
                      <a:r>
                        <a:rPr lang="fr-FR" sz="800" b="0" i="0" u="none" strike="noStrike" dirty="0" err="1">
                          <a:solidFill>
                            <a:srgbClr val="404040"/>
                          </a:solidFill>
                          <a:effectLst/>
                          <a:latin typeface="Peugeot New" panose="02000000000000000000" pitchFamily="2" charset="0"/>
                        </a:rPr>
                        <a:t>ch</a:t>
                      </a:r>
                      <a:r>
                        <a:rPr lang="fr-FR" sz="800" b="0" i="0" u="none" strike="noStrike" dirty="0">
                          <a:solidFill>
                            <a:srgbClr val="404040"/>
                          </a:solidFill>
                          <a:effectLst/>
                          <a:latin typeface="Peugeot New" panose="02000000000000000000" pitchFamily="2" charset="0"/>
                        </a:rPr>
                        <a:t> CEE à tr/min)</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96/130 à 5 500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Essence : 100/136 à 5 500 - </a:t>
                      </a:r>
                      <a:r>
                        <a:rPr lang="fr-FR" sz="800" b="0" i="0" u="none" strike="noStrike" baseline="0" dirty="0">
                          <a:solidFill>
                            <a:srgbClr val="404040"/>
                          </a:solidFill>
                          <a:effectLst/>
                          <a:latin typeface="Peugeot New" panose="02000000000000000000" pitchFamily="2" charset="0"/>
                        </a:rPr>
                        <a:t>Électrique : 21</a:t>
                      </a: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95764531"/>
                  </a:ext>
                </a:extLst>
              </a:tr>
              <a:tr h="199505">
                <a:tc>
                  <a:txBody>
                    <a:bodyPr/>
                    <a:lstStyle/>
                    <a:p>
                      <a:pPr algn="l" fontAlgn="ctr"/>
                      <a:r>
                        <a:rPr lang="fr-FR" sz="800" b="0" i="0" u="none" strike="noStrike">
                          <a:solidFill>
                            <a:srgbClr val="404040"/>
                          </a:solidFill>
                          <a:effectLst/>
                          <a:latin typeface="Peugeot New" panose="02000000000000000000" pitchFamily="2" charset="0"/>
                        </a:rPr>
                        <a:t>Couple maximum (Nm CEE à tr/min)</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230 à 1750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Essence : 230 à 1 750 - Électrique : 55</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917128"/>
                  </a:ext>
                </a:extLst>
              </a:tr>
              <a:tr h="182923">
                <a:tc>
                  <a:txBody>
                    <a:bodyPr/>
                    <a:lstStyle/>
                    <a:p>
                      <a:pPr algn="l" fontAlgn="ctr"/>
                      <a:r>
                        <a:rPr lang="fr-FR" sz="800" b="0" i="0" u="none" strike="noStrike" dirty="0">
                          <a:solidFill>
                            <a:srgbClr val="404040"/>
                          </a:solidFill>
                          <a:effectLst/>
                          <a:latin typeface="Peugeot New" panose="02000000000000000000" pitchFamily="2" charset="0"/>
                        </a:rPr>
                        <a:t>Stop &amp; Start</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Oui</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Non</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19780457"/>
                  </a:ext>
                </a:extLst>
              </a:tr>
              <a:tr h="182923">
                <a:tc>
                  <a:txBody>
                    <a:bodyPr/>
                    <a:lstStyle/>
                    <a:p>
                      <a:pPr algn="l" fontAlgn="ctr"/>
                      <a:r>
                        <a:rPr lang="fr-FR" sz="800" b="0" i="0" u="none" strike="noStrike">
                          <a:solidFill>
                            <a:srgbClr val="404040"/>
                          </a:solidFill>
                          <a:effectLst/>
                          <a:latin typeface="Peugeot New" panose="02000000000000000000" pitchFamily="2" charset="0"/>
                        </a:rPr>
                        <a:t>Norme de dépollution</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EURO 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700461409"/>
                  </a:ext>
                </a:extLst>
              </a:tr>
              <a:tr h="209528">
                <a:tc>
                  <a:txBody>
                    <a:bodyPr/>
                    <a:lstStyle/>
                    <a:p>
                      <a:pPr algn="l" fontAlgn="ctr"/>
                      <a:r>
                        <a:rPr lang="fr-FR" sz="800" b="0" i="0" u="none" strike="noStrike" dirty="0">
                          <a:solidFill>
                            <a:srgbClr val="404040"/>
                          </a:solidFill>
                          <a:effectLst/>
                          <a:latin typeface="Peugeot New" panose="02000000000000000000" pitchFamily="2" charset="0"/>
                        </a:rPr>
                        <a:t>Type d'injection</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Directe</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836248259"/>
                  </a:ext>
                </a:extLst>
              </a:tr>
              <a:tr h="141762">
                <a:tc>
                  <a:txBody>
                    <a:bodyPr/>
                    <a:lstStyle/>
                    <a:p>
                      <a:pPr algn="l" fontAlgn="ctr"/>
                      <a:endParaRPr lang="fr-FR" sz="8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3177781984"/>
                  </a:ext>
                </a:extLst>
              </a:tr>
              <a:tr h="208532">
                <a:tc>
                  <a:txBody>
                    <a:bodyPr/>
                    <a:lstStyle/>
                    <a:p>
                      <a:pPr algn="l" fontAlgn="ctr"/>
                      <a:r>
                        <a:rPr lang="fr-FR" sz="800" b="1" i="0" u="none" strike="noStrike" dirty="0">
                          <a:solidFill>
                            <a:srgbClr val="404040"/>
                          </a:solidFill>
                          <a:effectLst/>
                          <a:latin typeface="Peugeot New" panose="02000000000000000000" pitchFamily="2" charset="0"/>
                        </a:rPr>
                        <a:t>TRANSMISSIONS</a:t>
                      </a:r>
                    </a:p>
                  </a:txBody>
                  <a:tcPr marL="0" marR="0" marT="0" marB="0" anchor="ctr">
                    <a:lnL>
                      <a:noFill/>
                    </a:lnL>
                    <a:lnR>
                      <a:noFill/>
                    </a:lnR>
                    <a:lnT>
                      <a:noFill/>
                    </a:lnT>
                    <a:lnB>
                      <a:noFill/>
                    </a:lnB>
                    <a:solidFill>
                      <a:schemeClr val="bg1"/>
                    </a:solidFill>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a:noFill/>
                    </a:lnT>
                    <a:lnB>
                      <a:noFill/>
                    </a:lnB>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a:noFill/>
                    </a:lnT>
                    <a:lnB>
                      <a:noFill/>
                    </a:lnB>
                  </a:tcPr>
                </a:tc>
                <a:extLst>
                  <a:ext uri="{0D108BD9-81ED-4DB2-BD59-A6C34878D82A}">
                    <a16:rowId xmlns:a16="http://schemas.microsoft.com/office/drawing/2014/main" val="3050113975"/>
                  </a:ext>
                </a:extLst>
              </a:tr>
              <a:tr h="182923">
                <a:tc>
                  <a:txBody>
                    <a:bodyPr/>
                    <a:lstStyle/>
                    <a:p>
                      <a:pPr algn="l" fontAlgn="ctr"/>
                      <a:r>
                        <a:rPr lang="fr-FR" sz="800" b="0" i="0" u="none" strike="noStrike" dirty="0">
                          <a:solidFill>
                            <a:srgbClr val="404040"/>
                          </a:solidFill>
                          <a:effectLst/>
                          <a:latin typeface="Peugeot New" panose="02000000000000000000" pitchFamily="2" charset="0"/>
                        </a:rPr>
                        <a:t>Type</a:t>
                      </a: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Automatique</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lumMod val="85000"/>
                      </a:schemeClr>
                    </a:solidFill>
                  </a:tcPr>
                </a:tc>
                <a:tc hMerge="1">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646776326"/>
                  </a:ext>
                </a:extLst>
              </a:tr>
              <a:tr h="182923">
                <a:tc>
                  <a:txBody>
                    <a:bodyPr/>
                    <a:lstStyle/>
                    <a:p>
                      <a:pPr algn="l" fontAlgn="ctr"/>
                      <a:r>
                        <a:rPr lang="fr-FR" sz="800" b="0" i="0" u="none" strike="noStrike" dirty="0">
                          <a:solidFill>
                            <a:srgbClr val="404040"/>
                          </a:solidFill>
                          <a:effectLst/>
                          <a:latin typeface="Peugeot New" panose="02000000000000000000" pitchFamily="2" charset="0"/>
                        </a:rPr>
                        <a:t>Nombre de rapports</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8</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6</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209158739"/>
                  </a:ext>
                </a:extLst>
              </a:tr>
              <a:tr h="141762">
                <a:tc>
                  <a:txBody>
                    <a:bodyPr/>
                    <a:lstStyle/>
                    <a:p>
                      <a:pPr algn="l" fontAlgn="ctr"/>
                      <a:endParaRPr lang="fr-FR" sz="8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l" fontAlgn="ctr"/>
                      <a:endParaRPr lang="fr-FR" sz="8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ctr"/>
                      <a:endParaRPr lang="fr-FR" sz="8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2456821476"/>
                  </a:ext>
                </a:extLst>
              </a:tr>
              <a:tr h="208532">
                <a:tc>
                  <a:txBody>
                    <a:bodyPr/>
                    <a:lstStyle/>
                    <a:p>
                      <a:pPr algn="l" fontAlgn="ctr"/>
                      <a:r>
                        <a:rPr lang="fr-FR" sz="800" b="1" i="0" u="none" strike="noStrike" dirty="0">
                          <a:solidFill>
                            <a:srgbClr val="404040"/>
                          </a:solidFill>
                          <a:effectLst/>
                          <a:latin typeface="Peugeot New" panose="02000000000000000000" pitchFamily="2" charset="0"/>
                        </a:rPr>
                        <a:t>MASSES &amp; CHARGES</a:t>
                      </a:r>
                    </a:p>
                  </a:txBody>
                  <a:tcPr marL="0" marR="0" marT="0" marB="0" anchor="ctr">
                    <a:lnL>
                      <a:noFill/>
                    </a:lnL>
                    <a:lnR>
                      <a:noFill/>
                    </a:lnR>
                    <a:lnT>
                      <a:noFill/>
                    </a:lnT>
                    <a:lnB>
                      <a:noFill/>
                    </a:lnB>
                    <a:solidFill>
                      <a:schemeClr val="bg1"/>
                    </a:solidFill>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a:noFill/>
                    </a:lnT>
                    <a:lnB>
                      <a:noFill/>
                    </a:lnB>
                  </a:tcPr>
                </a:tc>
                <a:tc>
                  <a:txBody>
                    <a:bodyPr/>
                    <a:lstStyle/>
                    <a:p>
                      <a:pPr algn="l" fontAlgn="ctr"/>
                      <a:endParaRPr lang="fr-FR" sz="800" b="1" i="0" u="none" strike="noStrike" dirty="0">
                        <a:solidFill>
                          <a:srgbClr val="404040"/>
                        </a:solidFill>
                        <a:effectLst/>
                        <a:latin typeface="Peugeot New" panose="02000000000000000000" pitchFamily="2" charset="0"/>
                      </a:endParaRPr>
                    </a:p>
                  </a:txBody>
                  <a:tcPr marL="0" marR="0" marT="0" marB="0" anchor="ctr">
                    <a:lnL>
                      <a:noFill/>
                    </a:lnL>
                    <a:lnR>
                      <a:noFill/>
                    </a:lnR>
                    <a:lnT>
                      <a:noFill/>
                    </a:lnT>
                    <a:lnB>
                      <a:noFill/>
                    </a:lnB>
                  </a:tcPr>
                </a:tc>
                <a:extLst>
                  <a:ext uri="{0D108BD9-81ED-4DB2-BD59-A6C34878D82A}">
                    <a16:rowId xmlns:a16="http://schemas.microsoft.com/office/drawing/2014/main" val="65169642"/>
                  </a:ext>
                </a:extLst>
              </a:tr>
              <a:tr h="182923">
                <a:tc>
                  <a:txBody>
                    <a:bodyPr/>
                    <a:lstStyle/>
                    <a:p>
                      <a:pPr algn="l" fontAlgn="ctr"/>
                      <a:r>
                        <a:rPr lang="fr-FR" sz="800" b="0" i="0" u="none" strike="noStrike" dirty="0">
                          <a:solidFill>
                            <a:srgbClr val="404040"/>
                          </a:solidFill>
                          <a:effectLst/>
                          <a:latin typeface="Peugeot New" panose="02000000000000000000" pitchFamily="2" charset="0"/>
                        </a:rPr>
                        <a:t>Masse à vide (kg)</a:t>
                      </a: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0" i="0" u="none" strike="noStrike" dirty="0">
                          <a:solidFill>
                            <a:srgbClr val="404040"/>
                          </a:solidFill>
                          <a:effectLst/>
                          <a:latin typeface="Peugeot New" panose="02000000000000000000" pitchFamily="2" charset="0"/>
                        </a:rPr>
                        <a:t>1 558</a:t>
                      </a:r>
                      <a:r>
                        <a:rPr lang="fr-FR" sz="800" b="0" i="0" u="none" strike="noStrike" baseline="0" dirty="0">
                          <a:solidFill>
                            <a:srgbClr val="404040"/>
                          </a:solidFill>
                          <a:effectLst/>
                          <a:latin typeface="Peugeot New" panose="02000000000000000000" pitchFamily="2" charset="0"/>
                        </a:rPr>
                        <a:t> – 1582 (avec AQ05)</a:t>
                      </a: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1 544 – 1 631</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242587090"/>
                  </a:ext>
                </a:extLst>
              </a:tr>
              <a:tr h="182923">
                <a:tc>
                  <a:txBody>
                    <a:bodyPr/>
                    <a:lstStyle/>
                    <a:p>
                      <a:pPr algn="l" fontAlgn="ctr"/>
                      <a:r>
                        <a:rPr lang="fr-FR" sz="800" b="0" i="0" u="none" strike="noStrike" dirty="0">
                          <a:solidFill>
                            <a:srgbClr val="404040"/>
                          </a:solidFill>
                          <a:effectLst/>
                          <a:latin typeface="Peugeot New" panose="02000000000000000000" pitchFamily="2" charset="0"/>
                        </a:rPr>
                        <a:t>Masse totale autorisée en charge (kg)</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1 950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2 000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1369621255"/>
                  </a:ext>
                </a:extLst>
              </a:tr>
              <a:tr h="182923">
                <a:tc>
                  <a:txBody>
                    <a:bodyPr/>
                    <a:lstStyle/>
                    <a:p>
                      <a:pPr algn="l" fontAlgn="ctr"/>
                      <a:r>
                        <a:rPr lang="fr-FR" sz="800" b="0" i="0" u="none" strike="noStrike" dirty="0">
                          <a:solidFill>
                            <a:srgbClr val="404040"/>
                          </a:solidFill>
                          <a:effectLst/>
                          <a:latin typeface="Peugeot New" panose="02000000000000000000" pitchFamily="2" charset="0"/>
                        </a:rPr>
                        <a:t>Masse maxi remorquable freinée - pente 12% (kg)</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800" b="0" i="0" u="none" strike="noStrike" dirty="0">
                          <a:solidFill>
                            <a:srgbClr val="404040"/>
                          </a:solidFill>
                          <a:effectLst/>
                          <a:latin typeface="Peugeot New" panose="02000000000000000000" pitchFamily="2" charset="0"/>
                        </a:rPr>
                        <a:t>1 350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tc>
                  <a:txBody>
                    <a:bodyPr/>
                    <a:lstStyle/>
                    <a:p>
                      <a:pPr algn="ctr" fontAlgn="ctr"/>
                      <a:r>
                        <a:rPr lang="fr-FR" sz="800" b="0" i="0" u="none" strike="noStrike" dirty="0">
                          <a:solidFill>
                            <a:srgbClr val="404040"/>
                          </a:solidFill>
                          <a:effectLst/>
                          <a:latin typeface="Peugeot New" panose="02000000000000000000" pitchFamily="2" charset="0"/>
                        </a:rPr>
                        <a:t>1 300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709580988"/>
                  </a:ext>
                </a:extLst>
              </a:tr>
              <a:tr h="182923">
                <a:tc>
                  <a:txBody>
                    <a:bodyPr/>
                    <a:lstStyle/>
                    <a:p>
                      <a:pPr algn="l" fontAlgn="ctr"/>
                      <a:r>
                        <a:rPr lang="fr-FR" sz="800" b="0" i="0" u="none" strike="noStrike" dirty="0">
                          <a:solidFill>
                            <a:srgbClr val="404040"/>
                          </a:solidFill>
                          <a:effectLst/>
                          <a:latin typeface="Peugeot New" panose="02000000000000000000" pitchFamily="2" charset="0"/>
                        </a:rPr>
                        <a:t>Masse totale roulante autorisée (kg)</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3300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390883617"/>
                  </a:ext>
                </a:extLst>
              </a:tr>
              <a:tr h="141762">
                <a:tc>
                  <a:txBody>
                    <a:bodyPr/>
                    <a:lstStyle/>
                    <a:p>
                      <a:pPr algn="l" fontAlgn="ctr"/>
                      <a:endParaRPr lang="fr-FR" sz="800" b="1" i="0" u="none" strike="noStrike" kern="1200" dirty="0">
                        <a:solidFill>
                          <a:srgbClr val="404040"/>
                        </a:solidFill>
                        <a:effectLst/>
                        <a:latin typeface="Peugeot New" panose="02000000000000000000" pitchFamily="2" charset="0"/>
                        <a:ea typeface="+mn-ea"/>
                        <a:cs typeface="+mn-cs"/>
                      </a:endParaRP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tc>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330872889"/>
                  </a:ext>
                </a:extLst>
              </a:tr>
              <a:tr h="141762">
                <a:tc>
                  <a:txBody>
                    <a:bodyPr/>
                    <a:lstStyle/>
                    <a:p>
                      <a:pPr algn="l" fontAlgn="ctr"/>
                      <a:r>
                        <a:rPr lang="fr-FR" sz="800" b="1" i="0" u="none" strike="noStrike" kern="1200" dirty="0">
                          <a:solidFill>
                            <a:srgbClr val="404040"/>
                          </a:solidFill>
                          <a:effectLst/>
                          <a:latin typeface="Peugeot New" panose="02000000000000000000" pitchFamily="2" charset="0"/>
                          <a:ea typeface="+mn-ea"/>
                          <a:cs typeface="+mn-cs"/>
                        </a:rPr>
                        <a:t>BATTERIE</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tc>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13642402"/>
                  </a:ext>
                </a:extLst>
              </a:tr>
              <a:tr h="182923">
                <a:tc>
                  <a:txBody>
                    <a:bodyPr/>
                    <a:lstStyle/>
                    <a:p>
                      <a:pPr algn="l" fontAlgn="ctr"/>
                      <a:r>
                        <a:rPr lang="fr-FR" sz="800" b="0" i="0" u="none" strike="noStrike" kern="1200" dirty="0">
                          <a:solidFill>
                            <a:srgbClr val="404040"/>
                          </a:solidFill>
                          <a:effectLst/>
                          <a:latin typeface="Peugeot New" panose="02000000000000000000" pitchFamily="2" charset="0"/>
                          <a:ea typeface="+mn-ea"/>
                          <a:cs typeface="+mn-cs"/>
                        </a:rPr>
                        <a:t>Technologie</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Lithium-ion</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47832865"/>
                  </a:ext>
                </a:extLst>
              </a:tr>
              <a:tr h="182923">
                <a:tc>
                  <a:txBody>
                    <a:bodyPr/>
                    <a:lstStyle/>
                    <a:p>
                      <a:pPr algn="l" fontAlgn="ctr"/>
                      <a:r>
                        <a:rPr lang="fr-FR" sz="800" b="0" i="0" u="none" strike="noStrike" kern="1200" dirty="0">
                          <a:solidFill>
                            <a:srgbClr val="404040"/>
                          </a:solidFill>
                          <a:effectLst/>
                          <a:latin typeface="Peugeot New" panose="02000000000000000000" pitchFamily="2" charset="0"/>
                          <a:ea typeface="+mn-ea"/>
                          <a:cs typeface="+mn-cs"/>
                        </a:rPr>
                        <a:t>Capacité utile / Capacité brute (kWh)</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0.432 / 0.890</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711556486"/>
                  </a:ext>
                </a:extLst>
              </a:tr>
              <a:tr h="182923">
                <a:tc>
                  <a:txBody>
                    <a:bodyPr/>
                    <a:lstStyle/>
                    <a:p>
                      <a:pPr algn="l" fontAlgn="ctr"/>
                      <a:r>
                        <a:rPr lang="fr-FR" sz="800" b="0" i="0" u="none" strike="noStrike" kern="1200" dirty="0">
                          <a:solidFill>
                            <a:srgbClr val="404040"/>
                          </a:solidFill>
                          <a:effectLst/>
                          <a:latin typeface="Peugeot New" panose="02000000000000000000" pitchFamily="2" charset="0"/>
                          <a:ea typeface="+mn-ea"/>
                          <a:cs typeface="+mn-cs"/>
                        </a:rPr>
                        <a:t>Tension totale (V)</a:t>
                      </a:r>
                    </a:p>
                  </a:txBody>
                  <a:tcPr marL="0" marR="0" marT="0" marB="0" anchor="ctr">
                    <a:lnL>
                      <a:noFill/>
                    </a:lnL>
                    <a:lnR w="63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48</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2166250519"/>
                  </a:ext>
                </a:extLst>
              </a:tr>
            </a:tbl>
          </a:graphicData>
        </a:graphic>
      </p:graphicFrame>
      <p:sp>
        <p:nvSpPr>
          <p:cNvPr id="18" name="Rectangle 17"/>
          <p:cNvSpPr/>
          <p:nvPr/>
        </p:nvSpPr>
        <p:spPr>
          <a:xfrm>
            <a:off x="658077" y="6055712"/>
            <a:ext cx="10763609" cy="630942"/>
          </a:xfrm>
          <a:prstGeom prst="rect">
            <a:avLst/>
          </a:prstGeom>
        </p:spPr>
        <p:txBody>
          <a:bodyPr wrap="square">
            <a:spAutoFit/>
          </a:bodyPr>
          <a:lstStyle/>
          <a:p>
            <a:pPr lvl="0" algn="just" fontAlgn="ctr">
              <a:defRPr/>
            </a:pPr>
            <a:r>
              <a:rPr lang="fr-FR" sz="500" dirty="0">
                <a:solidFill>
                  <a:srgbClr val="373545"/>
                </a:solidFill>
                <a:latin typeface="Peugeot New" panose="02000000000000000000" pitchFamily="2" charset="0"/>
              </a:rPr>
              <a:t>Données WLTP provisoires en cours d’homologation. Emissions de CO2 WTLP mixte sur le moteur. Les émissions en CO2 du véhicule dépendent de la version choisie ainsi que des options présentes sur le véhicule.</a:t>
            </a:r>
          </a:p>
          <a:p>
            <a:pPr lvl="0" algn="just" fontAlgn="ctr">
              <a:defRPr/>
            </a:pPr>
            <a:r>
              <a:rPr lang="fr-FR" sz="500" dirty="0">
                <a:solidFill>
                  <a:srgbClr val="373545"/>
                </a:solidFill>
                <a:latin typeface="Peugeot New" panose="02000000000000000000" pitchFamily="2" charset="0"/>
              </a:rPr>
              <a:t>	</a:t>
            </a:r>
          </a:p>
          <a:p>
            <a:pPr lvl="0" algn="just" fontAlgn="ctr">
              <a:defRPr/>
            </a:pPr>
            <a:r>
              <a:rPr lang="fr-FR" sz="500" dirty="0">
                <a:solidFill>
                  <a:srgbClr val="373545"/>
                </a:solidFill>
                <a:latin typeface="Peugeot New" panose="02000000000000000000" pitchFamily="2" charset="0"/>
              </a:rPr>
              <a:t>Les émissions de CO2 renseignées sont mixtes et exprimées en grammes par kilomètre. Les valeurs de consommation de carburant et d'émissions de CO₂ indiquées sont conformes à l’homologation WLTP (Règlement UE 2017/948). Depuis 1er septembre 2018, les véhicules neufs sont réceptionnés sur la base de la procédure d'essai harmonisée au niveau mondial pour les véhicules légers (WLTP), qui est une nouvelle procédure d'essai plus réaliste permettant de mesurer la consommation de carburant et les émissions de CO₂. Cette procédure WLTP remplace complètement le nouveau cycle européen de conduite (NEDC), qui était la procédure d'essai utilisée précédemment. Les conditions d'essai étant plus réalistes, la consommation de carburant et les émissions de CO₂ mesurées selon la procédure WLTP sont, dans de nombreux cas, plus élevées que celles mesurées selon la procédure NEDC. Les valeurs de consommation de carburant et d'émissions de CO₂ peuvent varier en fonction des équipements spécifiques, des options et des types de pneumatiques. Veillez à vous rapprocher de votre point de vente pour plus de renseignements. Plus d’informations sur </a:t>
            </a:r>
            <a:r>
              <a:rPr lang="fr-FR" sz="500" dirty="0">
                <a:solidFill>
                  <a:srgbClr val="373545"/>
                </a:solidFill>
                <a:latin typeface="Peugeot New" panose="02000000000000000000" pitchFamily="2" charset="0"/>
                <a:hlinkClick r:id="rId2"/>
              </a:rPr>
              <a:t>www.peugeot.ch</a:t>
            </a:r>
            <a:endParaRPr lang="fr-FR" sz="500" dirty="0">
              <a:solidFill>
                <a:srgbClr val="373545"/>
              </a:solidFill>
              <a:latin typeface="Peugeot New" panose="02000000000000000000" pitchFamily="2" charset="0"/>
            </a:endParaRPr>
          </a:p>
        </p:txBody>
      </p:sp>
      <p:grpSp>
        <p:nvGrpSpPr>
          <p:cNvPr id="19" name="Groupe 18"/>
          <p:cNvGrpSpPr/>
          <p:nvPr/>
        </p:nvGrpSpPr>
        <p:grpSpPr>
          <a:xfrm>
            <a:off x="-2" y="-890"/>
            <a:ext cx="377186" cy="6858890"/>
            <a:chOff x="-2" y="-890"/>
            <a:chExt cx="377186" cy="6858890"/>
          </a:xfrm>
        </p:grpSpPr>
        <p:grpSp>
          <p:nvGrpSpPr>
            <p:cNvPr id="20" name="Groupe 24"/>
            <p:cNvGrpSpPr/>
            <p:nvPr/>
          </p:nvGrpSpPr>
          <p:grpSpPr>
            <a:xfrm>
              <a:off x="-2" y="857258"/>
              <a:ext cx="377186" cy="6000742"/>
              <a:chOff x="-5695" y="857258"/>
              <a:chExt cx="377186" cy="6000742"/>
            </a:xfrm>
            <a:solidFill>
              <a:srgbClr val="FFFFFF">
                <a:lumMod val="95000"/>
              </a:srgbClr>
            </a:solidFill>
          </p:grpSpPr>
          <p:sp>
            <p:nvSpPr>
              <p:cNvPr id="22" name="Rectangle 21">
                <a:hlinkClick r:id="rId3"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23" name="Rectangle 22">
                <a:hlinkClick r:id="rId4" action="ppaction://hlinksldjump"/>
              </p:cNvPr>
              <p:cNvSpPr/>
              <p:nvPr/>
            </p:nvSpPr>
            <p:spPr>
              <a:xfrm rot="16200000">
                <a:off x="-247404" y="4527962"/>
                <a:ext cx="857250" cy="373832"/>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24" name="Rectangle 23">
                <a:hlinkClick r:id="rId5" action="ppaction://hlinksldjump"/>
              </p:cNvPr>
              <p:cNvSpPr/>
              <p:nvPr/>
            </p:nvSpPr>
            <p:spPr>
              <a:xfrm rot="16200000">
                <a:off x="-247400" y="3670719"/>
                <a:ext cx="857250" cy="373829"/>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25" name="Rectangle 24">
                <a:hlinkClick r:id="rId6" action="ppaction://hlinksldjump"/>
              </p:cNvPr>
              <p:cNvSpPr/>
              <p:nvPr/>
            </p:nvSpPr>
            <p:spPr>
              <a:xfrm rot="16200000">
                <a:off x="-245728" y="2811568"/>
                <a:ext cx="857250" cy="377177"/>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26" name="Rectangle 25">
                <a:hlinkClick r:id="rId7" action="ppaction://hlinksldjump"/>
              </p:cNvPr>
              <p:cNvSpPr/>
              <p:nvPr/>
            </p:nvSpPr>
            <p:spPr>
              <a:xfrm rot="16200000">
                <a:off x="-245724" y="1954549"/>
                <a:ext cx="857250" cy="377181"/>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27" name="Rectangle 26">
                <a:hlinkClick r:id="rId8" action="ppaction://hlinksldjump"/>
              </p:cNvPr>
              <p:cNvSpPr/>
              <p:nvPr/>
            </p:nvSpPr>
            <p:spPr>
              <a:xfrm rot="16200000">
                <a:off x="-245728" y="1097295"/>
                <a:ext cx="857250" cy="377175"/>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28" name="Rectangle 27">
                <a:hlinkClick r:id="rId9"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21" name="Rectangle 20">
              <a:hlinkClick r:id="rId10" action="ppaction://hlinksldjump"/>
              <a:extLst>
                <a:ext uri="{FF2B5EF4-FFF2-40B4-BE49-F238E27FC236}">
                  <a16:creationId xmlns:a16="http://schemas.microsoft.com/office/drawing/2014/main" id="{03CD456A-5E65-CD54-D5B3-7DDA83007E82}"/>
                </a:ext>
              </a:extLst>
            </p:cNvPr>
            <p:cNvSpPr/>
            <p:nvPr/>
          </p:nvSpPr>
          <p:spPr>
            <a:xfrm rot="16200000">
              <a:off x="-241711" y="240819"/>
              <a:ext cx="857250" cy="373832"/>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29" name="Rectangle 28">
            <a:hlinkClick r:id="rId9" action="ppaction://hlinksldjump"/>
            <a:extLst>
              <a:ext uri="{FF2B5EF4-FFF2-40B4-BE49-F238E27FC236}">
                <a16:creationId xmlns:a16="http://schemas.microsoft.com/office/drawing/2014/main" id="{D5781491-7915-9B2A-D033-683750032F2B}"/>
              </a:ext>
            </a:extLst>
          </p:cNvPr>
          <p:cNvSpPr/>
          <p:nvPr/>
        </p:nvSpPr>
        <p:spPr>
          <a:xfrm rot="16200000">
            <a:off x="-229674" y="5386056"/>
            <a:ext cx="856800" cy="370800"/>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chemeClr val="bg1"/>
                </a:solidFill>
                <a:effectLst/>
                <a:uLnTx/>
                <a:uFillTx/>
                <a:latin typeface="Peugeot New Light"/>
                <a:ea typeface="+mn-ea"/>
                <a:cs typeface="+mn-cs"/>
              </a:rPr>
              <a:t>Caractéristiques techniques</a:t>
            </a:r>
          </a:p>
        </p:txBody>
      </p:sp>
    </p:spTree>
    <p:extLst>
      <p:ext uri="{BB962C8B-B14F-4D97-AF65-F5344CB8AC3E}">
        <p14:creationId xmlns:p14="http://schemas.microsoft.com/office/powerpoint/2010/main" val="24248542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6F72A5CA-5C5E-4B8E-8DB3-84DF02902C38}"/>
              </a:ext>
            </a:extLst>
          </p:cNvPr>
          <p:cNvSpPr txBox="1"/>
          <p:nvPr/>
        </p:nvSpPr>
        <p:spPr>
          <a:xfrm>
            <a:off x="658076" y="327356"/>
            <a:ext cx="5167958" cy="323165"/>
          </a:xfrm>
          <a:prstGeom prst="rect">
            <a:avLst/>
          </a:prstGeom>
          <a:noFill/>
        </p:spPr>
        <p:txBody>
          <a:bodyPr wrap="square" rtlCol="0">
            <a:spAutoFit/>
          </a:bodyPr>
          <a:lstStyle/>
          <a:p>
            <a:pPr lvl="0">
              <a:defRPr/>
            </a:pPr>
            <a:r>
              <a:rPr lang="fr-FR" sz="1500" b="1" dirty="0">
                <a:solidFill>
                  <a:srgbClr val="000000"/>
                </a:solidFill>
                <a:latin typeface="Peugeot New" panose="02000000000000000000" pitchFamily="50" charset="0"/>
              </a:rPr>
              <a:t>CARACTÉRISTIQUES TECHNIQUES</a:t>
            </a:r>
          </a:p>
        </p:txBody>
      </p:sp>
      <p:sp>
        <p:nvSpPr>
          <p:cNvPr id="30" name="ZoneTexte 15">
            <a:extLst>
              <a:ext uri="{FF2B5EF4-FFF2-40B4-BE49-F238E27FC236}">
                <a16:creationId xmlns:a16="http://schemas.microsoft.com/office/drawing/2014/main" id="{D5D98628-A7B6-4E19-B87B-345CC79D317F}"/>
              </a:ext>
            </a:extLst>
          </p:cNvPr>
          <p:cNvSpPr txBox="1"/>
          <p:nvPr/>
        </p:nvSpPr>
        <p:spPr>
          <a:xfrm>
            <a:off x="565265" y="5842859"/>
            <a:ext cx="11230496" cy="784830"/>
          </a:xfrm>
          <a:prstGeom prst="rect">
            <a:avLst/>
          </a:prstGeom>
          <a:noFill/>
        </p:spPr>
        <p:txBody>
          <a:bodyPr wrap="square" rtlCol="0">
            <a:spAutoFit/>
          </a:bodyPr>
          <a:lstStyle/>
          <a:p>
            <a:pPr lvl="0"/>
            <a:r>
              <a:rPr lang="fr-FR" sz="500" dirty="0">
                <a:latin typeface="Peugeot New Light" panose="02000000000000000000" pitchFamily="2" charset="0"/>
              </a:rPr>
              <a:t>Valeur cible provisoire selon le nouveau cycle de test WLTP : 118 g CO2/km.</a:t>
            </a:r>
          </a:p>
          <a:p>
            <a:pPr lvl="0"/>
            <a:r>
              <a:rPr lang="fr-FR" sz="500" dirty="0">
                <a:latin typeface="Peugeot New Light" panose="02000000000000000000" pitchFamily="2" charset="0"/>
              </a:rPr>
              <a:t>Moyenne de toutes les voitures de tourisme immatriculées pour la première fois </a:t>
            </a:r>
            <a:r>
              <a:rPr lang="fr-FR" sz="500">
                <a:latin typeface="Peugeot New Light" panose="02000000000000000000" pitchFamily="2" charset="0"/>
              </a:rPr>
              <a:t>: 122 </a:t>
            </a:r>
            <a:r>
              <a:rPr lang="fr-FR" sz="500" dirty="0">
                <a:latin typeface="Peugeot New Light" panose="02000000000000000000" pitchFamily="2" charset="0"/>
              </a:rPr>
              <a:t>g CO2/km. Catégorie énergétique valable pour une immatriculation avant le 31 décembre de l'année en cours.</a:t>
            </a:r>
          </a:p>
          <a:p>
            <a:pPr lvl="0"/>
            <a:endParaRPr lang="fr-FR" sz="500" dirty="0">
              <a:latin typeface="Peugeot New Light" panose="02000000000000000000" pitchFamily="2" charset="0"/>
            </a:endParaRPr>
          </a:p>
          <a:p>
            <a:pPr lvl="0"/>
            <a:r>
              <a:rPr lang="fr-FR" sz="500" dirty="0">
                <a:latin typeface="Peugeot New Light" panose="02000000000000000000" pitchFamily="2" charset="0"/>
              </a:rPr>
              <a:t>(1) Données indicatives à cette date - données WLTP, en phase d'homologation. Émissions de CO₂ WTLP sur le moteur. Les émissions de CO₂ du véhicule dépendent de la version choisie ainsi que des options disponibles sur le véhicule.</a:t>
            </a:r>
          </a:p>
          <a:p>
            <a:pPr lvl="0"/>
            <a:r>
              <a:rPr lang="fr-FR" sz="500" dirty="0">
                <a:latin typeface="Peugeot New Light" panose="02000000000000000000" pitchFamily="2" charset="0"/>
              </a:rPr>
              <a:t>												</a:t>
            </a:r>
          </a:p>
          <a:p>
            <a:pPr lvl="0"/>
            <a:r>
              <a:rPr lang="fr-FR" sz="500" dirty="0">
                <a:latin typeface="Peugeot New Light" panose="02000000000000000000" pitchFamily="2" charset="0"/>
              </a:rPr>
              <a:t>(2) Les valeurs de consommation de carburant et d'émissions de CO2 indiquées correspondent à l'homologation WLTP (règlement européen 2017/948). A partir du 1er septembre 2018, les nouveaux véhicules seront testés sur la base de la Worldwide </a:t>
            </a:r>
            <a:r>
              <a:rPr lang="fr-FR" sz="500" dirty="0" err="1">
                <a:latin typeface="Peugeot New Light" panose="02000000000000000000" pitchFamily="2" charset="0"/>
              </a:rPr>
              <a:t>Harmonised</a:t>
            </a:r>
            <a:r>
              <a:rPr lang="fr-FR" sz="500" dirty="0">
                <a:latin typeface="Peugeot New Light" panose="02000000000000000000" pitchFamily="2" charset="0"/>
              </a:rPr>
              <a:t> Light </a:t>
            </a:r>
            <a:r>
              <a:rPr lang="fr-FR" sz="500" dirty="0" err="1">
                <a:latin typeface="Peugeot New Light" panose="02000000000000000000" pitchFamily="2" charset="0"/>
              </a:rPr>
              <a:t>Vehicle</a:t>
            </a:r>
            <a:r>
              <a:rPr lang="fr-FR" sz="500" dirty="0">
                <a:latin typeface="Peugeot New Light" panose="02000000000000000000" pitchFamily="2" charset="0"/>
              </a:rPr>
              <a:t> Test </a:t>
            </a:r>
            <a:r>
              <a:rPr lang="fr-FR" sz="500" dirty="0" err="1">
                <a:latin typeface="Peugeot New Light" panose="02000000000000000000" pitchFamily="2" charset="0"/>
              </a:rPr>
              <a:t>Procedure</a:t>
            </a:r>
            <a:r>
              <a:rPr lang="fr-FR" sz="500" dirty="0">
                <a:latin typeface="Peugeot New Light" panose="02000000000000000000" pitchFamily="2" charset="0"/>
              </a:rPr>
              <a:t> (WLTP), une nouvelle méthode de </a:t>
            </a:r>
            <a:r>
              <a:rPr lang="fr-FR" sz="500" dirty="0" err="1">
                <a:latin typeface="Peugeot New Light" panose="02000000000000000000" pitchFamily="2" charset="0"/>
              </a:rPr>
              <a:t>test.procédure</a:t>
            </a:r>
            <a:r>
              <a:rPr lang="fr-FR" sz="500" dirty="0">
                <a:latin typeface="Peugeot New Light" panose="02000000000000000000" pitchFamily="2" charset="0"/>
              </a:rPr>
              <a:t> d'essai plus réaliste pour mesurer la consommation de carburant et les émissions de CO2. Cette procédure WLTP remplace entièrement le nouveau cycle de conduite européen (NEDC), qui était jusqu'à présent la procédure d'essai. Comme les conditions de test sont plus réalistes, la </a:t>
            </a:r>
            <a:r>
              <a:rPr lang="fr-FR" sz="500" dirty="0" err="1">
                <a:latin typeface="Peugeot New Light" panose="02000000000000000000" pitchFamily="2" charset="0"/>
              </a:rPr>
              <a:t>la</a:t>
            </a:r>
            <a:r>
              <a:rPr lang="fr-FR" sz="500" dirty="0">
                <a:latin typeface="Peugeot New Light" panose="02000000000000000000" pitchFamily="2" charset="0"/>
              </a:rPr>
              <a:t> consommation de carburant et les émissions de CO2 mesurées selon la procédure WLTP sont dans de nombreux cas plus élevées que celles mesurées selon la procédure NEDC. La consommation de carburant et les émissions de CO2 peuvent varier en fonction des équipements, des options et du type de pneus. Renseignez-vous auprès de votre </a:t>
            </a:r>
            <a:r>
              <a:rPr lang="fr-FR" sz="500" dirty="0" err="1">
                <a:latin typeface="Peugeot New Light" panose="02000000000000000000" pitchFamily="2" charset="0"/>
              </a:rPr>
              <a:t>votre</a:t>
            </a:r>
            <a:r>
              <a:rPr lang="fr-FR" sz="500" dirty="0">
                <a:latin typeface="Peugeot New Light" panose="02000000000000000000" pitchFamily="2" charset="0"/>
              </a:rPr>
              <a:t> point de vente pour plus d'informations. Vous trouverez de plus amples informations sur www.peugeot.ch </a:t>
            </a:r>
          </a:p>
        </p:txBody>
      </p:sp>
      <p:graphicFrame>
        <p:nvGraphicFramePr>
          <p:cNvPr id="17" name="Tableau 11"/>
          <p:cNvGraphicFramePr>
            <a:graphicFrameLocks noGrp="1"/>
          </p:cNvGraphicFramePr>
          <p:nvPr>
            <p:extLst>
              <p:ext uri="{D42A27DB-BD31-4B8C-83A1-F6EECF244321}">
                <p14:modId xmlns:p14="http://schemas.microsoft.com/office/powerpoint/2010/main" val="2992570179"/>
              </p:ext>
            </p:extLst>
          </p:nvPr>
        </p:nvGraphicFramePr>
        <p:xfrm>
          <a:off x="756457" y="854307"/>
          <a:ext cx="10906300" cy="4893269"/>
        </p:xfrm>
        <a:graphic>
          <a:graphicData uri="http://schemas.openxmlformats.org/drawingml/2006/table">
            <a:tbl>
              <a:tblPr/>
              <a:tblGrid>
                <a:gridCol w="3343276">
                  <a:extLst>
                    <a:ext uri="{9D8B030D-6E8A-4147-A177-3AD203B41FA5}">
                      <a16:colId xmlns:a16="http://schemas.microsoft.com/office/drawing/2014/main" val="1599606977"/>
                    </a:ext>
                  </a:extLst>
                </a:gridCol>
                <a:gridCol w="3781512">
                  <a:extLst>
                    <a:ext uri="{9D8B030D-6E8A-4147-A177-3AD203B41FA5}">
                      <a16:colId xmlns:a16="http://schemas.microsoft.com/office/drawing/2014/main" val="1593134951"/>
                    </a:ext>
                  </a:extLst>
                </a:gridCol>
                <a:gridCol w="3781512">
                  <a:extLst>
                    <a:ext uri="{9D8B030D-6E8A-4147-A177-3AD203B41FA5}">
                      <a16:colId xmlns:a16="http://schemas.microsoft.com/office/drawing/2014/main" val="28890903"/>
                    </a:ext>
                  </a:extLst>
                </a:gridCol>
              </a:tblGrid>
              <a:tr h="221198">
                <a:tc>
                  <a:txBody>
                    <a:bodyPr/>
                    <a:lstStyle/>
                    <a:p>
                      <a:pPr algn="ctr" fontAlgn="ctr"/>
                      <a:r>
                        <a:rPr lang="fr-FR" sz="800" b="0" i="0" u="none" strike="noStrike" dirty="0">
                          <a:solidFill>
                            <a:srgbClr val="404040"/>
                          </a:solidFill>
                          <a:effectLst/>
                          <a:latin typeface="Peugeot New" panose="02000000000000000000" pitchFamily="2" charset="0"/>
                        </a:rPr>
                        <a:t> </a:t>
                      </a: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1000" b="1" i="0" u="none" strike="noStrike" kern="1200" dirty="0">
                          <a:solidFill>
                            <a:schemeClr val="bg1"/>
                          </a:solidFill>
                          <a:effectLst/>
                          <a:latin typeface="Peugeot New" panose="02000000000000000000" pitchFamily="2" charset="0"/>
                          <a:ea typeface="+mn-ea"/>
                          <a:cs typeface="+mn-cs"/>
                        </a:rPr>
                        <a:t>ESSENCE</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chemeClr val="bg2">
                        <a:lumMod val="50000"/>
                      </a:schemeClr>
                    </a:solidFill>
                  </a:tcPr>
                </a:tc>
                <a:tc>
                  <a:txBody>
                    <a:bodyPr/>
                    <a:lstStyle/>
                    <a:p>
                      <a:pPr algn="ctr" fontAlgn="ctr"/>
                      <a:r>
                        <a:rPr lang="fr-FR" sz="1000" b="1" i="0" u="none" strike="noStrike" dirty="0">
                          <a:solidFill>
                            <a:schemeClr val="bg1"/>
                          </a:solidFill>
                          <a:effectLst/>
                          <a:latin typeface="Peugeot New" panose="02000000000000000000" pitchFamily="2" charset="0"/>
                        </a:rPr>
                        <a:t>HYBRID</a:t>
                      </a:r>
                    </a:p>
                  </a:txBody>
                  <a:tcPr marL="0" marR="0" marT="0" marB="0" anchor="ctr">
                    <a:lnL w="635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solidFill>
                      <a:schemeClr val="bg2">
                        <a:lumMod val="50000"/>
                      </a:schemeClr>
                    </a:solidFill>
                  </a:tcPr>
                </a:tc>
                <a:extLst>
                  <a:ext uri="{0D108BD9-81ED-4DB2-BD59-A6C34878D82A}">
                    <a16:rowId xmlns:a16="http://schemas.microsoft.com/office/drawing/2014/main" val="2513297260"/>
                  </a:ext>
                </a:extLst>
              </a:tr>
              <a:tr h="287165">
                <a:tc>
                  <a:txBody>
                    <a:bodyPr/>
                    <a:lstStyle/>
                    <a:p>
                      <a:pPr algn="l" fontAlgn="b"/>
                      <a:endParaRPr lang="fr-FR" sz="1000" b="1" i="0" u="none" strike="noStrike" baseline="30000" dirty="0">
                        <a:solidFill>
                          <a:srgbClr val="404040"/>
                        </a:solidFill>
                        <a:effectLst/>
                        <a:latin typeface="Peugeot New" panose="02000000000000000000" pitchFamily="2" charset="0"/>
                      </a:endParaRP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algn="ctr" fontAlgn="ctr"/>
                      <a:r>
                        <a:rPr lang="fr-FR" sz="1000" b="1" i="0" u="none" strike="noStrike" dirty="0" err="1">
                          <a:solidFill>
                            <a:srgbClr val="404040"/>
                          </a:solidFill>
                          <a:effectLst/>
                          <a:latin typeface="Peugeot New" panose="02000000000000000000" pitchFamily="2" charset="0"/>
                        </a:rPr>
                        <a:t>PureTech</a:t>
                      </a:r>
                      <a:r>
                        <a:rPr lang="fr-FR" sz="1000" b="1" i="0" u="none" strike="noStrike" baseline="0" dirty="0">
                          <a:solidFill>
                            <a:srgbClr val="404040"/>
                          </a:solidFill>
                          <a:effectLst/>
                          <a:latin typeface="Peugeot New" panose="02000000000000000000" pitchFamily="2" charset="0"/>
                        </a:rPr>
                        <a:t> </a:t>
                      </a:r>
                      <a:r>
                        <a:rPr lang="fr-FR" sz="1000" b="1" i="0" u="none" strike="noStrike" dirty="0">
                          <a:solidFill>
                            <a:srgbClr val="404040"/>
                          </a:solidFill>
                          <a:effectLst/>
                          <a:latin typeface="Peugeot New" panose="02000000000000000000" pitchFamily="2" charset="0"/>
                        </a:rPr>
                        <a:t>130 S&amp;S EAT8</a:t>
                      </a:r>
                    </a:p>
                  </a:txBody>
                  <a:tcPr marL="0" marR="0" marT="0" marB="0" anchor="ctr">
                    <a:lnL>
                      <a:noFill/>
                    </a:lnL>
                    <a:lnR w="1270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bg2">
                        <a:lumMod val="90000"/>
                      </a:schemeClr>
                    </a:solidFill>
                  </a:tcPr>
                </a:tc>
                <a:tc>
                  <a:txBody>
                    <a:bodyPr/>
                    <a:lstStyle/>
                    <a:p>
                      <a:pPr algn="ctr" fontAlgn="ctr"/>
                      <a:r>
                        <a:rPr lang="de-CH" sz="1000" b="1" i="0" u="none" strike="noStrike" noProof="0" dirty="0">
                          <a:solidFill>
                            <a:srgbClr val="3A3838"/>
                          </a:solidFill>
                          <a:effectLst/>
                          <a:latin typeface="Peugeot New" panose="02000000000000000000" pitchFamily="2" charset="0"/>
                        </a:rPr>
                        <a:t>Hybrid 136 e-DCS6 </a:t>
                      </a:r>
                      <a:r>
                        <a:rPr lang="de-CH" sz="1000" b="1" i="0" u="none" strike="noStrike" baseline="30000" noProof="0" dirty="0">
                          <a:solidFill>
                            <a:srgbClr val="3A3838"/>
                          </a:solidFill>
                          <a:effectLst/>
                          <a:latin typeface="Peugeot New" panose="02000000000000000000" pitchFamily="2" charset="0"/>
                        </a:rPr>
                        <a:t>(1)</a:t>
                      </a:r>
                    </a:p>
                  </a:txBody>
                  <a:tcPr marL="0" marR="0" marT="0" marB="0" anchor="ctr">
                    <a:lnL w="12700" cap="flat" cmpd="sng" algn="ctr">
                      <a:solidFill>
                        <a:schemeClr val="bg1"/>
                      </a:solidFill>
                      <a:prstDash val="solid"/>
                      <a:round/>
                      <a:headEnd type="none" w="med" len="med"/>
                      <a:tailEnd type="none" w="med" len="med"/>
                    </a:lnL>
                    <a:lnR w="635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bg2">
                        <a:lumMod val="90000"/>
                      </a:schemeClr>
                    </a:solidFill>
                  </a:tcPr>
                </a:tc>
                <a:extLst>
                  <a:ext uri="{0D108BD9-81ED-4DB2-BD59-A6C34878D82A}">
                    <a16:rowId xmlns:a16="http://schemas.microsoft.com/office/drawing/2014/main" val="2999533135"/>
                  </a:ext>
                </a:extLst>
              </a:tr>
              <a:tr h="180243">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1000" b="1" i="0" u="none" strike="noStrike" kern="1200" dirty="0">
                          <a:solidFill>
                            <a:srgbClr val="404040"/>
                          </a:solidFill>
                          <a:effectLst/>
                          <a:latin typeface="Peugeot New" panose="02000000000000000000" pitchFamily="2" charset="0"/>
                          <a:ea typeface="+mn-ea"/>
                          <a:cs typeface="+mn-cs"/>
                        </a:rPr>
                        <a:t>PERFORMANCES</a:t>
                      </a:r>
                      <a:r>
                        <a:rPr lang="fr-FR" sz="800" b="1" i="0" u="none" strike="noStrike" dirty="0">
                          <a:solidFill>
                            <a:srgbClr val="404040"/>
                          </a:solidFill>
                          <a:effectLst/>
                          <a:latin typeface="Peugeot New" panose="02000000000000000000" pitchFamily="2" charset="0"/>
                        </a:rPr>
                        <a:t> </a:t>
                      </a:r>
                      <a:r>
                        <a:rPr lang="fr-FR" sz="800" i="1" dirty="0">
                          <a:solidFill>
                            <a:schemeClr val="tx1"/>
                          </a:solidFill>
                          <a:latin typeface="Peugeot New" panose="02000000000000000000" pitchFamily="50" charset="0"/>
                        </a:rPr>
                        <a:t>conducteur seul</a:t>
                      </a:r>
                    </a:p>
                  </a:txBody>
                  <a:tcPr marL="0" marR="0" marT="0" marB="0" anchor="ctr">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endParaRPr lang="fr-CH" sz="400" dirty="0"/>
                    </a:p>
                  </a:txBody>
                  <a:tcPr marL="0" marR="0" marT="0" marB="0" anchor="ctr">
                    <a:lnL>
                      <a:noFill/>
                    </a:lnL>
                    <a:lnR>
                      <a:noFill/>
                    </a:lnR>
                    <a:lnT>
                      <a:noFill/>
                    </a:lnT>
                    <a:lnB w="6350" cap="flat" cmpd="sng" algn="ctr">
                      <a:noFill/>
                      <a:prstDash val="solid"/>
                      <a:round/>
                      <a:headEnd type="none" w="med" len="med"/>
                      <a:tailEnd type="none" w="med" len="med"/>
                    </a:lnB>
                    <a:solidFill>
                      <a:schemeClr val="bg1"/>
                    </a:solidFill>
                  </a:tcPr>
                </a:tc>
                <a:tc>
                  <a:txBody>
                    <a:bodyPr/>
                    <a:lstStyle/>
                    <a:p>
                      <a:endParaRPr lang="fr-CH" sz="400" dirty="0"/>
                    </a:p>
                  </a:txBody>
                  <a:tcPr marL="0" marR="0" marT="0" marB="0" anchor="ctr">
                    <a:lnL>
                      <a:noFill/>
                    </a:lnL>
                    <a:lnR>
                      <a:noFill/>
                    </a:lnR>
                    <a:lnT>
                      <a:noFill/>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3332832114"/>
                  </a:ext>
                </a:extLst>
              </a:tr>
              <a:tr h="231740">
                <a:tc>
                  <a:txBody>
                    <a:bodyPr/>
                    <a:lstStyle/>
                    <a:p>
                      <a:pPr algn="l" fontAlgn="ctr"/>
                      <a:r>
                        <a:rPr lang="fr-FR" sz="800" b="0" i="0" u="none" strike="noStrike" dirty="0">
                          <a:solidFill>
                            <a:srgbClr val="404040"/>
                          </a:solidFill>
                          <a:effectLst/>
                          <a:latin typeface="Peugeot New" panose="02000000000000000000" pitchFamily="2" charset="0"/>
                        </a:rPr>
                        <a:t>Vitesse maximale (km/h)</a:t>
                      </a:r>
                    </a:p>
                  </a:txBody>
                  <a:tcPr marL="0" marR="0" marT="0" marB="0" anchor="ctr">
                    <a:lnL>
                      <a:noFill/>
                    </a:lnL>
                    <a:lnR>
                      <a:noFill/>
                    </a:lnR>
                    <a:lnT w="635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chemeClr val="bg1"/>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210</a:t>
                      </a:r>
                    </a:p>
                  </a:txBody>
                  <a:tcPr marL="0" marR="0" marT="0" marB="0" anchor="ctr">
                    <a:lnL>
                      <a:noFill/>
                    </a:lnL>
                    <a:lnR w="12700" cap="flat" cmpd="sng" algn="ctr">
                      <a:solidFill>
                        <a:schemeClr val="bg1"/>
                      </a:solidFill>
                      <a:prstDash val="solid"/>
                      <a:round/>
                      <a:headEnd type="none" w="med" len="med"/>
                      <a:tailEnd type="none" w="med" len="med"/>
                    </a:lnR>
                    <a:lnT>
                      <a:noFill/>
                    </a:lnT>
                    <a:lnB w="6350" cap="flat" cmpd="sng" algn="ctr">
                      <a:solidFill>
                        <a:schemeClr val="bg1"/>
                      </a:solidFill>
                      <a:prstDash val="solid"/>
                      <a:round/>
                      <a:headEnd type="none" w="med" len="med"/>
                      <a:tailEnd type="none" w="med" len="med"/>
                    </a:lnB>
                    <a:solidFill>
                      <a:schemeClr val="bg2">
                        <a:lumMod val="90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211</a:t>
                      </a:r>
                    </a:p>
                  </a:txBody>
                  <a:tcPr marL="0" marR="0" marT="0" marB="0" anchor="ctr">
                    <a:lnL w="12700" cap="flat" cmpd="sng" algn="ctr">
                      <a:solidFill>
                        <a:schemeClr val="bg1"/>
                      </a:solidFill>
                      <a:prstDash val="solid"/>
                      <a:round/>
                      <a:headEnd type="none" w="med" len="med"/>
                      <a:tailEnd type="none" w="med" len="med"/>
                    </a:lnL>
                    <a:lnR>
                      <a:noFill/>
                    </a:lnR>
                    <a:lnT>
                      <a:noFill/>
                    </a:lnT>
                    <a:lnB w="635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218117106"/>
                  </a:ext>
                </a:extLst>
              </a:tr>
              <a:tr h="180243">
                <a:tc>
                  <a:txBody>
                    <a:bodyPr/>
                    <a:lstStyle/>
                    <a:p>
                      <a:pPr algn="l" fontAlgn="ctr"/>
                      <a:r>
                        <a:rPr lang="fr-FR" sz="800" b="0" i="0" u="none" strike="noStrike" dirty="0">
                          <a:solidFill>
                            <a:srgbClr val="404040"/>
                          </a:solidFill>
                          <a:effectLst/>
                          <a:latin typeface="Peugeot New" panose="02000000000000000000" pitchFamily="2" charset="0"/>
                        </a:rPr>
                        <a:t>0-100 km/h (s)</a:t>
                      </a:r>
                    </a:p>
                  </a:txBody>
                  <a:tcPr marL="0" marR="0" marT="0" marB="0" anchor="ctr">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10,4</a:t>
                      </a: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lumMod val="90000"/>
                      </a:schemeClr>
                    </a:solidFill>
                  </a:tcPr>
                </a:tc>
                <a:tc>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11,2</a:t>
                      </a:r>
                    </a:p>
                  </a:txBody>
                  <a:tcPr marL="0" marR="0" marT="0" marB="0" anchor="ctr">
                    <a:lnL w="12700" cap="flat" cmpd="sng" algn="ctr">
                      <a:solidFill>
                        <a:schemeClr val="bg1"/>
                      </a:solid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837212586"/>
                  </a:ext>
                </a:extLst>
              </a:tr>
              <a:tr h="197410">
                <a:tc>
                  <a:txBody>
                    <a:bodyPr/>
                    <a:lstStyle/>
                    <a:p>
                      <a:pPr algn="l" fontAlgn="ctr"/>
                      <a:r>
                        <a:rPr lang="fr-FR" sz="800" b="0" i="0" u="none" strike="noStrike" dirty="0">
                          <a:solidFill>
                            <a:srgbClr val="404040"/>
                          </a:solidFill>
                          <a:effectLst/>
                          <a:latin typeface="Peugeot New" panose="02000000000000000000" pitchFamily="2" charset="0"/>
                        </a:rPr>
                        <a:t>1 000 m départ arrêté (s)</a:t>
                      </a:r>
                    </a:p>
                  </a:txBody>
                  <a:tcPr marL="0" marR="0" marT="0" marB="0" anchor="ctr">
                    <a:lnL>
                      <a:noFill/>
                    </a:lnL>
                    <a:lnR>
                      <a:noFill/>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32</a:t>
                      </a:r>
                    </a:p>
                  </a:txBody>
                  <a:tcPr marL="0" marR="0" marT="0" marB="0" anchor="ctr">
                    <a:lnL w="12700" cap="flat" cmpd="sng" algn="ctr">
                      <a:no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lumMod val="90000"/>
                      </a:schemeClr>
                    </a:solidFill>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12700" cap="flat" cmpd="sng" algn="ctr">
                      <a:no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853567164"/>
                  </a:ext>
                </a:extLst>
              </a:tr>
              <a:tr h="205993">
                <a:tc>
                  <a:txBody>
                    <a:bodyPr/>
                    <a:lstStyle/>
                    <a:p>
                      <a:pPr algn="l" fontAlgn="ctr"/>
                      <a:r>
                        <a:rPr lang="fr-FR" sz="800" b="0" i="0" u="none" strike="noStrike" dirty="0">
                          <a:solidFill>
                            <a:srgbClr val="404040"/>
                          </a:solidFill>
                          <a:effectLst/>
                          <a:latin typeface="Peugeot New" panose="02000000000000000000" pitchFamily="2" charset="0"/>
                        </a:rPr>
                        <a:t>80 à 120 km/h en Drive  (s)</a:t>
                      </a:r>
                    </a:p>
                  </a:txBody>
                  <a:tcPr marL="0" marR="0" marT="0" marB="0" anchor="ctr">
                    <a:lnL w="12700" cmpd="sng">
                      <a:noFill/>
                      <a:prstDash val="soli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algn="ctr" defTabSz="914400" rtl="0" eaLnBrk="1" fontAlgn="ctr" latinLnBrk="0" hangingPunct="1"/>
                      <a:r>
                        <a:rPr lang="fr-FR" sz="800" b="0" i="0" u="none" strike="noStrike" kern="1200" dirty="0">
                          <a:solidFill>
                            <a:srgbClr val="404040"/>
                          </a:solidFill>
                          <a:effectLst/>
                          <a:latin typeface="Peugeot New" panose="02000000000000000000" pitchFamily="2" charset="0"/>
                          <a:ea typeface="+mn-ea"/>
                          <a:cs typeface="+mn-cs"/>
                        </a:rPr>
                        <a:t>7,6 </a:t>
                      </a:r>
                    </a:p>
                  </a:txBody>
                  <a:tcPr marL="0" marR="0" marT="0" marB="0" anchor="ctr">
                    <a:lnL w="12700" cap="flat" cmpd="sng" algn="ctr">
                      <a:no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pPr marL="0" algn="ctr" defTabSz="914400" rtl="0" eaLnBrk="1" fontAlgn="ctr" latinLnBrk="0" hangingPunct="1"/>
                      <a:endParaRPr lang="fr-FR" sz="800" b="0" i="0" u="none" strike="noStrike" kern="1200" dirty="0">
                        <a:solidFill>
                          <a:srgbClr val="404040"/>
                        </a:solidFill>
                        <a:effectLst/>
                        <a:latin typeface="Peugeot New" panose="02000000000000000000" pitchFamily="2" charset="0"/>
                        <a:ea typeface="+mn-ea"/>
                        <a:cs typeface="+mn-cs"/>
                      </a:endParaRPr>
                    </a:p>
                  </a:txBody>
                  <a:tcPr marL="0" marR="0" marT="0" marB="0" anchor="ctr">
                    <a:lnL w="12700" cap="flat" cmpd="sng" algn="ctr">
                      <a:noFill/>
                      <a:prstDash val="solid"/>
                      <a:round/>
                      <a:headEnd type="none" w="med" len="med"/>
                      <a:tailEnd type="none" w="med" len="med"/>
                    </a:lnL>
                    <a:lnR>
                      <a:noFill/>
                    </a:lnR>
                    <a:lnT w="635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37687671"/>
                  </a:ext>
                </a:extLst>
              </a:tr>
              <a:tr h="146632">
                <a:tc gridSpan="2">
                  <a:txBody>
                    <a:bodyPr/>
                    <a:lstStyle/>
                    <a:p>
                      <a:endParaRPr lang="fr-CH" sz="900" dirty="0"/>
                    </a:p>
                  </a:txBody>
                  <a:tcPr marL="0" marR="0" marT="0" marB="0" anchor="b">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hMerge="1">
                  <a:txBody>
                    <a:bodyPr/>
                    <a:lstStyle/>
                    <a:p>
                      <a:endParaRPr lang="fr-CH" dirty="0"/>
                    </a:p>
                  </a:txBody>
                  <a:tcPr marL="0" marR="0" marT="0" marB="0" anchor="ctr">
                    <a:lnL w="12700" cap="flat" cmpd="sng" algn="ctr">
                      <a:solidFill>
                        <a:schemeClr val="bg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endParaRPr lang="fr-CH" sz="900" dirty="0"/>
                    </a:p>
                  </a:txBody>
                  <a:tcPr marL="0" marR="0" marT="0" marB="0" anchor="b">
                    <a:lnL>
                      <a:noFill/>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solidFill>
                      <a:schemeClr val="bg1"/>
                    </a:solidFill>
                  </a:tcPr>
                </a:tc>
                <a:extLst>
                  <a:ext uri="{0D108BD9-81ED-4DB2-BD59-A6C34878D82A}">
                    <a16:rowId xmlns:a16="http://schemas.microsoft.com/office/drawing/2014/main" val="4282180528"/>
                  </a:ext>
                </a:extLst>
              </a:tr>
              <a:tr h="162925">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fr-FR" sz="1000" b="1" i="0" u="none" strike="noStrike" dirty="0">
                          <a:solidFill>
                            <a:srgbClr val="404040"/>
                          </a:solidFill>
                          <a:effectLst/>
                          <a:latin typeface="Peugeot New" panose="02000000000000000000" pitchFamily="2" charset="0"/>
                        </a:rPr>
                        <a:t>CONSOMMATIONS &amp; EMISSIONS WLTP </a:t>
                      </a:r>
                      <a:r>
                        <a:rPr lang="fr-FR" sz="1000" b="0" i="0" u="none" strike="noStrike" baseline="30000" dirty="0">
                          <a:solidFill>
                            <a:srgbClr val="404040"/>
                          </a:solidFill>
                          <a:effectLst/>
                          <a:latin typeface="Peugeot New" panose="02000000000000000000" pitchFamily="2" charset="0"/>
                        </a:rPr>
                        <a:t>(2)</a:t>
                      </a:r>
                      <a:endParaRPr lang="fr-FR" sz="1000" b="1" i="0" u="none" strike="noStrike" baseline="30000" dirty="0">
                        <a:solidFill>
                          <a:srgbClr val="404040"/>
                        </a:solidFill>
                        <a:effectLst/>
                        <a:latin typeface="Peugeot New" panose="02000000000000000000" pitchFamily="2" charset="0"/>
                      </a:endParaRPr>
                    </a:p>
                  </a:txBody>
                  <a:tcPr marL="0" marR="0" marT="0" marB="0" anchor="b">
                    <a:lnL>
                      <a:noFill/>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endParaRPr lang="fr-CH" sz="700" dirty="0"/>
                    </a:p>
                  </a:txBody>
                  <a:tcPr marL="0" marR="0" marT="0" marB="0" anchor="ctr">
                    <a:lnL>
                      <a:noFill/>
                    </a:lnL>
                    <a:lnR>
                      <a:noFill/>
                    </a:lnR>
                    <a:lnT>
                      <a:noFill/>
                    </a:lnT>
                    <a:lnB w="6350" cap="flat" cmpd="sng" algn="ctr">
                      <a:solidFill>
                        <a:srgbClr val="FFFFFF"/>
                      </a:solidFill>
                      <a:prstDash val="solid"/>
                      <a:round/>
                      <a:headEnd type="none" w="med" len="med"/>
                      <a:tailEnd type="none" w="med" len="med"/>
                    </a:lnB>
                  </a:tcPr>
                </a:tc>
                <a:tc>
                  <a:txBody>
                    <a:bodyPr/>
                    <a:lstStyle/>
                    <a:p>
                      <a:endParaRPr lang="fr-CH" sz="700" dirty="0"/>
                    </a:p>
                  </a:txBody>
                  <a:tcPr marL="0" marR="0" marT="0" marB="0" anchor="ctr">
                    <a:lnL>
                      <a:noFill/>
                    </a:lnL>
                    <a:lnR>
                      <a:noFill/>
                    </a:lnR>
                    <a:lnT>
                      <a:noFill/>
                    </a:lnT>
                    <a:lnB w="6350" cap="flat" cmpd="sng" algn="ctr">
                      <a:solidFill>
                        <a:srgbClr val="FFFFFF"/>
                      </a:solidFill>
                      <a:prstDash val="solid"/>
                      <a:round/>
                      <a:headEnd type="none" w="med" len="med"/>
                      <a:tailEnd type="none" w="med" len="med"/>
                    </a:lnB>
                  </a:tcPr>
                </a:tc>
                <a:extLst>
                  <a:ext uri="{0D108BD9-81ED-4DB2-BD59-A6C34878D82A}">
                    <a16:rowId xmlns:a16="http://schemas.microsoft.com/office/drawing/2014/main" val="3517476997"/>
                  </a:ext>
                </a:extLst>
              </a:tr>
              <a:tr h="198260">
                <a:tc>
                  <a:txBody>
                    <a:bodyPr/>
                    <a:lstStyle/>
                    <a:p>
                      <a:pPr algn="l" fontAlgn="ctr"/>
                      <a:r>
                        <a:rPr lang="fr-FR" sz="800" b="0" i="0" u="none" strike="noStrike" dirty="0">
                          <a:solidFill>
                            <a:srgbClr val="404040"/>
                          </a:solidFill>
                          <a:effectLst/>
                          <a:latin typeface="Peugeot New" panose="02000000000000000000" pitchFamily="2" charset="0"/>
                        </a:rPr>
                        <a:t>Numéro de réception par type</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800" b="0" i="0" u="none" strike="noStrike" dirty="0">
                          <a:solidFill>
                            <a:srgbClr val="3A3838"/>
                          </a:solidFill>
                          <a:effectLst/>
                          <a:latin typeface="Peugeot New" panose="02000000000000000000" pitchFamily="2" charset="0"/>
                        </a:rPr>
                        <a:t>Allure = 1PL655 </a:t>
                      </a:r>
                      <a:r>
                        <a:rPr lang="fr-FR" sz="800" b="0" i="0" u="none" strike="noStrike" baseline="0" dirty="0">
                          <a:solidFill>
                            <a:srgbClr val="3A3838"/>
                          </a:solidFill>
                          <a:effectLst/>
                          <a:latin typeface="Peugeot New" panose="02000000000000000000" pitchFamily="2" charset="0"/>
                        </a:rPr>
                        <a:t>, 1PL656 avec AQ05</a:t>
                      </a:r>
                    </a:p>
                    <a:p>
                      <a:pPr marL="0" marR="0" lvl="0" indent="0" algn="ctr" defTabSz="914400" rtl="0" eaLnBrk="1" fontAlgn="ctr" latinLnBrk="0" hangingPunct="1">
                        <a:lnSpc>
                          <a:spcPct val="100000"/>
                        </a:lnSpc>
                        <a:spcBef>
                          <a:spcPts val="0"/>
                        </a:spcBef>
                        <a:spcAft>
                          <a:spcPts val="0"/>
                        </a:spcAft>
                        <a:buClrTx/>
                        <a:buSzTx/>
                        <a:buFontTx/>
                        <a:buNone/>
                        <a:tabLst/>
                        <a:defRPr/>
                      </a:pPr>
                      <a:r>
                        <a:rPr lang="fr-FR" sz="800" b="0" i="0" u="none" strike="noStrike" baseline="0" dirty="0">
                          <a:solidFill>
                            <a:srgbClr val="3A3838"/>
                          </a:solidFill>
                          <a:effectLst/>
                          <a:latin typeface="Peugeot New" panose="02000000000000000000" pitchFamily="2" charset="0"/>
                        </a:rPr>
                        <a:t>GT = 1PL657, 1PL658 avec AQ05</a:t>
                      </a:r>
                    </a:p>
                  </a:txBody>
                  <a:tcPr marL="7776" marR="7776" marT="77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algn="ctr" fontAlgn="ctr"/>
                      <a:r>
                        <a:rPr lang="fr-FR" sz="800" b="0" i="0" u="none" strike="noStrike" dirty="0">
                          <a:solidFill>
                            <a:srgbClr val="3A3838"/>
                          </a:solidFill>
                          <a:effectLst/>
                          <a:latin typeface="Peugeot New" panose="02000000000000000000" pitchFamily="2" charset="0"/>
                        </a:rPr>
                        <a:t>1PL325</a:t>
                      </a:r>
                      <a:r>
                        <a:rPr lang="fr-FR" sz="800" b="0" i="0" u="none" strike="noStrike" baseline="0" dirty="0">
                          <a:solidFill>
                            <a:srgbClr val="3A3838"/>
                          </a:solidFill>
                          <a:effectLst/>
                          <a:latin typeface="Peugeot New" panose="02000000000000000000" pitchFamily="2" charset="0"/>
                        </a:rPr>
                        <a:t> = Allure – 1PL324 = GT</a:t>
                      </a:r>
                    </a:p>
                  </a:txBody>
                  <a:tcPr marL="7776" marR="7776" marT="77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426281702"/>
                  </a:ext>
                </a:extLst>
              </a:tr>
              <a:tr h="198260">
                <a:tc>
                  <a:txBody>
                    <a:bodyPr/>
                    <a:lstStyle/>
                    <a:p>
                      <a:pPr algn="l" fontAlgn="ctr"/>
                      <a:r>
                        <a:rPr lang="fr-FR" sz="800" b="0" i="0" u="none" strike="noStrike" dirty="0">
                          <a:solidFill>
                            <a:srgbClr val="404040"/>
                          </a:solidFill>
                          <a:effectLst/>
                          <a:latin typeface="Peugeot New" panose="02000000000000000000" pitchFamily="2" charset="0"/>
                        </a:rPr>
                        <a:t>Consommation en</a:t>
                      </a:r>
                      <a:r>
                        <a:rPr lang="fr-FR" sz="800" b="0" i="0" u="none" strike="noStrike" baseline="0" dirty="0">
                          <a:solidFill>
                            <a:srgbClr val="404040"/>
                          </a:solidFill>
                          <a:effectLst/>
                          <a:latin typeface="Peugeot New" panose="02000000000000000000" pitchFamily="2" charset="0"/>
                        </a:rPr>
                        <a:t> cycle mixte</a:t>
                      </a:r>
                      <a:r>
                        <a:rPr lang="fr-FR" sz="800" b="0" i="0" u="none" strike="noStrike" dirty="0">
                          <a:solidFill>
                            <a:srgbClr val="404040"/>
                          </a:solidFill>
                          <a:effectLst/>
                          <a:latin typeface="Peugeot New" panose="02000000000000000000" pitchFamily="2" charset="0"/>
                        </a:rPr>
                        <a:t> (l/100 km)</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algn="ctr" fontAlgn="ctr"/>
                      <a:r>
                        <a:rPr lang="fr-FR" sz="800" b="0" i="0" u="none" strike="noStrike" dirty="0">
                          <a:solidFill>
                            <a:srgbClr val="3A3838"/>
                          </a:solidFill>
                          <a:effectLst/>
                          <a:latin typeface="Peugeot New" panose="02000000000000000000" pitchFamily="2" charset="0"/>
                        </a:rPr>
                        <a:t>7,0</a:t>
                      </a:r>
                    </a:p>
                  </a:txBody>
                  <a:tcPr marL="7776" marR="7776" marT="77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algn="ctr" fontAlgn="ctr"/>
                      <a:r>
                        <a:rPr lang="fr-FR" sz="800" b="0" i="0" u="none" strike="noStrike" dirty="0">
                          <a:solidFill>
                            <a:srgbClr val="3A3838"/>
                          </a:solidFill>
                          <a:effectLst/>
                          <a:latin typeface="Peugeot New" panose="02000000000000000000" pitchFamily="2" charset="0"/>
                        </a:rPr>
                        <a:t>5,9</a:t>
                      </a:r>
                    </a:p>
                  </a:txBody>
                  <a:tcPr marL="7776" marR="7776" marT="77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96597381"/>
                  </a:ext>
                </a:extLst>
              </a:tr>
              <a:tr h="198260">
                <a:tc>
                  <a:txBody>
                    <a:bodyPr/>
                    <a:lstStyle/>
                    <a:p>
                      <a:pPr algn="l" fontAlgn="ctr"/>
                      <a:r>
                        <a:rPr lang="fr-FR" sz="800" b="0" i="0" u="none" strike="noStrike" dirty="0">
                          <a:solidFill>
                            <a:srgbClr val="404040"/>
                          </a:solidFill>
                          <a:effectLst/>
                          <a:latin typeface="Peugeot New" panose="02000000000000000000" pitchFamily="2" charset="0"/>
                        </a:rPr>
                        <a:t>É</a:t>
                      </a:r>
                      <a:r>
                        <a:rPr lang="fr-FR" sz="800" b="0" i="0" u="none" strike="noStrike" dirty="0">
                          <a:solidFill>
                            <a:srgbClr val="3A3838"/>
                          </a:solidFill>
                          <a:effectLst/>
                          <a:latin typeface="Peugeot New" panose="02000000000000000000" pitchFamily="2" charset="0"/>
                        </a:rPr>
                        <a:t>missions de CO</a:t>
                      </a:r>
                      <a:r>
                        <a:rPr lang="fr-FR" sz="800" b="0" i="0" u="none" strike="noStrike" baseline="-25000" dirty="0">
                          <a:solidFill>
                            <a:srgbClr val="3A3838"/>
                          </a:solidFill>
                          <a:effectLst/>
                          <a:latin typeface="Peugeot New" panose="02000000000000000000" pitchFamily="2" charset="0"/>
                        </a:rPr>
                        <a:t>2</a:t>
                      </a:r>
                      <a:r>
                        <a:rPr lang="fr-FR" sz="800" b="0" i="0" u="none" strike="noStrike" dirty="0">
                          <a:solidFill>
                            <a:srgbClr val="3A3838"/>
                          </a:solidFill>
                          <a:effectLst/>
                          <a:latin typeface="Peugeot New" panose="02000000000000000000" pitchFamily="2" charset="0"/>
                        </a:rPr>
                        <a:t>  mixte WLTP (g/km) </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algn="ctr" fontAlgn="ctr"/>
                      <a:r>
                        <a:rPr lang="fr-FR" sz="800" b="0" i="0" u="none" strike="noStrike" dirty="0">
                          <a:solidFill>
                            <a:srgbClr val="3A3838"/>
                          </a:solidFill>
                          <a:effectLst/>
                          <a:latin typeface="Peugeot New" panose="02000000000000000000" pitchFamily="2" charset="0"/>
                        </a:rPr>
                        <a:t>158</a:t>
                      </a:r>
                    </a:p>
                  </a:txBody>
                  <a:tcPr marL="7776" marR="7776" marT="77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algn="ctr" fontAlgn="ctr"/>
                      <a:r>
                        <a:rPr lang="fr-FR" sz="800" b="0" i="0" u="none" strike="noStrike" dirty="0">
                          <a:solidFill>
                            <a:srgbClr val="3A3838"/>
                          </a:solidFill>
                          <a:effectLst/>
                          <a:latin typeface="Peugeot New" panose="02000000000000000000" pitchFamily="2" charset="0"/>
                        </a:rPr>
                        <a:t>133</a:t>
                      </a:r>
                    </a:p>
                  </a:txBody>
                  <a:tcPr marL="7776" marR="7776" marT="77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522848435"/>
                  </a:ext>
                </a:extLst>
              </a:tr>
              <a:tr h="170380">
                <a:tc>
                  <a:txBody>
                    <a:bodyPr/>
                    <a:lstStyle/>
                    <a:p>
                      <a:pPr algn="l" fontAlgn="ctr"/>
                      <a:r>
                        <a:rPr lang="fr-FR" sz="800" b="0" i="0" u="none" strike="noStrike" dirty="0">
                          <a:solidFill>
                            <a:srgbClr val="404040"/>
                          </a:solidFill>
                          <a:effectLst/>
                          <a:latin typeface="Peugeot New" panose="02000000000000000000" pitchFamily="2" charset="0"/>
                        </a:rPr>
                        <a:t>CO</a:t>
                      </a:r>
                      <a:r>
                        <a:rPr lang="fr-FR" sz="800" b="0" i="0" u="none" strike="noStrike" baseline="-25000" dirty="0">
                          <a:solidFill>
                            <a:srgbClr val="404040"/>
                          </a:solidFill>
                          <a:effectLst/>
                          <a:latin typeface="Peugeot New" panose="02000000000000000000" pitchFamily="2" charset="0"/>
                        </a:rPr>
                        <a:t>2</a:t>
                      </a:r>
                      <a:r>
                        <a:rPr lang="fr-FR" sz="800" b="0" i="0" u="none" strike="noStrike" dirty="0">
                          <a:solidFill>
                            <a:srgbClr val="404040"/>
                          </a:solidFill>
                          <a:effectLst/>
                          <a:latin typeface="Peugeot New" panose="02000000000000000000" pitchFamily="2" charset="0"/>
                        </a:rPr>
                        <a:t> carburant </a:t>
                      </a:r>
                      <a:r>
                        <a:rPr lang="fr-FR" sz="800" b="0" i="0" u="none" strike="noStrike" dirty="0">
                          <a:solidFill>
                            <a:srgbClr val="3A3838"/>
                          </a:solidFill>
                          <a:effectLst/>
                          <a:latin typeface="Peugeot New" panose="02000000000000000000" pitchFamily="2" charset="0"/>
                        </a:rPr>
                        <a:t>(g/km) </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algn="ctr" fontAlgn="ctr"/>
                      <a:r>
                        <a:rPr lang="fr-FR" sz="800" b="0" i="0" u="none" strike="noStrike" dirty="0">
                          <a:solidFill>
                            <a:srgbClr val="3A3838"/>
                          </a:solidFill>
                          <a:effectLst/>
                          <a:latin typeface="Peugeot New" panose="02000000000000000000" pitchFamily="2" charset="0"/>
                        </a:rPr>
                        <a:t>35</a:t>
                      </a:r>
                    </a:p>
                  </a:txBody>
                  <a:tcPr marL="7776" marR="7776" marT="77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algn="ctr" fontAlgn="ctr"/>
                      <a:r>
                        <a:rPr lang="fr-FR" sz="800" b="0" i="0" u="none" strike="noStrike" dirty="0">
                          <a:solidFill>
                            <a:srgbClr val="3A3838"/>
                          </a:solidFill>
                          <a:effectLst/>
                          <a:latin typeface="Peugeot New" panose="02000000000000000000" pitchFamily="2" charset="0"/>
                        </a:rPr>
                        <a:t>30</a:t>
                      </a:r>
                    </a:p>
                  </a:txBody>
                  <a:tcPr marL="7776" marR="7776" marT="77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85347237"/>
                  </a:ext>
                </a:extLst>
              </a:tr>
              <a:tr h="170380">
                <a:tc>
                  <a:txBody>
                    <a:bodyPr/>
                    <a:lstStyle/>
                    <a:p>
                      <a:pPr algn="l" fontAlgn="ctr"/>
                      <a:r>
                        <a:rPr lang="fr-FR" sz="800" b="0" i="0" u="none" strike="noStrike" dirty="0">
                          <a:solidFill>
                            <a:srgbClr val="404040"/>
                          </a:solidFill>
                          <a:effectLst/>
                          <a:latin typeface="Peugeot New" panose="02000000000000000000" pitchFamily="2" charset="0"/>
                        </a:rPr>
                        <a:t>Catégorie de rendement énergétique</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algn="ctr" fontAlgn="ctr"/>
                      <a:r>
                        <a:rPr lang="fr-FR" sz="800" b="0" i="0" u="none" strike="noStrike" dirty="0">
                          <a:solidFill>
                            <a:srgbClr val="3A3838"/>
                          </a:solidFill>
                          <a:effectLst/>
                          <a:latin typeface="Peugeot New" panose="02000000000000000000" pitchFamily="2" charset="0"/>
                        </a:rPr>
                        <a:t>D</a:t>
                      </a:r>
                    </a:p>
                  </a:txBody>
                  <a:tcPr marL="7776" marR="7776" marT="77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lvl1pPr marL="0" algn="l" defTabSz="914400" rtl="0" eaLnBrk="1" latinLnBrk="0" hangingPunct="1">
                        <a:defRPr sz="1800" kern="1200">
                          <a:solidFill>
                            <a:schemeClr val="tx1"/>
                          </a:solidFill>
                          <a:latin typeface="Peugeot New Light"/>
                        </a:defRPr>
                      </a:lvl1pPr>
                      <a:lvl2pPr marL="457200" algn="l" defTabSz="914400" rtl="0" eaLnBrk="1" latinLnBrk="0" hangingPunct="1">
                        <a:defRPr sz="1800" kern="1200">
                          <a:solidFill>
                            <a:schemeClr val="tx1"/>
                          </a:solidFill>
                          <a:latin typeface="Peugeot New Light"/>
                        </a:defRPr>
                      </a:lvl2pPr>
                      <a:lvl3pPr marL="914400" algn="l" defTabSz="914400" rtl="0" eaLnBrk="1" latinLnBrk="0" hangingPunct="1">
                        <a:defRPr sz="1800" kern="1200">
                          <a:solidFill>
                            <a:schemeClr val="tx1"/>
                          </a:solidFill>
                          <a:latin typeface="Peugeot New Light"/>
                        </a:defRPr>
                      </a:lvl3pPr>
                      <a:lvl4pPr marL="1371600" algn="l" defTabSz="914400" rtl="0" eaLnBrk="1" latinLnBrk="0" hangingPunct="1">
                        <a:defRPr sz="1800" kern="1200">
                          <a:solidFill>
                            <a:schemeClr val="tx1"/>
                          </a:solidFill>
                          <a:latin typeface="Peugeot New Light"/>
                        </a:defRPr>
                      </a:lvl4pPr>
                      <a:lvl5pPr marL="1828800" algn="l" defTabSz="914400" rtl="0" eaLnBrk="1" latinLnBrk="0" hangingPunct="1">
                        <a:defRPr sz="1800" kern="1200">
                          <a:solidFill>
                            <a:schemeClr val="tx1"/>
                          </a:solidFill>
                          <a:latin typeface="Peugeot New Light"/>
                        </a:defRPr>
                      </a:lvl5pPr>
                      <a:lvl6pPr marL="2286000" algn="l" defTabSz="914400" rtl="0" eaLnBrk="1" latinLnBrk="0" hangingPunct="1">
                        <a:defRPr sz="1800" kern="1200">
                          <a:solidFill>
                            <a:schemeClr val="tx1"/>
                          </a:solidFill>
                          <a:latin typeface="Peugeot New Light"/>
                        </a:defRPr>
                      </a:lvl6pPr>
                      <a:lvl7pPr marL="2743200" algn="l" defTabSz="914400" rtl="0" eaLnBrk="1" latinLnBrk="0" hangingPunct="1">
                        <a:defRPr sz="1800" kern="1200">
                          <a:solidFill>
                            <a:schemeClr val="tx1"/>
                          </a:solidFill>
                          <a:latin typeface="Peugeot New Light"/>
                        </a:defRPr>
                      </a:lvl7pPr>
                      <a:lvl8pPr marL="3200400" algn="l" defTabSz="914400" rtl="0" eaLnBrk="1" latinLnBrk="0" hangingPunct="1">
                        <a:defRPr sz="1800" kern="1200">
                          <a:solidFill>
                            <a:schemeClr val="tx1"/>
                          </a:solidFill>
                          <a:latin typeface="Peugeot New Light"/>
                        </a:defRPr>
                      </a:lvl8pPr>
                      <a:lvl9pPr marL="3657600" algn="l" defTabSz="914400" rtl="0" eaLnBrk="1" latinLnBrk="0" hangingPunct="1">
                        <a:defRPr sz="1800" kern="1200">
                          <a:solidFill>
                            <a:schemeClr val="tx1"/>
                          </a:solidFill>
                          <a:latin typeface="Peugeot New Light"/>
                        </a:defRPr>
                      </a:lvl9pPr>
                    </a:lstStyle>
                    <a:p>
                      <a:pPr algn="ctr" fontAlgn="ctr"/>
                      <a:r>
                        <a:rPr lang="fr-FR" sz="800" b="0" i="0" u="none" strike="noStrike" dirty="0">
                          <a:solidFill>
                            <a:srgbClr val="3A3838"/>
                          </a:solidFill>
                          <a:effectLst/>
                          <a:latin typeface="Peugeot New" panose="02000000000000000000" pitchFamily="2" charset="0"/>
                        </a:rPr>
                        <a:t>C</a:t>
                      </a:r>
                    </a:p>
                  </a:txBody>
                  <a:tcPr marL="7776" marR="7776" marT="7776"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462746294"/>
                  </a:ext>
                </a:extLst>
              </a:tr>
              <a:tr h="131657">
                <a:tc>
                  <a:txBody>
                    <a:bodyPr/>
                    <a:lstStyle/>
                    <a:p>
                      <a:pPr algn="l" fontAlgn="ctr"/>
                      <a:endParaRPr lang="fr-FR" sz="800" b="0" i="0" u="none" strike="noStrike">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l" fontAlgn="ctr"/>
                      <a:endParaRPr lang="fr-FR" sz="8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ctr"/>
                      <a:endParaRPr lang="fr-FR" sz="8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266409031"/>
                  </a:ext>
                </a:extLst>
              </a:tr>
              <a:tr h="176575">
                <a:tc>
                  <a:txBody>
                    <a:bodyPr/>
                    <a:lstStyle/>
                    <a:p>
                      <a:pPr algn="l" fontAlgn="ctr"/>
                      <a:r>
                        <a:rPr lang="fr-FR" sz="1000" b="1" i="0" u="none" strike="noStrike" dirty="0">
                          <a:solidFill>
                            <a:srgbClr val="404040"/>
                          </a:solidFill>
                          <a:effectLst/>
                          <a:latin typeface="Peugeot New" panose="02000000000000000000" pitchFamily="2" charset="0"/>
                        </a:rPr>
                        <a:t>ROUES</a:t>
                      </a:r>
                    </a:p>
                  </a:txBody>
                  <a:tcPr marL="0" marR="0" marT="0" marB="0" anchor="ctr">
                    <a:lnL>
                      <a:noFill/>
                    </a:lnL>
                    <a:lnR>
                      <a:noFill/>
                    </a:lnR>
                    <a:lnT>
                      <a:noFill/>
                    </a:lnT>
                    <a:lnB>
                      <a:noFill/>
                    </a:lnB>
                    <a:solidFill>
                      <a:schemeClr val="bg1"/>
                    </a:solidFill>
                  </a:tcPr>
                </a:tc>
                <a:tc>
                  <a:txBody>
                    <a:bodyPr/>
                    <a:lstStyle/>
                    <a:p>
                      <a:pPr algn="l" fontAlgn="ctr"/>
                      <a:endParaRPr lang="fr-FR" sz="800" b="1" i="0" u="none" strike="noStrike">
                        <a:solidFill>
                          <a:srgbClr val="404040"/>
                        </a:solidFill>
                        <a:effectLst/>
                        <a:latin typeface="Peugeot New" panose="02000000000000000000" pitchFamily="2" charset="0"/>
                      </a:endParaRPr>
                    </a:p>
                  </a:txBody>
                  <a:tcPr marL="0" marR="0" marT="0" marB="0" anchor="ctr">
                    <a:lnL>
                      <a:noFill/>
                    </a:lnL>
                    <a:lnR>
                      <a:noFill/>
                    </a:lnR>
                    <a:lnT>
                      <a:noFill/>
                    </a:lnT>
                    <a:lnB>
                      <a:noFill/>
                    </a:lnB>
                  </a:tcPr>
                </a:tc>
                <a:tc>
                  <a:txBody>
                    <a:bodyPr/>
                    <a:lstStyle/>
                    <a:p>
                      <a:pPr algn="l" fontAlgn="ctr"/>
                      <a:endParaRPr lang="fr-FR" sz="800" b="1" i="0" u="none" strike="noStrike">
                        <a:solidFill>
                          <a:srgbClr val="404040"/>
                        </a:solidFill>
                        <a:effectLst/>
                        <a:latin typeface="Peugeot New" panose="02000000000000000000" pitchFamily="2" charset="0"/>
                      </a:endParaRPr>
                    </a:p>
                  </a:txBody>
                  <a:tcPr marL="0" marR="0" marT="0" marB="0" anchor="ctr">
                    <a:lnL>
                      <a:noFill/>
                    </a:lnL>
                    <a:lnR>
                      <a:noFill/>
                    </a:lnR>
                    <a:lnT>
                      <a:noFill/>
                    </a:lnT>
                    <a:lnB>
                      <a:noFill/>
                    </a:lnB>
                  </a:tcPr>
                </a:tc>
                <a:extLst>
                  <a:ext uri="{0D108BD9-81ED-4DB2-BD59-A6C34878D82A}">
                    <a16:rowId xmlns:a16="http://schemas.microsoft.com/office/drawing/2014/main" val="3580957834"/>
                  </a:ext>
                </a:extLst>
              </a:tr>
              <a:tr h="193612">
                <a:tc rowSpan="2">
                  <a:txBody>
                    <a:bodyPr/>
                    <a:lstStyle/>
                    <a:p>
                      <a:pPr algn="l" fontAlgn="ctr"/>
                      <a:r>
                        <a:rPr lang="fr-FR" sz="800" b="0" i="0" u="none" strike="noStrike" dirty="0">
                          <a:solidFill>
                            <a:srgbClr val="404040"/>
                          </a:solidFill>
                          <a:effectLst/>
                          <a:latin typeface="Peugeot New" panose="02000000000000000000" pitchFamily="2" charset="0"/>
                        </a:rPr>
                        <a:t>Type de pneumatiques</a:t>
                      </a:r>
                      <a:br>
                        <a:rPr lang="fr-FR" sz="800" b="0" i="0" u="none" strike="noStrike" dirty="0">
                          <a:solidFill>
                            <a:srgbClr val="404040"/>
                          </a:solidFill>
                          <a:effectLst/>
                          <a:latin typeface="Peugeot New" panose="02000000000000000000" pitchFamily="2" charset="0"/>
                        </a:rPr>
                      </a:br>
                      <a:r>
                        <a:rPr lang="fr-FR" sz="800" b="0" i="0" u="none" strike="noStrike" dirty="0">
                          <a:solidFill>
                            <a:srgbClr val="404040"/>
                          </a:solidFill>
                          <a:effectLst/>
                          <a:latin typeface="Peugeot New" panose="02000000000000000000" pitchFamily="2" charset="0"/>
                        </a:rPr>
                        <a:t>(en série ou en option selon version)</a:t>
                      </a: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215/65 R17 </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2">
                        <a:lumMod val="90000"/>
                      </a:schemeClr>
                    </a:solidFill>
                  </a:tcPr>
                </a:tc>
                <a:tc hMerge="1">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691526166"/>
                  </a:ext>
                </a:extLst>
              </a:tr>
              <a:tr h="246321">
                <a:tc vMerge="1">
                  <a:txBody>
                    <a:bodyPr/>
                    <a:lstStyle/>
                    <a:p>
                      <a:endParaRPr lang="fr-FR"/>
                    </a:p>
                  </a:txBody>
                  <a:tcPr/>
                </a:tc>
                <a:tc gridSpan="2">
                  <a:txBody>
                    <a:bodyPr/>
                    <a:lstStyle/>
                    <a:p>
                      <a:pPr algn="ctr" fontAlgn="ctr"/>
                      <a:r>
                        <a:rPr lang="fr-FR" sz="800" b="0" i="0" u="none" strike="noStrike" dirty="0">
                          <a:solidFill>
                            <a:srgbClr val="404040"/>
                          </a:solidFill>
                          <a:effectLst/>
                          <a:latin typeface="Peugeot New" panose="02000000000000000000" pitchFamily="2" charset="0"/>
                        </a:rPr>
                        <a:t>205/55 R19</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hMerge="1">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4052320009"/>
                  </a:ext>
                </a:extLst>
              </a:tr>
              <a:tr h="189088">
                <a:tc>
                  <a:txBody>
                    <a:bodyPr/>
                    <a:lstStyle/>
                    <a:p>
                      <a:pPr algn="l" fontAlgn="ctr"/>
                      <a:r>
                        <a:rPr lang="fr-FR" sz="800" b="0" i="0" u="none" strike="noStrike" dirty="0">
                          <a:solidFill>
                            <a:srgbClr val="404040"/>
                          </a:solidFill>
                          <a:effectLst/>
                          <a:latin typeface="Peugeot New" panose="02000000000000000000" pitchFamily="2" charset="0"/>
                        </a:rPr>
                        <a:t> </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En série : Kit de dépannage pneumatique</a:t>
                      </a: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3077939395"/>
                  </a:ext>
                </a:extLst>
              </a:tr>
              <a:tr h="130340">
                <a:tc>
                  <a:txBody>
                    <a:bodyPr/>
                    <a:lstStyle/>
                    <a:p>
                      <a:pPr algn="l" fontAlgn="ctr"/>
                      <a:endParaRPr lang="fr-FR" sz="8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solidFill>
                      <a:schemeClr val="bg1"/>
                    </a:solidFill>
                  </a:tcPr>
                </a:tc>
                <a:tc>
                  <a:txBody>
                    <a:bodyPr/>
                    <a:lstStyle/>
                    <a:p>
                      <a:pPr algn="l" fontAlgn="ctr"/>
                      <a:endParaRPr lang="fr-FR" sz="8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algn="l" fontAlgn="ctr"/>
                      <a:endParaRPr lang="fr-FR" sz="800" b="0" i="0" u="none" strike="noStrike" dirty="0">
                        <a:solidFill>
                          <a:srgbClr val="404040"/>
                        </a:solidFill>
                        <a:effectLst/>
                        <a:latin typeface="Peugeot New" panose="02000000000000000000" pitchFamily="2" charset="0"/>
                      </a:endParaRPr>
                    </a:p>
                  </a:txBody>
                  <a:tcPr marL="0" marR="0" marT="0" marB="0" anchor="ctr">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3638610333"/>
                  </a:ext>
                </a:extLst>
              </a:tr>
              <a:tr h="176575">
                <a:tc>
                  <a:txBody>
                    <a:bodyPr/>
                    <a:lstStyle/>
                    <a:p>
                      <a:pPr algn="l" fontAlgn="ctr"/>
                      <a:r>
                        <a:rPr lang="fr-FR" sz="1000" b="1" i="0" u="none" strike="noStrike" dirty="0">
                          <a:solidFill>
                            <a:srgbClr val="404040"/>
                          </a:solidFill>
                          <a:effectLst/>
                          <a:latin typeface="Peugeot New" panose="02000000000000000000" pitchFamily="2" charset="0"/>
                        </a:rPr>
                        <a:t>FREINS &amp; SUSPENSIONS</a:t>
                      </a:r>
                    </a:p>
                  </a:txBody>
                  <a:tcPr marL="0" marR="0" marT="0" marB="0" anchor="ctr">
                    <a:lnL>
                      <a:noFill/>
                    </a:lnL>
                    <a:lnR>
                      <a:noFill/>
                    </a:lnR>
                    <a:lnT>
                      <a:noFill/>
                    </a:lnT>
                    <a:lnB>
                      <a:noFill/>
                    </a:lnB>
                    <a:solidFill>
                      <a:schemeClr val="bg1"/>
                    </a:solidFill>
                  </a:tcPr>
                </a:tc>
                <a:tc>
                  <a:txBody>
                    <a:bodyPr/>
                    <a:lstStyle/>
                    <a:p>
                      <a:pPr algn="l" fontAlgn="ctr"/>
                      <a:endParaRPr lang="fr-FR" sz="800" b="1" i="0" u="none" strike="noStrike">
                        <a:solidFill>
                          <a:srgbClr val="404040"/>
                        </a:solidFill>
                        <a:effectLst/>
                        <a:latin typeface="Peugeot New" panose="02000000000000000000" pitchFamily="2" charset="0"/>
                      </a:endParaRPr>
                    </a:p>
                  </a:txBody>
                  <a:tcPr marL="0" marR="0" marT="0" marB="0" anchor="ctr">
                    <a:lnL>
                      <a:noFill/>
                    </a:lnL>
                    <a:lnR>
                      <a:noFill/>
                    </a:lnR>
                    <a:lnT>
                      <a:noFill/>
                    </a:lnT>
                    <a:lnB>
                      <a:noFill/>
                    </a:lnB>
                  </a:tcPr>
                </a:tc>
                <a:tc>
                  <a:txBody>
                    <a:bodyPr/>
                    <a:lstStyle/>
                    <a:p>
                      <a:pPr algn="l" fontAlgn="ctr"/>
                      <a:endParaRPr lang="fr-FR" sz="800" b="1" i="0" u="none" strike="noStrike">
                        <a:solidFill>
                          <a:srgbClr val="404040"/>
                        </a:solidFill>
                        <a:effectLst/>
                        <a:latin typeface="Peugeot New" panose="02000000000000000000" pitchFamily="2" charset="0"/>
                      </a:endParaRPr>
                    </a:p>
                  </a:txBody>
                  <a:tcPr marL="0" marR="0" marT="0" marB="0" anchor="ctr">
                    <a:lnL>
                      <a:noFill/>
                    </a:lnL>
                    <a:lnR>
                      <a:noFill/>
                    </a:lnR>
                    <a:lnT>
                      <a:noFill/>
                    </a:lnT>
                    <a:lnB>
                      <a:noFill/>
                    </a:lnB>
                  </a:tcPr>
                </a:tc>
                <a:extLst>
                  <a:ext uri="{0D108BD9-81ED-4DB2-BD59-A6C34878D82A}">
                    <a16:rowId xmlns:a16="http://schemas.microsoft.com/office/drawing/2014/main" val="3061233399"/>
                  </a:ext>
                </a:extLst>
              </a:tr>
              <a:tr h="243474">
                <a:tc>
                  <a:txBody>
                    <a:bodyPr/>
                    <a:lstStyle/>
                    <a:p>
                      <a:pPr algn="l" fontAlgn="ctr"/>
                      <a:r>
                        <a:rPr lang="fr-FR" sz="800" b="0" i="0" u="none" strike="noStrike">
                          <a:solidFill>
                            <a:srgbClr val="404040"/>
                          </a:solidFill>
                          <a:effectLst/>
                          <a:latin typeface="Peugeot New" panose="02000000000000000000" pitchFamily="2" charset="0"/>
                        </a:rPr>
                        <a:t>Type de freins avant / arrière</a:t>
                      </a:r>
                    </a:p>
                  </a:txBody>
                  <a:tcPr marL="0" marR="0" marT="0"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Disques ventilés à étrier flottant et rattrapage automatique d'usure / Disques à étriers flottant</a:t>
                      </a:r>
                    </a:p>
                  </a:txBody>
                  <a:tcPr marL="0" marR="0" marT="0" marB="0" anchor="ctr">
                    <a:lnL w="63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chemeClr val="bg2">
                        <a:lumMod val="90000"/>
                      </a:schemeClr>
                    </a:solidFill>
                  </a:tcPr>
                </a:tc>
                <a:tc hMerge="1">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619577829"/>
                  </a:ext>
                </a:extLst>
              </a:tr>
              <a:tr h="342502">
                <a:tc>
                  <a:txBody>
                    <a:bodyPr/>
                    <a:lstStyle/>
                    <a:p>
                      <a:pPr algn="l" fontAlgn="ctr"/>
                      <a:r>
                        <a:rPr lang="fr-FR" sz="800" b="0" i="0" u="none" strike="noStrike">
                          <a:solidFill>
                            <a:srgbClr val="404040"/>
                          </a:solidFill>
                          <a:effectLst/>
                          <a:latin typeface="Peugeot New" panose="02000000000000000000" pitchFamily="2" charset="0"/>
                        </a:rPr>
                        <a:t>Type de suspension avant</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Roues indépendantes - Essieu type Pseudo-Mac </a:t>
                      </a:r>
                      <a:r>
                        <a:rPr lang="fr-FR" sz="800" b="0" i="0" u="none" strike="noStrike" dirty="0" err="1">
                          <a:solidFill>
                            <a:srgbClr val="404040"/>
                          </a:solidFill>
                          <a:effectLst/>
                          <a:latin typeface="Peugeot New" panose="02000000000000000000" pitchFamily="2" charset="0"/>
                        </a:rPr>
                        <a:t>Pherson</a:t>
                      </a:r>
                      <a:r>
                        <a:rPr lang="fr-FR" sz="800" b="0" i="0" u="none" strike="noStrike" dirty="0">
                          <a:solidFill>
                            <a:srgbClr val="404040"/>
                          </a:solidFill>
                          <a:effectLst/>
                          <a:latin typeface="Peugeot New" panose="02000000000000000000" pitchFamily="2" charset="0"/>
                        </a:rPr>
                        <a:t>, ressorts hélicoïdaux et amortisseurs hydrauliques intégrés, pressurisés</a:t>
                      </a:r>
                    </a:p>
                  </a:txBody>
                  <a:tcPr marL="0" marR="0" marT="0" marB="0" anchor="ctr">
                    <a:lnL w="63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tc hMerge="1">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2081661031"/>
                  </a:ext>
                </a:extLst>
              </a:tr>
              <a:tr h="260680">
                <a:tc>
                  <a:txBody>
                    <a:bodyPr/>
                    <a:lstStyle/>
                    <a:p>
                      <a:pPr algn="l" fontAlgn="ctr"/>
                      <a:r>
                        <a:rPr lang="fr-FR" sz="800" b="0" i="0" u="none" strike="noStrike" dirty="0">
                          <a:solidFill>
                            <a:srgbClr val="404040"/>
                          </a:solidFill>
                          <a:effectLst/>
                          <a:latin typeface="Peugeot New" panose="02000000000000000000" pitchFamily="2" charset="0"/>
                        </a:rPr>
                        <a:t>Type de suspension arrière</a:t>
                      </a:r>
                    </a:p>
                  </a:txBody>
                  <a:tcPr marL="0" marR="0" marT="0"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ctr"/>
                      <a:r>
                        <a:rPr lang="fr-FR" sz="800" b="0" i="0" u="none" strike="noStrike" dirty="0">
                          <a:solidFill>
                            <a:srgbClr val="404040"/>
                          </a:solidFill>
                          <a:effectLst/>
                          <a:latin typeface="Peugeot New" panose="02000000000000000000" pitchFamily="2" charset="0"/>
                        </a:rPr>
                        <a:t>Roues semi-indépendantes - Essieu à traverse déformable, amortisseurs hydrauliques, pressurisés</a:t>
                      </a:r>
                    </a:p>
                  </a:txBody>
                  <a:tcPr marL="0" marR="0" marT="0" marB="0" anchor="ctr">
                    <a:lnL w="6350" cap="flat" cmpd="sng" algn="ctr">
                      <a:solidFill>
                        <a:srgbClr val="FFFFFF"/>
                      </a:solidFill>
                      <a:prstDash val="solid"/>
                      <a:round/>
                      <a:headEnd type="none" w="med" len="med"/>
                      <a:tailEnd type="none" w="med" len="med"/>
                    </a:lnL>
                    <a:lnR w="6350" cap="flat" cmpd="sng" algn="ctr">
                      <a:noFill/>
                      <a:prstDash val="solid"/>
                      <a:round/>
                      <a:headEnd type="none" w="med" len="med"/>
                      <a:tailEnd type="none" w="med" len="med"/>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hMerge="1">
                  <a:txBody>
                    <a:bodyPr/>
                    <a:lstStyle/>
                    <a:p>
                      <a:pPr algn="ctr" fontAlgn="ctr"/>
                      <a:endParaRPr lang="fr-FR" sz="800" b="0" i="0" u="none" strike="noStrike" dirty="0">
                        <a:solidFill>
                          <a:srgbClr val="404040"/>
                        </a:solidFill>
                        <a:effectLst/>
                        <a:latin typeface="Peugeot New" panose="02000000000000000000" pitchFamily="2" charset="0"/>
                      </a:endParaRPr>
                    </a:p>
                  </a:txBody>
                  <a:tcPr marL="0" marR="0" marT="0"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870971894"/>
                  </a:ext>
                </a:extLst>
              </a:tr>
            </a:tbl>
          </a:graphicData>
        </a:graphic>
      </p:graphicFrame>
      <p:grpSp>
        <p:nvGrpSpPr>
          <p:cNvPr id="15" name="Groupe 14"/>
          <p:cNvGrpSpPr/>
          <p:nvPr/>
        </p:nvGrpSpPr>
        <p:grpSpPr>
          <a:xfrm>
            <a:off x="-1" y="-891"/>
            <a:ext cx="377185" cy="6858891"/>
            <a:chOff x="-1" y="-891"/>
            <a:chExt cx="377185" cy="6858891"/>
          </a:xfrm>
        </p:grpSpPr>
        <p:grpSp>
          <p:nvGrpSpPr>
            <p:cNvPr id="18" name="Groupe 24"/>
            <p:cNvGrpSpPr/>
            <p:nvPr/>
          </p:nvGrpSpPr>
          <p:grpSpPr>
            <a:xfrm>
              <a:off x="1" y="857258"/>
              <a:ext cx="377183" cy="6000742"/>
              <a:chOff x="-5692" y="857258"/>
              <a:chExt cx="377183" cy="6000742"/>
            </a:xfrm>
            <a:solidFill>
              <a:srgbClr val="FFFFFF">
                <a:lumMod val="95000"/>
              </a:srgbClr>
            </a:solidFill>
          </p:grpSpPr>
          <p:sp>
            <p:nvSpPr>
              <p:cNvPr id="20" name="Rectangle 19">
                <a:hlinkClick r:id="rId2"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21" name="Rectangle 20">
                <a:hlinkClick r:id="rId3" action="ppaction://hlinksldjump"/>
              </p:cNvPr>
              <p:cNvSpPr/>
              <p:nvPr/>
            </p:nvSpPr>
            <p:spPr>
              <a:xfrm rot="16200000">
                <a:off x="-247401" y="4527962"/>
                <a:ext cx="857250" cy="373832"/>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22" name="Rectangle 21">
                <a:hlinkClick r:id="rId4" action="ppaction://hlinksldjump"/>
              </p:cNvPr>
              <p:cNvSpPr/>
              <p:nvPr/>
            </p:nvSpPr>
            <p:spPr>
              <a:xfrm rot="16200000">
                <a:off x="-247401" y="3670721"/>
                <a:ext cx="857250" cy="373826"/>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23" name="Rectangle 22">
                <a:hlinkClick r:id="rId5" action="ppaction://hlinksldjump"/>
              </p:cNvPr>
              <p:cNvSpPr/>
              <p:nvPr/>
            </p:nvSpPr>
            <p:spPr>
              <a:xfrm rot="16200000">
                <a:off x="-245728" y="2811568"/>
                <a:ext cx="857250" cy="377177"/>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24" name="Rectangle 23">
                <a:hlinkClick r:id="rId6" action="ppaction://hlinksldjump"/>
              </p:cNvPr>
              <p:cNvSpPr/>
              <p:nvPr/>
            </p:nvSpPr>
            <p:spPr>
              <a:xfrm rot="16200000">
                <a:off x="-245724" y="1954549"/>
                <a:ext cx="857250" cy="377181"/>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25" name="Rectangle 24">
                <a:hlinkClick r:id="rId7" action="ppaction://hlinksldjump"/>
              </p:cNvPr>
              <p:cNvSpPr/>
              <p:nvPr/>
            </p:nvSpPr>
            <p:spPr>
              <a:xfrm rot="16200000">
                <a:off x="-245728" y="1097295"/>
                <a:ext cx="857250" cy="377175"/>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26" name="Rectangle 25">
                <a:hlinkClick r:id="rId8"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19" name="Rectangle 18">
              <a:hlinkClick r:id="rId9" action="ppaction://hlinksldjump"/>
              <a:extLst>
                <a:ext uri="{FF2B5EF4-FFF2-40B4-BE49-F238E27FC236}">
                  <a16:creationId xmlns:a16="http://schemas.microsoft.com/office/drawing/2014/main" id="{03CD456A-5E65-CD54-D5B3-7DDA83007E82}"/>
                </a:ext>
              </a:extLst>
            </p:cNvPr>
            <p:cNvSpPr/>
            <p:nvPr/>
          </p:nvSpPr>
          <p:spPr>
            <a:xfrm rot="16200000">
              <a:off x="-241709" y="240817"/>
              <a:ext cx="857250" cy="373833"/>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27" name="Rectangle 26">
            <a:hlinkClick r:id="rId8" action="ppaction://hlinksldjump"/>
            <a:extLst>
              <a:ext uri="{FF2B5EF4-FFF2-40B4-BE49-F238E27FC236}">
                <a16:creationId xmlns:a16="http://schemas.microsoft.com/office/drawing/2014/main" id="{D5781491-7915-9B2A-D033-683750032F2B}"/>
              </a:ext>
            </a:extLst>
          </p:cNvPr>
          <p:cNvSpPr/>
          <p:nvPr/>
        </p:nvSpPr>
        <p:spPr>
          <a:xfrm rot="16200000">
            <a:off x="-229674" y="5386056"/>
            <a:ext cx="856800" cy="370800"/>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chemeClr val="bg1"/>
                </a:solidFill>
                <a:effectLst/>
                <a:uLnTx/>
                <a:uFillTx/>
                <a:latin typeface="Peugeot New Light"/>
                <a:ea typeface="+mn-ea"/>
                <a:cs typeface="+mn-cs"/>
              </a:rPr>
              <a:t>Caractéristiques techniques</a:t>
            </a:r>
          </a:p>
        </p:txBody>
      </p:sp>
    </p:spTree>
    <p:extLst>
      <p:ext uri="{BB962C8B-B14F-4D97-AF65-F5344CB8AC3E}">
        <p14:creationId xmlns:p14="http://schemas.microsoft.com/office/powerpoint/2010/main" val="23063855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Image 13" descr="Une image contenant texte, voiture, vert, camionnette&#10;&#10;Description générée automatiquement">
            <a:extLst>
              <a:ext uri="{FF2B5EF4-FFF2-40B4-BE49-F238E27FC236}">
                <a16:creationId xmlns:a16="http://schemas.microsoft.com/office/drawing/2014/main" id="{9158F69C-6987-4523-8E5A-16198A976B9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72214" y="1285884"/>
            <a:ext cx="6422286" cy="4187624"/>
          </a:xfrm>
          <a:prstGeom prst="rect">
            <a:avLst/>
          </a:prstGeom>
        </p:spPr>
      </p:pic>
      <p:pic>
        <p:nvPicPr>
          <p:cNvPr id="15" name="Image 14" descr="Une image contenant texte, voiture&#10;&#10;Description générée automatiquement">
            <a:extLst>
              <a:ext uri="{FF2B5EF4-FFF2-40B4-BE49-F238E27FC236}">
                <a16:creationId xmlns:a16="http://schemas.microsoft.com/office/drawing/2014/main" id="{4E44D911-6F72-439D-9D31-6930FE4B566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070528" y="1676206"/>
            <a:ext cx="5117853" cy="3505588"/>
          </a:xfrm>
          <a:prstGeom prst="rect">
            <a:avLst/>
          </a:prstGeom>
        </p:spPr>
      </p:pic>
      <p:pic>
        <p:nvPicPr>
          <p:cNvPr id="17" name="Image 16">
            <a:extLst>
              <a:ext uri="{FF2B5EF4-FFF2-40B4-BE49-F238E27FC236}">
                <a16:creationId xmlns:a16="http://schemas.microsoft.com/office/drawing/2014/main" id="{24D2ADEE-D8D7-4597-BB82-D9697322C8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96000" y="5333062"/>
            <a:ext cx="4278811" cy="1440381"/>
          </a:xfrm>
          <a:prstGeom prst="rect">
            <a:avLst/>
          </a:prstGeom>
        </p:spPr>
      </p:pic>
      <p:sp>
        <p:nvSpPr>
          <p:cNvPr id="16" name="Espace réservé du texte 1"/>
          <p:cNvSpPr>
            <a:spLocks noGrp="1"/>
          </p:cNvSpPr>
          <p:nvPr>
            <p:ph type="body" sz="quarter" idx="14"/>
          </p:nvPr>
        </p:nvSpPr>
        <p:spPr>
          <a:xfrm>
            <a:off x="692580" y="653230"/>
            <a:ext cx="4134096" cy="346851"/>
          </a:xfrm>
        </p:spPr>
        <p:txBody>
          <a:bodyPr>
            <a:noAutofit/>
          </a:bodyPr>
          <a:lstStyle/>
          <a:p>
            <a:pPr>
              <a:spcBef>
                <a:spcPct val="0"/>
              </a:spcBef>
              <a:defRPr/>
            </a:pPr>
            <a:r>
              <a:rPr lang="fr-FR" sz="1100" dirty="0">
                <a:solidFill>
                  <a:srgbClr val="000000"/>
                </a:solidFill>
                <a:latin typeface="Peugeot New" panose="02000000000000000000" pitchFamily="50" charset="0"/>
                <a:ea typeface="+mj-ea"/>
                <a:cs typeface="+mj-cs"/>
              </a:rPr>
              <a:t>EXTÉRIEURES &amp; INTÉRIEURES</a:t>
            </a:r>
          </a:p>
        </p:txBody>
      </p:sp>
      <p:sp>
        <p:nvSpPr>
          <p:cNvPr id="20" name="Titre 2"/>
          <p:cNvSpPr txBox="1">
            <a:spLocks/>
          </p:cNvSpPr>
          <p:nvPr/>
        </p:nvSpPr>
        <p:spPr>
          <a:xfrm>
            <a:off x="658076" y="327356"/>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pPr lvl="0">
              <a:defRPr/>
            </a:pPr>
            <a:r>
              <a:rPr lang="fr-FR" sz="1500" b="1" dirty="0">
                <a:solidFill>
                  <a:srgbClr val="000000"/>
                </a:solidFill>
                <a:latin typeface="Peugeot New" panose="02000000000000000000" pitchFamily="50" charset="0"/>
              </a:rPr>
              <a:t>DIMENSIONS (mm)</a:t>
            </a:r>
          </a:p>
        </p:txBody>
      </p:sp>
      <p:sp>
        <p:nvSpPr>
          <p:cNvPr id="7" name="Rectangle 4">
            <a:extLst>
              <a:ext uri="{FF2B5EF4-FFF2-40B4-BE49-F238E27FC236}">
                <a16:creationId xmlns:a16="http://schemas.microsoft.com/office/drawing/2014/main" id="{8D492035-298C-4843-BA8C-37AC40000891}"/>
              </a:ext>
            </a:extLst>
          </p:cNvPr>
          <p:cNvSpPr>
            <a:spLocks noChangeArrowheads="1"/>
          </p:cNvSpPr>
          <p:nvPr/>
        </p:nvSpPr>
        <p:spPr bwMode="auto">
          <a:xfrm>
            <a:off x="10539066" y="5455567"/>
            <a:ext cx="1652934"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i="0" u="none" strike="noStrike" cap="none" normalizeH="0" baseline="0" dirty="0">
                <a:ln>
                  <a:noFill/>
                </a:ln>
                <a:solidFill>
                  <a:schemeClr val="tx1"/>
                </a:solidFill>
                <a:effectLst/>
                <a:latin typeface="Peugeot New" panose="02000000000000000000" pitchFamily="2" charset="0"/>
                <a:cs typeface="Calibri" panose="020F0502020204030204" pitchFamily="34" charset="0"/>
              </a:rPr>
              <a:t>ICE : </a:t>
            </a:r>
            <a:br>
              <a:rPr kumimoji="0" lang="fr-FR" altLang="fr-FR" sz="800" i="0" u="none" strike="noStrike" cap="none" normalizeH="0" baseline="0" dirty="0">
                <a:ln>
                  <a:noFill/>
                </a:ln>
                <a:solidFill>
                  <a:schemeClr val="tx1"/>
                </a:solidFill>
                <a:effectLst/>
                <a:latin typeface="Peugeot New" panose="02000000000000000000" pitchFamily="2" charset="0"/>
                <a:cs typeface="Calibri" panose="020F0502020204030204" pitchFamily="34" charset="0"/>
              </a:rPr>
            </a:br>
            <a:r>
              <a:rPr kumimoji="0" lang="fr-FR" altLang="fr-FR" sz="800" i="0" u="none" strike="noStrike" cap="none" normalizeH="0" baseline="0" dirty="0">
                <a:ln>
                  <a:noFill/>
                </a:ln>
                <a:solidFill>
                  <a:schemeClr val="tx1"/>
                </a:solidFill>
                <a:effectLst/>
                <a:latin typeface="Peugeot New" panose="02000000000000000000" pitchFamily="2" charset="0"/>
                <a:cs typeface="Calibri" panose="020F0502020204030204" pitchFamily="34" charset="0"/>
              </a:rPr>
              <a:t>536 L VDA </a:t>
            </a:r>
            <a:br>
              <a:rPr kumimoji="0" lang="fr-FR" altLang="fr-FR" sz="800" i="0" u="none" strike="noStrike" cap="none" normalizeH="0" baseline="0" dirty="0">
                <a:ln>
                  <a:noFill/>
                </a:ln>
                <a:solidFill>
                  <a:schemeClr val="tx1"/>
                </a:solidFill>
                <a:effectLst/>
                <a:latin typeface="Peugeot New" panose="02000000000000000000" pitchFamily="2" charset="0"/>
                <a:cs typeface="Calibri" panose="020F0502020204030204" pitchFamily="34" charset="0"/>
              </a:rPr>
            </a:br>
            <a:r>
              <a:rPr kumimoji="0" lang="fr-FR" altLang="fr-FR" sz="800" i="0" u="none" strike="noStrike" cap="none" normalizeH="0" baseline="0" dirty="0">
                <a:ln>
                  <a:noFill/>
                </a:ln>
                <a:solidFill>
                  <a:schemeClr val="tx1"/>
                </a:solidFill>
                <a:effectLst/>
                <a:latin typeface="Peugeot New" panose="02000000000000000000" pitchFamily="2" charset="0"/>
                <a:cs typeface="Calibri" panose="020F0502020204030204" pitchFamily="34" charset="0"/>
              </a:rPr>
              <a:t>508L VDA (FOCAL)</a:t>
            </a:r>
          </a:p>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800" i="0" u="none" strike="noStrike" cap="none" normalizeH="0" baseline="0" dirty="0">
                <a:ln>
                  <a:noFill/>
                </a:ln>
                <a:solidFill>
                  <a:schemeClr val="tx1"/>
                </a:solidFill>
                <a:effectLst/>
                <a:latin typeface="Peugeot New" panose="02000000000000000000" pitchFamily="2" charset="0"/>
                <a:cs typeface="Calibri" panose="020F0502020204030204" pitchFamily="34" charset="0"/>
              </a:rPr>
              <a:t> </a:t>
            </a:r>
            <a:br>
              <a:rPr kumimoji="0" lang="fr-FR" altLang="fr-FR" sz="800" i="0" u="none" strike="noStrike" cap="none" normalizeH="0" baseline="0" dirty="0">
                <a:ln>
                  <a:noFill/>
                </a:ln>
                <a:solidFill>
                  <a:schemeClr val="tx1"/>
                </a:solidFill>
                <a:effectLst/>
                <a:latin typeface="Peugeot New" panose="02000000000000000000" pitchFamily="2" charset="0"/>
                <a:cs typeface="Calibri" panose="020F0502020204030204" pitchFamily="34" charset="0"/>
              </a:rPr>
            </a:br>
            <a:r>
              <a:rPr kumimoji="0" lang="fr-FR" altLang="fr-FR" sz="800" i="0" u="none" strike="noStrike" cap="none" normalizeH="0" baseline="0" dirty="0">
                <a:ln>
                  <a:noFill/>
                </a:ln>
                <a:solidFill>
                  <a:schemeClr val="tx1"/>
                </a:solidFill>
                <a:effectLst/>
                <a:latin typeface="Peugeot New" panose="02000000000000000000" pitchFamily="2" charset="0"/>
                <a:cs typeface="Calibri" panose="020F0502020204030204" pitchFamily="34" charset="0"/>
              </a:rPr>
              <a:t>PLUG-IN HYBRID : </a:t>
            </a:r>
            <a:br>
              <a:rPr kumimoji="0" lang="fr-FR" altLang="fr-FR" sz="800" i="0" u="none" strike="noStrike" cap="none" normalizeH="0" baseline="0" dirty="0">
                <a:ln>
                  <a:noFill/>
                </a:ln>
                <a:solidFill>
                  <a:schemeClr val="tx1"/>
                </a:solidFill>
                <a:effectLst/>
                <a:latin typeface="Peugeot New" panose="02000000000000000000" pitchFamily="2" charset="0"/>
                <a:cs typeface="Calibri" panose="020F0502020204030204" pitchFamily="34" charset="0"/>
              </a:rPr>
            </a:br>
            <a:r>
              <a:rPr kumimoji="0" lang="fr-FR" altLang="fr-FR" sz="800" i="0" u="none" strike="noStrike" cap="none" normalizeH="0" baseline="0" dirty="0">
                <a:ln>
                  <a:noFill/>
                </a:ln>
                <a:solidFill>
                  <a:schemeClr val="tx1"/>
                </a:solidFill>
                <a:effectLst/>
                <a:latin typeface="Peugeot New" panose="02000000000000000000" pitchFamily="2" charset="0"/>
                <a:cs typeface="Calibri" panose="020F0502020204030204" pitchFamily="34" charset="0"/>
              </a:rPr>
              <a:t>471 L VDA </a:t>
            </a:r>
            <a:br>
              <a:rPr kumimoji="0" lang="fr-FR" altLang="fr-FR" sz="800" i="0" u="none" strike="noStrike" cap="none" normalizeH="0" baseline="0" dirty="0">
                <a:ln>
                  <a:noFill/>
                </a:ln>
                <a:solidFill>
                  <a:schemeClr val="tx1"/>
                </a:solidFill>
                <a:effectLst/>
                <a:latin typeface="Peugeot New" panose="02000000000000000000" pitchFamily="2" charset="0"/>
                <a:cs typeface="Calibri" panose="020F0502020204030204" pitchFamily="34" charset="0"/>
              </a:rPr>
            </a:br>
            <a:r>
              <a:rPr kumimoji="0" lang="fr-FR" altLang="fr-FR" sz="800" i="0" u="none" strike="noStrike" cap="none" normalizeH="0" baseline="0" dirty="0">
                <a:ln>
                  <a:noFill/>
                </a:ln>
                <a:solidFill>
                  <a:schemeClr val="tx1"/>
                </a:solidFill>
                <a:effectLst/>
                <a:latin typeface="Peugeot New" panose="02000000000000000000" pitchFamily="2" charset="0"/>
                <a:cs typeface="Calibri" panose="020F0502020204030204" pitchFamily="34" charset="0"/>
              </a:rPr>
              <a:t>454 L VDA (FOCAL) </a:t>
            </a:r>
            <a:endParaRPr kumimoji="0" lang="fr-FR" altLang="fr-FR" sz="800" i="0" u="none" strike="noStrike" cap="none" normalizeH="0" baseline="0" dirty="0">
              <a:ln>
                <a:noFill/>
              </a:ln>
              <a:solidFill>
                <a:schemeClr val="tx1"/>
              </a:solidFill>
              <a:effectLst/>
              <a:latin typeface="Peugeot New" panose="02000000000000000000" pitchFamily="2" charset="0"/>
            </a:endParaRPr>
          </a:p>
        </p:txBody>
      </p:sp>
      <p:grpSp>
        <p:nvGrpSpPr>
          <p:cNvPr id="19" name="Groupe 18"/>
          <p:cNvGrpSpPr/>
          <p:nvPr/>
        </p:nvGrpSpPr>
        <p:grpSpPr>
          <a:xfrm>
            <a:off x="-2" y="-890"/>
            <a:ext cx="377186" cy="6858890"/>
            <a:chOff x="-2" y="-890"/>
            <a:chExt cx="377186" cy="6858890"/>
          </a:xfrm>
        </p:grpSpPr>
        <p:grpSp>
          <p:nvGrpSpPr>
            <p:cNvPr id="21" name="Groupe 24"/>
            <p:cNvGrpSpPr/>
            <p:nvPr/>
          </p:nvGrpSpPr>
          <p:grpSpPr>
            <a:xfrm>
              <a:off x="-2" y="857258"/>
              <a:ext cx="377186" cy="6000742"/>
              <a:chOff x="-5695" y="857258"/>
              <a:chExt cx="377186" cy="6000742"/>
            </a:xfrm>
            <a:solidFill>
              <a:srgbClr val="FFFFFF">
                <a:lumMod val="95000"/>
              </a:srgbClr>
            </a:solidFill>
          </p:grpSpPr>
          <p:sp>
            <p:nvSpPr>
              <p:cNvPr id="23" name="Rectangle 22">
                <a:hlinkClick r:id="rId5"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24" name="Rectangle 23">
                <a:hlinkClick r:id="rId6" action="ppaction://hlinksldjump"/>
              </p:cNvPr>
              <p:cNvSpPr/>
              <p:nvPr/>
            </p:nvSpPr>
            <p:spPr>
              <a:xfrm rot="16200000">
                <a:off x="-248212" y="4528770"/>
                <a:ext cx="857250" cy="372216"/>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25" name="Rectangle 24">
                <a:hlinkClick r:id="rId7" action="ppaction://hlinksldjump"/>
              </p:cNvPr>
              <p:cNvSpPr/>
              <p:nvPr/>
            </p:nvSpPr>
            <p:spPr>
              <a:xfrm rot="16200000">
                <a:off x="-248208" y="3671527"/>
                <a:ext cx="857250" cy="372213"/>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26" name="Rectangle 25">
                <a:hlinkClick r:id="rId8" action="ppaction://hlinksldjump"/>
              </p:cNvPr>
              <p:cNvSpPr/>
              <p:nvPr/>
            </p:nvSpPr>
            <p:spPr>
              <a:xfrm rot="16200000">
                <a:off x="-245728" y="2811568"/>
                <a:ext cx="857250" cy="377177"/>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27" name="Rectangle 26">
                <a:hlinkClick r:id="rId9" action="ppaction://hlinksldjump"/>
              </p:cNvPr>
              <p:cNvSpPr/>
              <p:nvPr/>
            </p:nvSpPr>
            <p:spPr>
              <a:xfrm rot="16200000">
                <a:off x="-245724" y="1954549"/>
                <a:ext cx="857250" cy="377181"/>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28" name="Rectangle 27">
                <a:hlinkClick r:id="rId10" action="ppaction://hlinksldjump"/>
              </p:cNvPr>
              <p:cNvSpPr/>
              <p:nvPr/>
            </p:nvSpPr>
            <p:spPr>
              <a:xfrm rot="16200000">
                <a:off x="-245728" y="1097295"/>
                <a:ext cx="857250" cy="377175"/>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29" name="Rectangle 28">
                <a:hlinkClick r:id="rId11"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22" name="Rectangle 21">
              <a:hlinkClick r:id="rId12" action="ppaction://hlinksldjump"/>
              <a:extLst>
                <a:ext uri="{FF2B5EF4-FFF2-40B4-BE49-F238E27FC236}">
                  <a16:creationId xmlns:a16="http://schemas.microsoft.com/office/drawing/2014/main" id="{03CD456A-5E65-CD54-D5B3-7DDA83007E82}"/>
                </a:ext>
              </a:extLst>
            </p:cNvPr>
            <p:cNvSpPr/>
            <p:nvPr/>
          </p:nvSpPr>
          <p:spPr>
            <a:xfrm rot="16200000">
              <a:off x="-242519" y="241627"/>
              <a:ext cx="857250" cy="372216"/>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30" name="Rectangle 29">
            <a:hlinkClick r:id="rId11" action="ppaction://hlinksldjump"/>
            <a:extLst>
              <a:ext uri="{FF2B5EF4-FFF2-40B4-BE49-F238E27FC236}">
                <a16:creationId xmlns:a16="http://schemas.microsoft.com/office/drawing/2014/main" id="{D5781491-7915-9B2A-D033-683750032F2B}"/>
              </a:ext>
            </a:extLst>
          </p:cNvPr>
          <p:cNvSpPr/>
          <p:nvPr/>
        </p:nvSpPr>
        <p:spPr>
          <a:xfrm rot="16200000">
            <a:off x="-229674" y="5386056"/>
            <a:ext cx="856800" cy="370800"/>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chemeClr val="bg1"/>
                </a:solidFill>
                <a:effectLst/>
                <a:uLnTx/>
                <a:uFillTx/>
                <a:latin typeface="Peugeot New Light"/>
                <a:ea typeface="+mn-ea"/>
                <a:cs typeface="+mn-cs"/>
              </a:rPr>
              <a:t>Caractéristiques techniques</a:t>
            </a:r>
          </a:p>
        </p:txBody>
      </p:sp>
    </p:spTree>
    <p:extLst>
      <p:ext uri="{BB962C8B-B14F-4D97-AF65-F5344CB8AC3E}">
        <p14:creationId xmlns:p14="http://schemas.microsoft.com/office/powerpoint/2010/main" val="946626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638193" y="428624"/>
            <a:ext cx="4702185" cy="277255"/>
          </a:xfrm>
          <a:prstGeom prst="rect">
            <a:avLst/>
          </a:prstGeom>
        </p:spPr>
        <p:txBody>
          <a:bodyPr wrap="none">
            <a:spAutoFit/>
          </a:bodyPr>
          <a:lstStyle/>
          <a:p>
            <a:pPr>
              <a:lnSpc>
                <a:spcPct val="80000"/>
              </a:lnSpc>
              <a:defRPr/>
            </a:pPr>
            <a:r>
              <a:rPr lang="fr-FR" sz="1500" b="1" cap="all" dirty="0">
                <a:solidFill>
                  <a:prstClr val="black"/>
                </a:solidFill>
                <a:latin typeface="Peugeot New" panose="02000000000000000000" pitchFamily="50" charset="0"/>
              </a:rPr>
              <a:t>PEUGEOT SE MET À VOTRE SERVICE </a:t>
            </a:r>
          </a:p>
        </p:txBody>
      </p:sp>
      <p:sp>
        <p:nvSpPr>
          <p:cNvPr id="4" name="Rectangle 3"/>
          <p:cNvSpPr/>
          <p:nvPr/>
        </p:nvSpPr>
        <p:spPr>
          <a:xfrm>
            <a:off x="638193" y="747292"/>
            <a:ext cx="2603598" cy="369332"/>
          </a:xfrm>
          <a:prstGeom prst="rect">
            <a:avLst/>
          </a:prstGeom>
        </p:spPr>
        <p:txBody>
          <a:bodyPr wrap="none">
            <a:spAutoFit/>
          </a:bodyPr>
          <a:lstStyle/>
          <a:p>
            <a:r>
              <a:rPr lang="fr-FR" sz="800" b="1" dirty="0">
                <a:solidFill>
                  <a:srgbClr val="404040"/>
                </a:solidFill>
                <a:latin typeface="Peugeot New" panose="02000000000000000000" pitchFamily="50" charset="0"/>
              </a:rPr>
              <a:t>POUR ROULER EN TOUTE SÉRÉNITÉ</a:t>
            </a:r>
            <a:r>
              <a:rPr lang="fr-FR" dirty="0">
                <a:latin typeface="Peugeot New" panose="02000000000000000000" pitchFamily="50" charset="0"/>
              </a:rPr>
              <a:t> </a:t>
            </a:r>
          </a:p>
        </p:txBody>
      </p:sp>
      <p:sp>
        <p:nvSpPr>
          <p:cNvPr id="5" name="Rectangle 4"/>
          <p:cNvSpPr/>
          <p:nvPr/>
        </p:nvSpPr>
        <p:spPr>
          <a:xfrm>
            <a:off x="4581469" y="755205"/>
            <a:ext cx="2268570" cy="369332"/>
          </a:xfrm>
          <a:prstGeom prst="rect">
            <a:avLst/>
          </a:prstGeom>
        </p:spPr>
        <p:txBody>
          <a:bodyPr wrap="none">
            <a:spAutoFit/>
          </a:bodyPr>
          <a:lstStyle/>
          <a:p>
            <a:r>
              <a:rPr lang="fr-FR" sz="800" b="1" dirty="0">
                <a:solidFill>
                  <a:srgbClr val="404040"/>
                </a:solidFill>
                <a:latin typeface="Peugeot New" panose="02000000000000000000" pitchFamily="50" charset="0"/>
              </a:rPr>
              <a:t>POUR VOUS SIMPLIFIER LA VIE</a:t>
            </a:r>
            <a:r>
              <a:rPr lang="fr-FR" dirty="0">
                <a:latin typeface="Peugeot New" panose="02000000000000000000" pitchFamily="50" charset="0"/>
              </a:rPr>
              <a:t> </a:t>
            </a:r>
          </a:p>
        </p:txBody>
      </p:sp>
      <p:sp>
        <p:nvSpPr>
          <p:cNvPr id="6" name="Rectangle 5"/>
          <p:cNvSpPr/>
          <p:nvPr/>
        </p:nvSpPr>
        <p:spPr>
          <a:xfrm>
            <a:off x="7905520" y="755205"/>
            <a:ext cx="3185487" cy="369332"/>
          </a:xfrm>
          <a:prstGeom prst="rect">
            <a:avLst/>
          </a:prstGeom>
        </p:spPr>
        <p:txBody>
          <a:bodyPr wrap="none">
            <a:spAutoFit/>
          </a:bodyPr>
          <a:lstStyle/>
          <a:p>
            <a:r>
              <a:rPr lang="fr-FR" sz="800" b="1" dirty="0">
                <a:solidFill>
                  <a:srgbClr val="404040"/>
                </a:solidFill>
                <a:latin typeface="Peugeot New" panose="02000000000000000000" pitchFamily="50" charset="0"/>
              </a:rPr>
              <a:t>POUR RESTER CONNECTÉ AVEC LA MARQUE</a:t>
            </a:r>
            <a:r>
              <a:rPr lang="fr-FR" dirty="0">
                <a:latin typeface="Peugeot New" panose="02000000000000000000" pitchFamily="50" charset="0"/>
              </a:rPr>
              <a:t> </a:t>
            </a:r>
          </a:p>
        </p:txBody>
      </p:sp>
      <p:pic>
        <p:nvPicPr>
          <p:cNvPr id="19" name="Image 18">
            <a:extLst>
              <a:ext uri="{FF2B5EF4-FFF2-40B4-BE49-F238E27FC236}">
                <a16:creationId xmlns:a16="http://schemas.microsoft.com/office/drawing/2014/main" id="{00000000-0008-0000-1D00-000003000000}"/>
              </a:ext>
            </a:extLst>
          </p:cNvPr>
          <p:cNvPicPr>
            <a:picLocks noChangeAspect="1"/>
          </p:cNvPicPr>
          <p:nvPr/>
        </p:nvPicPr>
        <p:blipFill>
          <a:blip r:embed="rId2"/>
          <a:stretch>
            <a:fillRect/>
          </a:stretch>
        </p:blipFill>
        <p:spPr>
          <a:xfrm>
            <a:off x="8564813" y="1158207"/>
            <a:ext cx="1866900" cy="445825"/>
          </a:xfrm>
          <a:prstGeom prst="rect">
            <a:avLst/>
          </a:prstGeom>
        </p:spPr>
      </p:pic>
      <p:pic>
        <p:nvPicPr>
          <p:cNvPr id="20" name="Image 19" descr="image005">
            <a:extLst>
              <a:ext uri="{FF2B5EF4-FFF2-40B4-BE49-F238E27FC236}">
                <a16:creationId xmlns:a16="http://schemas.microsoft.com/office/drawing/2014/main" id="{00000000-0008-0000-1D00-00000F00000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83888" y="2552331"/>
            <a:ext cx="14287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Image 20" descr="image006">
            <a:extLst>
              <a:ext uri="{FF2B5EF4-FFF2-40B4-BE49-F238E27FC236}">
                <a16:creationId xmlns:a16="http://schemas.microsoft.com/office/drawing/2014/main" id="{00000000-0008-0000-1D00-0000100000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83888" y="3162165"/>
            <a:ext cx="142875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 21">
            <a:extLst>
              <a:ext uri="{FF2B5EF4-FFF2-40B4-BE49-F238E27FC236}">
                <a16:creationId xmlns:a16="http://schemas.microsoft.com/office/drawing/2014/main" id="{00000000-0008-0000-1D00-00000E000000}"/>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50562" y="4768932"/>
            <a:ext cx="1295401"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au 7"/>
          <p:cNvGraphicFramePr>
            <a:graphicFrameLocks noGrp="1"/>
          </p:cNvGraphicFramePr>
          <p:nvPr>
            <p:extLst>
              <p:ext uri="{D42A27DB-BD31-4B8C-83A1-F6EECF244321}">
                <p14:modId xmlns:p14="http://schemas.microsoft.com/office/powerpoint/2010/main" val="533721082"/>
              </p:ext>
            </p:extLst>
          </p:nvPr>
        </p:nvGraphicFramePr>
        <p:xfrm>
          <a:off x="8088670" y="1622233"/>
          <a:ext cx="2755900" cy="759123"/>
        </p:xfrm>
        <a:graphic>
          <a:graphicData uri="http://schemas.openxmlformats.org/drawingml/2006/table">
            <a:tbl>
              <a:tblPr/>
              <a:tblGrid>
                <a:gridCol w="2755900">
                  <a:extLst>
                    <a:ext uri="{9D8B030D-6E8A-4147-A177-3AD203B41FA5}">
                      <a16:colId xmlns:a16="http://schemas.microsoft.com/office/drawing/2014/main" val="2956245812"/>
                    </a:ext>
                  </a:extLst>
                </a:gridCol>
              </a:tblGrid>
              <a:tr h="759123">
                <a:tc>
                  <a:txBody>
                    <a:bodyPr/>
                    <a:lstStyle/>
                    <a:p>
                      <a:pPr algn="ctr" fontAlgn="ctr"/>
                      <a:r>
                        <a:rPr lang="fr-FR" sz="800" b="0" i="0" u="none" strike="noStrike" dirty="0">
                          <a:solidFill>
                            <a:srgbClr val="404040"/>
                          </a:solidFill>
                          <a:effectLst/>
                          <a:latin typeface="Peugeot New" panose="02000000000000000000" pitchFamily="50" charset="0"/>
                        </a:rPr>
                        <a:t>Retrouvez votre espace personnel </a:t>
                      </a:r>
                      <a:br>
                        <a:rPr lang="fr-FR" sz="800" b="0" i="0" u="none" strike="noStrike" dirty="0">
                          <a:solidFill>
                            <a:srgbClr val="404040"/>
                          </a:solidFill>
                          <a:effectLst/>
                          <a:latin typeface="Peugeot New" panose="02000000000000000000" pitchFamily="50" charset="0"/>
                        </a:rPr>
                      </a:br>
                      <a:r>
                        <a:rPr lang="fr-FR" sz="800" b="1" i="0" u="none" strike="noStrike" dirty="0">
                          <a:solidFill>
                            <a:srgbClr val="404040"/>
                          </a:solidFill>
                          <a:effectLst/>
                          <a:latin typeface="Peugeot New" panose="02000000000000000000" pitchFamily="50" charset="0"/>
                        </a:rPr>
                        <a:t>MY</a:t>
                      </a:r>
                      <a:r>
                        <a:rPr lang="fr-FR" sz="800" b="0" i="0" u="none" strike="noStrike" dirty="0">
                          <a:solidFill>
                            <a:srgbClr val="404040"/>
                          </a:solidFill>
                          <a:effectLst/>
                          <a:latin typeface="Peugeot New" panose="02000000000000000000" pitchFamily="50" charset="0"/>
                        </a:rPr>
                        <a:t>PEUGEOT sur votre smartphone, pour consulter vos contrats, suivre votre plan d'entretien et bénéficier de nombreux avantages.</a:t>
                      </a:r>
                    </a:p>
                  </a:txBody>
                  <a:tcPr marL="0" marR="0" marT="0"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486803750"/>
                  </a:ext>
                </a:extLst>
              </a:tr>
            </a:tbl>
          </a:graphicData>
        </a:graphic>
      </p:graphicFrame>
      <p:graphicFrame>
        <p:nvGraphicFramePr>
          <p:cNvPr id="24" name="Tableau 23"/>
          <p:cNvGraphicFramePr>
            <a:graphicFrameLocks noGrp="1"/>
          </p:cNvGraphicFramePr>
          <p:nvPr>
            <p:extLst>
              <p:ext uri="{D42A27DB-BD31-4B8C-83A1-F6EECF244321}">
                <p14:modId xmlns:p14="http://schemas.microsoft.com/office/powerpoint/2010/main" val="204526932"/>
              </p:ext>
            </p:extLst>
          </p:nvPr>
        </p:nvGraphicFramePr>
        <p:xfrm>
          <a:off x="8120313" y="4095519"/>
          <a:ext cx="2755900" cy="439834"/>
        </p:xfrm>
        <a:graphic>
          <a:graphicData uri="http://schemas.openxmlformats.org/drawingml/2006/table">
            <a:tbl>
              <a:tblPr/>
              <a:tblGrid>
                <a:gridCol w="2755900">
                  <a:extLst>
                    <a:ext uri="{9D8B030D-6E8A-4147-A177-3AD203B41FA5}">
                      <a16:colId xmlns:a16="http://schemas.microsoft.com/office/drawing/2014/main" val="2956245812"/>
                    </a:ext>
                  </a:extLst>
                </a:gridCol>
              </a:tblGrid>
              <a:tr h="439834">
                <a:tc>
                  <a:txBody>
                    <a:bodyPr/>
                    <a:lstStyle/>
                    <a:p>
                      <a:pPr algn="ctr" fontAlgn="ctr"/>
                      <a:r>
                        <a:rPr lang="fr-FR" sz="800" b="0" i="0" u="none" strike="noStrike" dirty="0">
                          <a:solidFill>
                            <a:srgbClr val="404040"/>
                          </a:solidFill>
                          <a:effectLst/>
                          <a:latin typeface="Peugeot New" panose="02000000000000000000" pitchFamily="50" charset="0"/>
                        </a:rPr>
                        <a:t>Téléchargez </a:t>
                      </a:r>
                      <a:r>
                        <a:rPr lang="fr-FR" sz="800" b="1" i="0" u="none" strike="noStrike" dirty="0">
                          <a:solidFill>
                            <a:srgbClr val="404040"/>
                          </a:solidFill>
                          <a:effectLst/>
                          <a:latin typeface="Peugeot New" panose="02000000000000000000" pitchFamily="50" charset="0"/>
                        </a:rPr>
                        <a:t>MY</a:t>
                      </a:r>
                      <a:r>
                        <a:rPr lang="fr-FR" sz="800" b="0" i="0" u="none" strike="noStrike" dirty="0">
                          <a:solidFill>
                            <a:srgbClr val="404040"/>
                          </a:solidFill>
                          <a:effectLst/>
                          <a:latin typeface="Peugeot New" panose="02000000000000000000" pitchFamily="50" charset="0"/>
                        </a:rPr>
                        <a:t>PEUGEOT</a:t>
                      </a:r>
                    </a:p>
                    <a:p>
                      <a:pPr algn="ctr" fontAlgn="ctr"/>
                      <a:r>
                        <a:rPr lang="fr-FR" sz="800" b="0" i="0" u="none" strike="noStrike" dirty="0">
                          <a:solidFill>
                            <a:srgbClr val="404040"/>
                          </a:solidFill>
                          <a:effectLst/>
                          <a:latin typeface="Peugeot New" panose="02000000000000000000" pitchFamily="50" charset="0"/>
                        </a:rPr>
                        <a:t>en flashant ce QR code</a:t>
                      </a:r>
                    </a:p>
                  </a:txBody>
                  <a:tcPr marL="0" marR="0" marT="0"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486803750"/>
                  </a:ext>
                </a:extLst>
              </a:tr>
            </a:tbl>
          </a:graphicData>
        </a:graphic>
      </p:graphicFrame>
      <p:graphicFrame>
        <p:nvGraphicFramePr>
          <p:cNvPr id="44" name="Tableau 43"/>
          <p:cNvGraphicFramePr>
            <a:graphicFrameLocks noGrp="1"/>
          </p:cNvGraphicFramePr>
          <p:nvPr/>
        </p:nvGraphicFramePr>
        <p:xfrm>
          <a:off x="691016" y="1084931"/>
          <a:ext cx="2755900" cy="1299678"/>
        </p:xfrm>
        <a:graphic>
          <a:graphicData uri="http://schemas.openxmlformats.org/drawingml/2006/table">
            <a:tbl>
              <a:tblPr/>
              <a:tblGrid>
                <a:gridCol w="2755900">
                  <a:extLst>
                    <a:ext uri="{9D8B030D-6E8A-4147-A177-3AD203B41FA5}">
                      <a16:colId xmlns:a16="http://schemas.microsoft.com/office/drawing/2014/main" val="2956245812"/>
                    </a:ext>
                  </a:extLst>
                </a:gridCol>
              </a:tblGrid>
              <a:tr h="1299678">
                <a:tc>
                  <a:txBody>
                    <a:bodyPr/>
                    <a:lstStyle/>
                    <a:p>
                      <a:pPr algn="ctr" fontAlgn="ctr"/>
                      <a:endParaRPr lang="fr-FR" sz="800" b="0" i="0" u="none" strike="noStrike" dirty="0">
                        <a:solidFill>
                          <a:srgbClr val="404040"/>
                        </a:solidFill>
                        <a:effectLst/>
                        <a:latin typeface="+mj-lt"/>
                      </a:endParaRPr>
                    </a:p>
                  </a:txBody>
                  <a:tcPr marL="0" marR="0" marT="0"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486803750"/>
                  </a:ext>
                </a:extLst>
              </a:tr>
            </a:tbl>
          </a:graphicData>
        </a:graphic>
      </p:graphicFrame>
      <p:pic>
        <p:nvPicPr>
          <p:cNvPr id="17" name="Image 16" descr="http://mediatheque.peugeot.inetpsa.com/img/armadillo/vignette/image_104203_32881.jpg">
            <a:extLst>
              <a:ext uri="{FF2B5EF4-FFF2-40B4-BE49-F238E27FC236}">
                <a16:creationId xmlns:a16="http://schemas.microsoft.com/office/drawing/2014/main" id="{00000000-0008-0000-1D00-00000C0000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89250" y="1158207"/>
            <a:ext cx="1133475" cy="114844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5" name="Tableau 44"/>
          <p:cNvGraphicFramePr>
            <a:graphicFrameLocks noGrp="1"/>
          </p:cNvGraphicFramePr>
          <p:nvPr/>
        </p:nvGraphicFramePr>
        <p:xfrm>
          <a:off x="4646062" y="1089029"/>
          <a:ext cx="2755900" cy="1299678"/>
        </p:xfrm>
        <a:graphic>
          <a:graphicData uri="http://schemas.openxmlformats.org/drawingml/2006/table">
            <a:tbl>
              <a:tblPr/>
              <a:tblGrid>
                <a:gridCol w="2755900">
                  <a:extLst>
                    <a:ext uri="{9D8B030D-6E8A-4147-A177-3AD203B41FA5}">
                      <a16:colId xmlns:a16="http://schemas.microsoft.com/office/drawing/2014/main" val="2956245812"/>
                    </a:ext>
                  </a:extLst>
                </a:gridCol>
              </a:tblGrid>
              <a:tr h="1299678">
                <a:tc>
                  <a:txBody>
                    <a:bodyPr/>
                    <a:lstStyle/>
                    <a:p>
                      <a:pPr algn="ctr" fontAlgn="ctr"/>
                      <a:endParaRPr lang="fr-FR" sz="800" b="0" i="0" u="none" strike="noStrike" dirty="0">
                        <a:solidFill>
                          <a:srgbClr val="404040"/>
                        </a:solidFill>
                        <a:effectLst/>
                        <a:latin typeface="+mj-lt"/>
                      </a:endParaRPr>
                    </a:p>
                  </a:txBody>
                  <a:tcPr marL="0" marR="0" marT="0"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486803750"/>
                  </a:ext>
                </a:extLst>
              </a:tr>
            </a:tbl>
          </a:graphicData>
        </a:graphic>
      </p:graphicFrame>
      <p:pic>
        <p:nvPicPr>
          <p:cNvPr id="18" name="Image 17" descr="Images APV">
            <a:extLst>
              <a:ext uri="{FF2B5EF4-FFF2-40B4-BE49-F238E27FC236}">
                <a16:creationId xmlns:a16="http://schemas.microsoft.com/office/drawing/2014/main" id="{00000000-0008-0000-1D00-00000D0000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94484" y="1189016"/>
            <a:ext cx="1755555" cy="109970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6" name="Tableau 45"/>
          <p:cNvGraphicFramePr>
            <a:graphicFrameLocks noGrp="1"/>
          </p:cNvGraphicFramePr>
          <p:nvPr>
            <p:extLst>
              <p:ext uri="{D42A27DB-BD31-4B8C-83A1-F6EECF244321}">
                <p14:modId xmlns:p14="http://schemas.microsoft.com/office/powerpoint/2010/main" val="3623604052"/>
              </p:ext>
            </p:extLst>
          </p:nvPr>
        </p:nvGraphicFramePr>
        <p:xfrm>
          <a:off x="688907" y="4186264"/>
          <a:ext cx="2755900" cy="1238888"/>
        </p:xfrm>
        <a:graphic>
          <a:graphicData uri="http://schemas.openxmlformats.org/drawingml/2006/table">
            <a:tbl>
              <a:tblPr/>
              <a:tblGrid>
                <a:gridCol w="2755900">
                  <a:extLst>
                    <a:ext uri="{9D8B030D-6E8A-4147-A177-3AD203B41FA5}">
                      <a16:colId xmlns:a16="http://schemas.microsoft.com/office/drawing/2014/main" val="2956245812"/>
                    </a:ext>
                  </a:extLst>
                </a:gridCol>
              </a:tblGrid>
              <a:tr h="1238888">
                <a:tc>
                  <a:txBody>
                    <a:bodyPr/>
                    <a:lstStyle/>
                    <a:p>
                      <a:pPr algn="ctr" fontAlgn="ctr"/>
                      <a:r>
                        <a:rPr lang="fr-FR" sz="800" b="1" i="0" u="none" strike="noStrike" dirty="0">
                          <a:solidFill>
                            <a:schemeClr val="tx1"/>
                          </a:solidFill>
                          <a:effectLst/>
                          <a:latin typeface="Peugeot New" panose="02000000000000000000" pitchFamily="50" charset="0"/>
                        </a:rPr>
                        <a:t>Peugeot Assistance</a:t>
                      </a:r>
                    </a:p>
                    <a:p>
                      <a:pPr algn="ctr" fontAlgn="ctr"/>
                      <a:endParaRPr lang="fr-FR" sz="800" b="1" i="0" u="none" strike="noStrike" dirty="0">
                        <a:solidFill>
                          <a:schemeClr val="tx1"/>
                        </a:solidFill>
                        <a:effectLst/>
                        <a:latin typeface="Peugeot New" panose="02000000000000000000" pitchFamily="50" charset="0"/>
                      </a:endParaRPr>
                    </a:p>
                    <a:p>
                      <a:pPr algn="ctr" fontAlgn="ctr"/>
                      <a:r>
                        <a:rPr lang="fr-FR" sz="800" b="0" i="0" u="none" strike="noStrike" dirty="0">
                          <a:solidFill>
                            <a:schemeClr val="tx1"/>
                          </a:solidFill>
                          <a:effectLst/>
                          <a:latin typeface="Peugeot New" panose="02000000000000000000" pitchFamily="50" charset="0"/>
                        </a:rPr>
                        <a:t>Assistance gratuite pendant 3 ans/100’000 km (au premier des deux termes atteint) </a:t>
                      </a:r>
                    </a:p>
                    <a:p>
                      <a:pPr algn="ctr" fontAlgn="ctr"/>
                      <a:r>
                        <a:rPr lang="fr-FR" sz="800" b="0" i="0" u="none" strike="noStrike" dirty="0">
                          <a:solidFill>
                            <a:schemeClr val="tx1"/>
                          </a:solidFill>
                          <a:effectLst/>
                          <a:latin typeface="Peugeot New" panose="02000000000000000000" pitchFamily="50" charset="0"/>
                        </a:rPr>
                        <a:t>Service</a:t>
                      </a:r>
                      <a:r>
                        <a:rPr lang="fr-FR" sz="800" b="0" i="0" u="none" strike="noStrike" baseline="0" dirty="0">
                          <a:solidFill>
                            <a:schemeClr val="tx1"/>
                          </a:solidFill>
                          <a:effectLst/>
                          <a:latin typeface="Peugeot New" panose="02000000000000000000" pitchFamily="50" charset="0"/>
                        </a:rPr>
                        <a:t> d’assistance secours dans toute l’Europe et p</a:t>
                      </a:r>
                      <a:r>
                        <a:rPr lang="fr-FR" sz="800" b="0" i="0" u="none" strike="noStrike" dirty="0">
                          <a:solidFill>
                            <a:schemeClr val="tx1"/>
                          </a:solidFill>
                          <a:effectLst/>
                          <a:latin typeface="Peugeot New" panose="02000000000000000000" pitchFamily="50" charset="0"/>
                        </a:rPr>
                        <a:t>rise en charge immédiate</a:t>
                      </a:r>
                    </a:p>
                    <a:p>
                      <a:pPr algn="ctr" fontAlgn="ctr"/>
                      <a:r>
                        <a:rPr lang="fr-FR" sz="800" b="0" i="0" u="none" strike="noStrike" dirty="0">
                          <a:solidFill>
                            <a:schemeClr val="tx1"/>
                          </a:solidFill>
                          <a:effectLst/>
                          <a:latin typeface="Peugeot New" panose="02000000000000000000" pitchFamily="50" charset="0"/>
                        </a:rPr>
                        <a:t>24h/24 et 7j/7.</a:t>
                      </a:r>
                    </a:p>
                    <a:p>
                      <a:pPr algn="ctr" fontAlgn="ctr"/>
                      <a:r>
                        <a:rPr lang="fr-FR" sz="800" b="0" i="0" u="none" strike="noStrike" dirty="0">
                          <a:solidFill>
                            <a:schemeClr val="tx1"/>
                          </a:solidFill>
                          <a:effectLst/>
                          <a:latin typeface="Peugeot New" panose="02000000000000000000" pitchFamily="50" charset="0"/>
                        </a:rPr>
                        <a:t>Appel gratuit en Suisse : 0800</a:t>
                      </a:r>
                      <a:r>
                        <a:rPr lang="fr-FR" sz="800" b="0" i="0" u="none" strike="noStrike" baseline="0" dirty="0">
                          <a:solidFill>
                            <a:schemeClr val="tx1"/>
                          </a:solidFill>
                          <a:effectLst/>
                          <a:latin typeface="Peugeot New" panose="02000000000000000000" pitchFamily="50" charset="0"/>
                        </a:rPr>
                        <a:t> 55 50 05</a:t>
                      </a:r>
                    </a:p>
                    <a:p>
                      <a:pPr algn="ctr" fontAlgn="ctr"/>
                      <a:endParaRPr lang="fr-FR" sz="800" b="0" i="0" u="none" strike="noStrike" dirty="0">
                        <a:solidFill>
                          <a:schemeClr val="tx1"/>
                        </a:solidFill>
                        <a:effectLst/>
                        <a:latin typeface="+mj-lt"/>
                      </a:endParaRPr>
                    </a:p>
                  </a:txBody>
                  <a:tcPr marL="0" marR="0" marT="0"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486803750"/>
                  </a:ext>
                </a:extLst>
              </a:tr>
            </a:tbl>
          </a:graphicData>
        </a:graphic>
      </p:graphicFrame>
      <p:graphicFrame>
        <p:nvGraphicFramePr>
          <p:cNvPr id="47" name="Tableau 46"/>
          <p:cNvGraphicFramePr>
            <a:graphicFrameLocks noGrp="1"/>
          </p:cNvGraphicFramePr>
          <p:nvPr>
            <p:extLst>
              <p:ext uri="{D42A27DB-BD31-4B8C-83A1-F6EECF244321}">
                <p14:modId xmlns:p14="http://schemas.microsoft.com/office/powerpoint/2010/main" val="248224883"/>
              </p:ext>
            </p:extLst>
          </p:nvPr>
        </p:nvGraphicFramePr>
        <p:xfrm>
          <a:off x="4642470" y="2722247"/>
          <a:ext cx="2755900" cy="972610"/>
        </p:xfrm>
        <a:graphic>
          <a:graphicData uri="http://schemas.openxmlformats.org/drawingml/2006/table">
            <a:tbl>
              <a:tblPr/>
              <a:tblGrid>
                <a:gridCol w="2755900">
                  <a:extLst>
                    <a:ext uri="{9D8B030D-6E8A-4147-A177-3AD203B41FA5}">
                      <a16:colId xmlns:a16="http://schemas.microsoft.com/office/drawing/2014/main" val="2956245812"/>
                    </a:ext>
                  </a:extLst>
                </a:gridCol>
              </a:tblGrid>
              <a:tr h="972610">
                <a:tc>
                  <a:txBody>
                    <a:bodyPr/>
                    <a:lstStyle/>
                    <a:p>
                      <a:pPr algn="ctr" fontAlgn="ctr"/>
                      <a:r>
                        <a:rPr lang="fr-FR" sz="800" b="1" i="0" u="none" strike="noStrike" dirty="0">
                          <a:solidFill>
                            <a:schemeClr val="tx1"/>
                          </a:solidFill>
                          <a:effectLst/>
                          <a:latin typeface="Peugeot New" panose="02000000000000000000" pitchFamily="50" charset="0"/>
                        </a:rPr>
                        <a:t>Actualisation gratuite de la navigation</a:t>
                      </a:r>
                    </a:p>
                    <a:p>
                      <a:pPr algn="ctr" fontAlgn="ctr"/>
                      <a:endParaRPr lang="fr-FR" sz="800" b="1" i="0" u="none" strike="noStrike" dirty="0">
                        <a:solidFill>
                          <a:schemeClr val="tx1"/>
                        </a:solidFill>
                        <a:effectLst/>
                        <a:latin typeface="Peugeot New" panose="02000000000000000000" pitchFamily="50" charset="0"/>
                      </a:endParaRPr>
                    </a:p>
                    <a:p>
                      <a:pPr algn="ctr" fontAlgn="ctr"/>
                      <a:r>
                        <a:rPr lang="fr-FR" sz="800" b="0" i="0" u="none" strike="noStrike" dirty="0">
                          <a:solidFill>
                            <a:schemeClr val="tx1"/>
                          </a:solidFill>
                          <a:effectLst/>
                          <a:latin typeface="Peugeot New" panose="02000000000000000000" pitchFamily="50" charset="0"/>
                        </a:rPr>
                        <a:t>    </a:t>
                      </a:r>
                      <a:r>
                        <a:rPr lang="fr-CH" sz="800" b="0" i="0" u="none" strike="noStrike" dirty="0">
                          <a:solidFill>
                            <a:schemeClr val="tx1"/>
                          </a:solidFill>
                          <a:effectLst/>
                          <a:latin typeface="Peugeot New" panose="02000000000000000000" pitchFamily="50" charset="0"/>
                        </a:rPr>
                        <a:t>Les nouvelles mises à jour des cartes de navigation sont mises à votre disposition gratuitement</a:t>
                      </a:r>
                      <a:r>
                        <a:rPr lang="fr-CH" sz="800" b="0" i="0" u="none" strike="noStrike" baseline="0" dirty="0">
                          <a:solidFill>
                            <a:schemeClr val="tx1"/>
                          </a:solidFill>
                          <a:effectLst/>
                          <a:latin typeface="Peugeot New" panose="02000000000000000000" pitchFamily="50" charset="0"/>
                        </a:rPr>
                        <a:t> </a:t>
                      </a:r>
                      <a:r>
                        <a:rPr lang="fr-FR" sz="800" b="0" i="0" u="none" strike="noStrike" dirty="0">
                          <a:solidFill>
                            <a:schemeClr val="tx1"/>
                          </a:solidFill>
                          <a:effectLst/>
                          <a:latin typeface="Peugeot New" panose="02000000000000000000" pitchFamily="50" charset="0"/>
                        </a:rPr>
                        <a:t>sur le site </a:t>
                      </a:r>
                      <a:r>
                        <a:rPr lang="fr-FR" sz="800" b="0" i="0" u="none" strike="noStrike" dirty="0">
                          <a:solidFill>
                            <a:schemeClr val="tx1"/>
                          </a:solidFill>
                          <a:effectLst/>
                          <a:latin typeface="Peugeot New" panose="02000000000000000000" pitchFamily="50" charset="0"/>
                          <a:hlinkClick r:id="rId8"/>
                        </a:rPr>
                        <a:t>www.peugeot.ch</a:t>
                      </a:r>
                      <a:endParaRPr lang="fr-FR" sz="800" b="0" i="0" u="none" strike="noStrike" dirty="0">
                        <a:solidFill>
                          <a:schemeClr val="tx1"/>
                        </a:solidFill>
                        <a:effectLst/>
                        <a:latin typeface="Peugeot New" panose="02000000000000000000" pitchFamily="50" charset="0"/>
                      </a:endParaRPr>
                    </a:p>
                  </a:txBody>
                  <a:tcPr marL="0" marR="0" marT="0"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486803750"/>
                  </a:ext>
                </a:extLst>
              </a:tr>
            </a:tbl>
          </a:graphicData>
        </a:graphic>
      </p:graphicFrame>
      <p:graphicFrame>
        <p:nvGraphicFramePr>
          <p:cNvPr id="51" name="Tableau 50"/>
          <p:cNvGraphicFramePr>
            <a:graphicFrameLocks noGrp="1"/>
          </p:cNvGraphicFramePr>
          <p:nvPr>
            <p:extLst>
              <p:ext uri="{D42A27DB-BD31-4B8C-83A1-F6EECF244321}">
                <p14:modId xmlns:p14="http://schemas.microsoft.com/office/powerpoint/2010/main" val="2229371922"/>
              </p:ext>
            </p:extLst>
          </p:nvPr>
        </p:nvGraphicFramePr>
        <p:xfrm>
          <a:off x="688907" y="2722247"/>
          <a:ext cx="2755900" cy="1185517"/>
        </p:xfrm>
        <a:graphic>
          <a:graphicData uri="http://schemas.openxmlformats.org/drawingml/2006/table">
            <a:tbl>
              <a:tblPr/>
              <a:tblGrid>
                <a:gridCol w="2755900">
                  <a:extLst>
                    <a:ext uri="{9D8B030D-6E8A-4147-A177-3AD203B41FA5}">
                      <a16:colId xmlns:a16="http://schemas.microsoft.com/office/drawing/2014/main" val="2956245812"/>
                    </a:ext>
                  </a:extLst>
                </a:gridCol>
              </a:tblGrid>
              <a:tr h="1185517">
                <a:tc>
                  <a:txBody>
                    <a:bodyPr/>
                    <a:lstStyle/>
                    <a:p>
                      <a:pPr algn="ctr" fontAlgn="ctr"/>
                      <a:r>
                        <a:rPr lang="fr-FR" sz="800" b="1" i="0" u="none" strike="noStrike" dirty="0">
                          <a:solidFill>
                            <a:schemeClr val="tx1"/>
                          </a:solidFill>
                          <a:effectLst/>
                          <a:latin typeface="Peugeot New" panose="02000000000000000000" pitchFamily="50" charset="0"/>
                        </a:rPr>
                        <a:t>Garantie</a:t>
                      </a:r>
                    </a:p>
                    <a:p>
                      <a:pPr algn="ctr" fontAlgn="ctr"/>
                      <a:endParaRPr lang="fr-FR" sz="800" b="1" i="0" u="none" strike="noStrike" dirty="0">
                        <a:solidFill>
                          <a:schemeClr val="tx1"/>
                        </a:solidFill>
                        <a:effectLst/>
                        <a:latin typeface="Peugeot New" panose="02000000000000000000" pitchFamily="50" charset="0"/>
                      </a:endParaRPr>
                    </a:p>
                    <a:p>
                      <a:pPr algn="ctr" fontAlgn="ctr">
                        <a:lnSpc>
                          <a:spcPct val="100000"/>
                        </a:lnSpc>
                      </a:pPr>
                      <a:r>
                        <a:rPr lang="fr-FR" sz="800" b="0" i="0" u="none" strike="noStrike" dirty="0">
                          <a:solidFill>
                            <a:schemeClr val="tx1"/>
                          </a:solidFill>
                          <a:effectLst/>
                          <a:latin typeface="Peugeot New" panose="02000000000000000000" pitchFamily="50" charset="0"/>
                        </a:rPr>
                        <a:t>12 ans de garantie anticorrosion</a:t>
                      </a:r>
                    </a:p>
                    <a:p>
                      <a:pPr algn="ctr" fontAlgn="ctr">
                        <a:lnSpc>
                          <a:spcPct val="100000"/>
                        </a:lnSpc>
                      </a:pPr>
                      <a:r>
                        <a:rPr lang="fr-FR" sz="800" b="0" i="0" u="none" strike="noStrike" dirty="0">
                          <a:solidFill>
                            <a:schemeClr val="tx1"/>
                          </a:solidFill>
                          <a:effectLst/>
                          <a:latin typeface="Peugeot New" panose="02000000000000000000" pitchFamily="50" charset="0"/>
                        </a:rPr>
                        <a:t>3 ans / 100’000 km de garantie </a:t>
                      </a:r>
                    </a:p>
                    <a:p>
                      <a:pPr algn="ctr" fontAlgn="ctr">
                        <a:lnSpc>
                          <a:spcPct val="100000"/>
                        </a:lnSpc>
                      </a:pPr>
                      <a:r>
                        <a:rPr lang="fr-FR" sz="800" b="0" i="0" u="none" strike="noStrike" dirty="0">
                          <a:solidFill>
                            <a:schemeClr val="tx1"/>
                          </a:solidFill>
                          <a:effectLst/>
                          <a:latin typeface="Peugeot New" panose="02000000000000000000" pitchFamily="50" charset="0"/>
                        </a:rPr>
                        <a:t>pièces</a:t>
                      </a:r>
                      <a:r>
                        <a:rPr lang="fr-FR" sz="800" b="0" i="0" u="none" strike="noStrike" baseline="0" dirty="0">
                          <a:solidFill>
                            <a:schemeClr val="tx1"/>
                          </a:solidFill>
                          <a:effectLst/>
                          <a:latin typeface="Peugeot New" panose="02000000000000000000" pitchFamily="50" charset="0"/>
                        </a:rPr>
                        <a:t> </a:t>
                      </a:r>
                      <a:r>
                        <a:rPr lang="fr-FR" sz="800" b="0" i="0" u="none" strike="noStrike" baseline="30000" dirty="0">
                          <a:solidFill>
                            <a:schemeClr val="tx1"/>
                          </a:solidFill>
                          <a:effectLst/>
                          <a:latin typeface="Peugeot New" panose="02000000000000000000" pitchFamily="50" charset="0"/>
                        </a:rPr>
                        <a:t>(1) </a:t>
                      </a:r>
                      <a:r>
                        <a:rPr lang="fr-FR" sz="800" b="0" i="0" u="none" strike="noStrike" baseline="0" dirty="0">
                          <a:solidFill>
                            <a:schemeClr val="tx1"/>
                          </a:solidFill>
                          <a:effectLst/>
                          <a:latin typeface="Peugeot New" panose="02000000000000000000" pitchFamily="50" charset="0"/>
                        </a:rPr>
                        <a:t>et main-d’œuvre</a:t>
                      </a:r>
                    </a:p>
                    <a:p>
                      <a:pPr algn="ctr" fontAlgn="ctr">
                        <a:lnSpc>
                          <a:spcPct val="100000"/>
                        </a:lnSpc>
                      </a:pPr>
                      <a:r>
                        <a:rPr lang="fr-FR" sz="800" b="0" i="0" u="none" strike="noStrike" baseline="0" dirty="0">
                          <a:solidFill>
                            <a:schemeClr val="tx1"/>
                          </a:solidFill>
                          <a:effectLst/>
                          <a:latin typeface="Peugeot New" panose="02000000000000000000" pitchFamily="50" charset="0"/>
                        </a:rPr>
                        <a:t>(au premier des deux termes échus)</a:t>
                      </a:r>
                    </a:p>
                    <a:p>
                      <a:pPr algn="ctr" fontAlgn="ctr">
                        <a:lnSpc>
                          <a:spcPct val="100000"/>
                        </a:lnSpc>
                      </a:pPr>
                      <a:r>
                        <a:rPr lang="fr-FR" sz="800" b="0" i="0" u="none" strike="noStrike" baseline="0" dirty="0">
                          <a:solidFill>
                            <a:schemeClr val="tx1"/>
                          </a:solidFill>
                          <a:effectLst/>
                          <a:latin typeface="Peugeot New" panose="02000000000000000000" pitchFamily="50" charset="0"/>
                        </a:rPr>
                        <a:t>Batterie garantie 8 ans / 160’000 km</a:t>
                      </a:r>
                    </a:p>
                    <a:p>
                      <a:pPr algn="ctr" fontAlgn="ctr">
                        <a:lnSpc>
                          <a:spcPct val="100000"/>
                        </a:lnSpc>
                      </a:pPr>
                      <a:r>
                        <a:rPr lang="fr-FR" sz="800" b="0" i="0" u="none" strike="noStrike" baseline="0" dirty="0">
                          <a:solidFill>
                            <a:schemeClr val="tx1"/>
                          </a:solidFill>
                          <a:effectLst/>
                          <a:latin typeface="Peugeot New" panose="02000000000000000000" pitchFamily="50" charset="0"/>
                        </a:rPr>
                        <a:t>Pour 70% de capacité de charge</a:t>
                      </a:r>
                    </a:p>
                    <a:p>
                      <a:pPr algn="ctr" fontAlgn="ctr"/>
                      <a:endParaRPr lang="fr-FR" sz="800" b="0" i="0" u="none" strike="noStrike" dirty="0">
                        <a:solidFill>
                          <a:schemeClr val="tx1"/>
                        </a:solidFill>
                        <a:effectLst/>
                        <a:latin typeface="Peugeot New" panose="02000000000000000000" pitchFamily="50" charset="0"/>
                      </a:endParaRPr>
                    </a:p>
                  </a:txBody>
                  <a:tcPr marL="0" marR="0" marT="0"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486803750"/>
                  </a:ext>
                </a:extLst>
              </a:tr>
            </a:tbl>
          </a:graphicData>
        </a:graphic>
      </p:graphicFrame>
      <p:graphicFrame>
        <p:nvGraphicFramePr>
          <p:cNvPr id="28" name="Tableau 27"/>
          <p:cNvGraphicFramePr>
            <a:graphicFrameLocks noGrp="1"/>
          </p:cNvGraphicFramePr>
          <p:nvPr>
            <p:extLst>
              <p:ext uri="{D42A27DB-BD31-4B8C-83A1-F6EECF244321}">
                <p14:modId xmlns:p14="http://schemas.microsoft.com/office/powerpoint/2010/main" val="2847686507"/>
              </p:ext>
            </p:extLst>
          </p:nvPr>
        </p:nvGraphicFramePr>
        <p:xfrm>
          <a:off x="4642470" y="4184758"/>
          <a:ext cx="2755900" cy="439834"/>
        </p:xfrm>
        <a:graphic>
          <a:graphicData uri="http://schemas.openxmlformats.org/drawingml/2006/table">
            <a:tbl>
              <a:tblPr/>
              <a:tblGrid>
                <a:gridCol w="2755900">
                  <a:extLst>
                    <a:ext uri="{9D8B030D-6E8A-4147-A177-3AD203B41FA5}">
                      <a16:colId xmlns:a16="http://schemas.microsoft.com/office/drawing/2014/main" val="2956245812"/>
                    </a:ext>
                  </a:extLst>
                </a:gridCol>
              </a:tblGrid>
              <a:tr h="439834">
                <a:tc>
                  <a:txBody>
                    <a:bodyPr/>
                    <a:lstStyle/>
                    <a:p>
                      <a:pPr algn="ctr" fontAlgn="ctr"/>
                      <a:r>
                        <a:rPr lang="fr-CH" sz="800" b="1" i="0" u="none" strike="noStrike" dirty="0">
                          <a:solidFill>
                            <a:schemeClr val="tx1"/>
                          </a:solidFill>
                          <a:effectLst/>
                          <a:latin typeface="Peugeot New" panose="02000000000000000000" pitchFamily="50" charset="0"/>
                          <a:hlinkClick r:id="rId9"/>
                        </a:rPr>
                        <a:t>Configurer ici</a:t>
                      </a:r>
                      <a:r>
                        <a:rPr lang="fr-CH" sz="800" b="1" i="0" u="none" strike="noStrike" baseline="0" dirty="0">
                          <a:solidFill>
                            <a:schemeClr val="tx1"/>
                          </a:solidFill>
                          <a:effectLst/>
                          <a:latin typeface="Peugeot New" panose="02000000000000000000" pitchFamily="50" charset="0"/>
                          <a:hlinkClick r:id="rId9"/>
                        </a:rPr>
                        <a:t> votre contrat de service !</a:t>
                      </a:r>
                      <a:endParaRPr lang="fr-CH" sz="800" b="1" i="0" u="none" strike="noStrike" dirty="0">
                        <a:solidFill>
                          <a:schemeClr val="tx1"/>
                        </a:solidFill>
                        <a:effectLst/>
                        <a:latin typeface="Peugeot New" panose="02000000000000000000" pitchFamily="50" charset="0"/>
                      </a:endParaRPr>
                    </a:p>
                  </a:txBody>
                  <a:tcPr marL="0" marR="0" marT="0" marB="0" anchor="ctr">
                    <a:lnL>
                      <a:noFill/>
                    </a:lnL>
                    <a:lnR>
                      <a:noFill/>
                    </a:lnR>
                    <a:lnT>
                      <a:noFill/>
                    </a:lnT>
                    <a:lnB>
                      <a:noFill/>
                    </a:lnB>
                    <a:solidFill>
                      <a:schemeClr val="bg1">
                        <a:lumMod val="95000"/>
                      </a:schemeClr>
                    </a:solidFill>
                  </a:tcPr>
                </a:tc>
                <a:extLst>
                  <a:ext uri="{0D108BD9-81ED-4DB2-BD59-A6C34878D82A}">
                    <a16:rowId xmlns:a16="http://schemas.microsoft.com/office/drawing/2014/main" val="486803750"/>
                  </a:ext>
                </a:extLst>
              </a:tr>
            </a:tbl>
          </a:graphicData>
        </a:graphic>
      </p:graphicFrame>
      <p:sp>
        <p:nvSpPr>
          <p:cNvPr id="31" name="Rectangle 30"/>
          <p:cNvSpPr/>
          <p:nvPr/>
        </p:nvSpPr>
        <p:spPr>
          <a:xfrm>
            <a:off x="855476" y="6296956"/>
            <a:ext cx="2456223" cy="184666"/>
          </a:xfrm>
          <a:prstGeom prst="rect">
            <a:avLst/>
          </a:prstGeom>
        </p:spPr>
        <p:txBody>
          <a:bodyPr wrap="square">
            <a:spAutoFit/>
          </a:bodyPr>
          <a:lstStyle/>
          <a:p>
            <a:pPr fontAlgn="ctr"/>
            <a:r>
              <a:rPr lang="de-CH" sz="600" dirty="0">
                <a:latin typeface="Peugeot New" panose="02000000000000000000" pitchFamily="2" charset="0"/>
              </a:rPr>
              <a:t>(1) Hors </a:t>
            </a:r>
            <a:r>
              <a:rPr lang="de-CH" sz="600" dirty="0" err="1">
                <a:latin typeface="Peugeot New" panose="02000000000000000000" pitchFamily="2" charset="0"/>
              </a:rPr>
              <a:t>pièces</a:t>
            </a:r>
            <a:r>
              <a:rPr lang="de-CH" sz="600" dirty="0">
                <a:latin typeface="Peugeot New" panose="02000000000000000000" pitchFamily="2" charset="0"/>
              </a:rPr>
              <a:t> </a:t>
            </a:r>
            <a:r>
              <a:rPr lang="de-CH" sz="600" dirty="0" err="1">
                <a:latin typeface="Peugeot New" panose="02000000000000000000" pitchFamily="2" charset="0"/>
              </a:rPr>
              <a:t>d’usure</a:t>
            </a:r>
            <a:endParaRPr lang="de-CH" sz="600" dirty="0">
              <a:latin typeface="Peugeot New" panose="02000000000000000000" pitchFamily="2" charset="0"/>
            </a:endParaRPr>
          </a:p>
        </p:txBody>
      </p:sp>
      <p:grpSp>
        <p:nvGrpSpPr>
          <p:cNvPr id="30" name="Groupe 29"/>
          <p:cNvGrpSpPr/>
          <p:nvPr/>
        </p:nvGrpSpPr>
        <p:grpSpPr>
          <a:xfrm>
            <a:off x="1" y="-890"/>
            <a:ext cx="377183" cy="6858890"/>
            <a:chOff x="1" y="-890"/>
            <a:chExt cx="377183" cy="6858890"/>
          </a:xfrm>
        </p:grpSpPr>
        <p:grpSp>
          <p:nvGrpSpPr>
            <p:cNvPr id="32" name="Groupe 24"/>
            <p:cNvGrpSpPr/>
            <p:nvPr/>
          </p:nvGrpSpPr>
          <p:grpSpPr>
            <a:xfrm>
              <a:off x="1" y="857258"/>
              <a:ext cx="377183" cy="6000742"/>
              <a:chOff x="-5692" y="857258"/>
              <a:chExt cx="377183" cy="6000742"/>
            </a:xfrm>
            <a:solidFill>
              <a:srgbClr val="FFFFFF">
                <a:lumMod val="95000"/>
              </a:srgbClr>
            </a:solidFill>
          </p:grpSpPr>
          <p:sp>
            <p:nvSpPr>
              <p:cNvPr id="34" name="Rectangle 33">
                <a:hlinkClick r:id="rId10"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35" name="Rectangle 34">
                <a:hlinkClick r:id="rId11" action="ppaction://hlinksldjump"/>
              </p:cNvPr>
              <p:cNvSpPr/>
              <p:nvPr/>
            </p:nvSpPr>
            <p:spPr>
              <a:xfrm rot="16200000">
                <a:off x="-248576" y="4529140"/>
                <a:ext cx="857250" cy="371476"/>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36" name="Rectangle 35">
                <a:hlinkClick r:id="rId12" action="ppaction://hlinksldjump"/>
              </p:cNvPr>
              <p:cNvSpPr/>
              <p:nvPr/>
            </p:nvSpPr>
            <p:spPr>
              <a:xfrm rot="16200000">
                <a:off x="-248574" y="3671898"/>
                <a:ext cx="857250" cy="371472"/>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37" name="Rectangle 36">
                <a:hlinkClick r:id="rId13" action="ppaction://hlinksldjump"/>
              </p:cNvPr>
              <p:cNvSpPr/>
              <p:nvPr/>
            </p:nvSpPr>
            <p:spPr>
              <a:xfrm rot="16200000">
                <a:off x="-245728" y="2811568"/>
                <a:ext cx="857250" cy="377177"/>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38" name="Rectangle 37">
                <a:hlinkClick r:id="rId14" action="ppaction://hlinksldjump"/>
              </p:cNvPr>
              <p:cNvSpPr/>
              <p:nvPr/>
            </p:nvSpPr>
            <p:spPr>
              <a:xfrm rot="16200000">
                <a:off x="-245724" y="1954549"/>
                <a:ext cx="857250" cy="377181"/>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39" name="Rectangle 38">
                <a:hlinkClick r:id="rId15" action="ppaction://hlinksldjump"/>
              </p:cNvPr>
              <p:cNvSpPr/>
              <p:nvPr/>
            </p:nvSpPr>
            <p:spPr>
              <a:xfrm rot="16200000">
                <a:off x="-245728" y="1097295"/>
                <a:ext cx="857250" cy="377175"/>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40" name="Rectangle 39">
                <a:hlinkClick r:id="rId16" action="ppaction://hlinksldjump"/>
              </p:cNvPr>
              <p:cNvSpPr/>
              <p:nvPr/>
            </p:nvSpPr>
            <p:spPr>
              <a:xfrm rot="16200000">
                <a:off x="-248339" y="5386629"/>
                <a:ext cx="856800" cy="371446"/>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33" name="Rectangle 32">
              <a:hlinkClick r:id="rId17" action="ppaction://hlinksldjump"/>
              <a:extLst>
                <a:ext uri="{FF2B5EF4-FFF2-40B4-BE49-F238E27FC236}">
                  <a16:creationId xmlns:a16="http://schemas.microsoft.com/office/drawing/2014/main" id="{03CD456A-5E65-CD54-D5B3-7DDA83007E82}"/>
                </a:ext>
              </a:extLst>
            </p:cNvPr>
            <p:cNvSpPr/>
            <p:nvPr/>
          </p:nvSpPr>
          <p:spPr>
            <a:xfrm rot="16200000">
              <a:off x="-242884" y="241998"/>
              <a:ext cx="857250" cy="371473"/>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42" name="Rectangle 41">
            <a:hlinkClick r:id="rId10" action="ppaction://hlinksldjump"/>
            <a:extLst>
              <a:ext uri="{FF2B5EF4-FFF2-40B4-BE49-F238E27FC236}">
                <a16:creationId xmlns:a16="http://schemas.microsoft.com/office/drawing/2014/main" id="{0AAC5060-233B-0EA5-BFFD-A2430AC3A7D7}"/>
              </a:ext>
            </a:extLst>
          </p:cNvPr>
          <p:cNvSpPr/>
          <p:nvPr/>
        </p:nvSpPr>
        <p:spPr>
          <a:xfrm rot="16200000">
            <a:off x="-242886" y="6243637"/>
            <a:ext cx="857250" cy="371475"/>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36000" rtlCol="0" anchor="ctr"/>
          <a:lstStyle/>
          <a:p>
            <a:pPr lvl="0" algn="ctr">
              <a:defRPr/>
            </a:pPr>
            <a:r>
              <a:rPr lang="fr-FR" sz="700" b="1" kern="0" dirty="0">
                <a:solidFill>
                  <a:schemeClr val="bg1"/>
                </a:solidFill>
                <a:latin typeface="Peugeot New Light"/>
              </a:rPr>
              <a:t>Garantie et services</a:t>
            </a:r>
          </a:p>
        </p:txBody>
      </p:sp>
    </p:spTree>
    <p:extLst>
      <p:ext uri="{BB962C8B-B14F-4D97-AF65-F5344CB8AC3E}">
        <p14:creationId xmlns:p14="http://schemas.microsoft.com/office/powerpoint/2010/main" val="3642480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space réservé du texte 2">
            <a:extLst>
              <a:ext uri="{FF2B5EF4-FFF2-40B4-BE49-F238E27FC236}">
                <a16:creationId xmlns:a16="http://schemas.microsoft.com/office/drawing/2014/main" id="{C27503C6-160C-AB8B-2BCC-6C7DD935FC18}"/>
              </a:ext>
            </a:extLst>
          </p:cNvPr>
          <p:cNvSpPr>
            <a:spLocks noGrp="1"/>
          </p:cNvSpPr>
          <p:nvPr>
            <p:ph type="body" sz="quarter" idx="12"/>
          </p:nvPr>
        </p:nvSpPr>
        <p:spPr>
          <a:xfrm>
            <a:off x="2337533" y="487773"/>
            <a:ext cx="1766203" cy="391962"/>
          </a:xfrm>
        </p:spPr>
        <p:txBody>
          <a:bodyPr>
            <a:normAutofit/>
          </a:bodyPr>
          <a:lstStyle/>
          <a:p>
            <a:pPr algn="ctr"/>
            <a:r>
              <a:rPr lang="fr-FR" dirty="0"/>
              <a:t>ALLURE</a:t>
            </a:r>
          </a:p>
        </p:txBody>
      </p:sp>
      <p:sp>
        <p:nvSpPr>
          <p:cNvPr id="26" name="ZoneTexte 25">
            <a:extLst>
              <a:ext uri="{FF2B5EF4-FFF2-40B4-BE49-F238E27FC236}">
                <a16:creationId xmlns:a16="http://schemas.microsoft.com/office/drawing/2014/main" id="{8E4F8D34-2046-164B-0B61-5C986206D806}"/>
              </a:ext>
            </a:extLst>
          </p:cNvPr>
          <p:cNvSpPr txBox="1"/>
          <p:nvPr/>
        </p:nvSpPr>
        <p:spPr>
          <a:xfrm>
            <a:off x="1479335" y="2398905"/>
            <a:ext cx="3482600" cy="3425553"/>
          </a:xfrm>
          <a:prstGeom prst="rect">
            <a:avLst/>
          </a:prstGeom>
          <a:noFill/>
        </p:spPr>
        <p:txBody>
          <a:bodyPr wrap="square" rtlCol="0">
            <a:spAutoFit/>
          </a:bodyPr>
          <a:lstStyle/>
          <a:p>
            <a:pPr algn="just">
              <a:lnSpc>
                <a:spcPct val="120000"/>
              </a:lnSpc>
              <a:buClr>
                <a:srgbClr val="00A4E1"/>
              </a:buClr>
            </a:pPr>
            <a:r>
              <a:rPr lang="fr-FR" sz="950" b="1" dirty="0">
                <a:latin typeface="Peugeot New" panose="02000000000000000000" pitchFamily="50" charset="0"/>
              </a:rPr>
              <a:t>TYPAGE EXTÉRIEUR :</a:t>
            </a:r>
          </a:p>
          <a:p>
            <a:pPr marL="285750" indent="-285750" algn="just">
              <a:lnSpc>
                <a:spcPct val="120000"/>
              </a:lnSpc>
              <a:buFont typeface="Wingdings" panose="05000000000000000000" pitchFamily="2" charset="2"/>
              <a:buChar char="§"/>
            </a:pPr>
            <a:r>
              <a:rPr lang="fr-FR" sz="900" dirty="0">
                <a:latin typeface="Peugeot New" panose="02000000000000000000" pitchFamily="50" charset="0"/>
              </a:rPr>
              <a:t>Grille de calandre chromée</a:t>
            </a:r>
          </a:p>
          <a:p>
            <a:pPr marL="285750" indent="-285750" algn="just">
              <a:lnSpc>
                <a:spcPct val="120000"/>
              </a:lnSpc>
              <a:buFont typeface="Wingdings" panose="05000000000000000000" pitchFamily="2" charset="2"/>
              <a:buChar char="§"/>
            </a:pPr>
            <a:r>
              <a:rPr lang="fr-FR" sz="900" dirty="0">
                <a:latin typeface="Peugeot New" panose="02000000000000000000" pitchFamily="50" charset="0"/>
              </a:rPr>
              <a:t>Jantes alliage 17" SILEX</a:t>
            </a:r>
          </a:p>
          <a:p>
            <a:pPr marL="285750" indent="-285750" algn="just">
              <a:lnSpc>
                <a:spcPct val="120000"/>
              </a:lnSpc>
              <a:buFont typeface="Wingdings" panose="05000000000000000000" pitchFamily="2" charset="2"/>
              <a:buChar char="§"/>
            </a:pPr>
            <a:r>
              <a:rPr lang="fr-CH" sz="900" dirty="0">
                <a:latin typeface="Peugeot New" panose="02000000000000000000" pitchFamily="50" charset="0"/>
              </a:rPr>
              <a:t>Lécheurs de vitres noir brillant</a:t>
            </a:r>
          </a:p>
          <a:p>
            <a:pPr marL="285750" indent="-285750" algn="just">
              <a:lnSpc>
                <a:spcPct val="120000"/>
              </a:lnSpc>
              <a:buFont typeface="Wingdings" panose="05000000000000000000" pitchFamily="2" charset="2"/>
              <a:buChar char="§"/>
            </a:pPr>
            <a:r>
              <a:rPr lang="fr-FR" sz="900" dirty="0">
                <a:latin typeface="Peugeot New" panose="02000000000000000000" pitchFamily="50" charset="0"/>
              </a:rPr>
              <a:t>Signature lumineuse avec projecteurs </a:t>
            </a:r>
            <a:r>
              <a:rPr lang="fr-FR" sz="900" dirty="0" err="1">
                <a:latin typeface="Peugeot New" panose="02000000000000000000" pitchFamily="50" charset="0"/>
              </a:rPr>
              <a:t>EcoLED</a:t>
            </a:r>
            <a:r>
              <a:rPr lang="fr-FR" sz="900" dirty="0">
                <a:latin typeface="Peugeot New" panose="02000000000000000000" pitchFamily="50" charset="0"/>
              </a:rPr>
              <a:t> &amp; DRL (pare-chocs)</a:t>
            </a:r>
          </a:p>
          <a:p>
            <a:pPr marL="285750" indent="-285750" algn="just">
              <a:lnSpc>
                <a:spcPct val="120000"/>
              </a:lnSpc>
              <a:spcBef>
                <a:spcPts val="0"/>
              </a:spcBef>
              <a:buFont typeface="Wingdings" panose="05000000000000000000" pitchFamily="2" charset="2"/>
              <a:buChar char="§"/>
            </a:pPr>
            <a:r>
              <a:rPr lang="fr-FR" sz="900" dirty="0">
                <a:latin typeface="Peugeot New" panose="02000000000000000000" pitchFamily="50" charset="0"/>
              </a:rPr>
              <a:t>Vitres latérales arrière et lunette arrière surteintées</a:t>
            </a:r>
          </a:p>
          <a:p>
            <a:pPr algn="just">
              <a:lnSpc>
                <a:spcPct val="120000"/>
              </a:lnSpc>
              <a:buClr>
                <a:srgbClr val="00A4E1"/>
              </a:buClr>
            </a:pPr>
            <a:endParaRPr lang="fr-FR" sz="950" b="1" dirty="0">
              <a:latin typeface="Peugeot New" panose="02000000000000000000" pitchFamily="50" charset="0"/>
            </a:endParaRPr>
          </a:p>
          <a:p>
            <a:pPr algn="just">
              <a:lnSpc>
                <a:spcPct val="120000"/>
              </a:lnSpc>
              <a:buClr>
                <a:srgbClr val="00A4E1"/>
              </a:buClr>
            </a:pPr>
            <a:r>
              <a:rPr lang="fr-FR" sz="950" b="1" dirty="0">
                <a:latin typeface="Peugeot New" panose="02000000000000000000" pitchFamily="50" charset="0"/>
              </a:rPr>
              <a:t>TYPAGE INTÉRIEUR :</a:t>
            </a:r>
          </a:p>
          <a:p>
            <a:pPr marL="285750" indent="-285750" algn="just">
              <a:lnSpc>
                <a:spcPct val="120000"/>
              </a:lnSpc>
              <a:buFont typeface="Wingdings" panose="05000000000000000000" pitchFamily="2" charset="2"/>
              <a:buChar char="§"/>
            </a:pPr>
            <a:r>
              <a:rPr lang="fr-FR" sz="900" dirty="0">
                <a:latin typeface="Peugeot New" panose="02000000000000000000" pitchFamily="50" charset="0"/>
              </a:rPr>
              <a:t>Ciel de pavillon Horizon</a:t>
            </a:r>
          </a:p>
          <a:p>
            <a:pPr marL="285750" indent="-285750" algn="just">
              <a:lnSpc>
                <a:spcPct val="120000"/>
              </a:lnSpc>
              <a:buFont typeface="Wingdings" panose="05000000000000000000" pitchFamily="2" charset="2"/>
              <a:buChar char="§"/>
            </a:pPr>
            <a:r>
              <a:rPr lang="fr-FR" sz="900" dirty="0">
                <a:latin typeface="Peugeot New" panose="02000000000000000000" pitchFamily="50" charset="0"/>
              </a:rPr>
              <a:t>Décors textiles (planche de bord, panneaux de porte)</a:t>
            </a:r>
          </a:p>
          <a:p>
            <a:pPr marL="285750" indent="-285750" algn="just">
              <a:lnSpc>
                <a:spcPct val="120000"/>
              </a:lnSpc>
              <a:buFont typeface="Wingdings" panose="05000000000000000000" pitchFamily="2" charset="2"/>
              <a:buChar char="§"/>
            </a:pPr>
            <a:r>
              <a:rPr lang="fr-FR" sz="900" dirty="0">
                <a:latin typeface="Peugeot New" panose="02000000000000000000" pitchFamily="50" charset="0"/>
              </a:rPr>
              <a:t>Sièges dynamiques </a:t>
            </a:r>
            <a:r>
              <a:rPr lang="fr-FR" sz="900" dirty="0" err="1">
                <a:latin typeface="Peugeot New" panose="02000000000000000000" pitchFamily="50" charset="0"/>
              </a:rPr>
              <a:t>Mi-TEP</a:t>
            </a:r>
            <a:r>
              <a:rPr lang="fr-FR" sz="900" dirty="0">
                <a:latin typeface="Peugeot New" panose="02000000000000000000" pitchFamily="50" charset="0"/>
              </a:rPr>
              <a:t>/Tissu </a:t>
            </a:r>
            <a:r>
              <a:rPr lang="fr-FR" sz="900" dirty="0" err="1">
                <a:latin typeface="Peugeot New" panose="02000000000000000000" pitchFamily="50" charset="0"/>
              </a:rPr>
              <a:t>Fractil</a:t>
            </a:r>
            <a:r>
              <a:rPr lang="fr-FR" sz="900" dirty="0">
                <a:latin typeface="Peugeot New" panose="02000000000000000000" pitchFamily="50" charset="0"/>
              </a:rPr>
              <a:t> avec surpiqûres Mint</a:t>
            </a:r>
          </a:p>
          <a:p>
            <a:pPr marL="285750" indent="-285750" algn="just">
              <a:lnSpc>
                <a:spcPct val="120000"/>
              </a:lnSpc>
              <a:buFont typeface="Wingdings" panose="05000000000000000000" pitchFamily="2" charset="2"/>
              <a:buChar char="§"/>
            </a:pPr>
            <a:r>
              <a:rPr lang="fr-FR" sz="900" dirty="0">
                <a:latin typeface="Peugeot New" panose="02000000000000000000" pitchFamily="50" charset="0"/>
              </a:rPr>
              <a:t>Volant en croûte de cuir</a:t>
            </a:r>
          </a:p>
          <a:p>
            <a:pPr marL="285750" indent="-285750" algn="just">
              <a:lnSpc>
                <a:spcPct val="120000"/>
              </a:lnSpc>
              <a:buClr>
                <a:srgbClr val="00A4E1"/>
              </a:buClr>
              <a:buFont typeface="Wingdings" panose="05000000000000000000" pitchFamily="2" charset="2"/>
              <a:buChar char="§"/>
            </a:pPr>
            <a:endParaRPr lang="fr-FR" sz="950" dirty="0">
              <a:latin typeface="Peugeot New" panose="02000000000000000000" pitchFamily="50" charset="0"/>
            </a:endParaRPr>
          </a:p>
          <a:p>
            <a:pPr lvl="0">
              <a:lnSpc>
                <a:spcPct val="120000"/>
              </a:lnSpc>
              <a:buClr>
                <a:srgbClr val="5B9BD5"/>
              </a:buClr>
            </a:pPr>
            <a:r>
              <a:rPr lang="fr-FR" sz="800" b="1" dirty="0">
                <a:solidFill>
                  <a:srgbClr val="00A0E0"/>
                </a:solidFill>
                <a:latin typeface="Peugeot New" panose="02000000000000000000" pitchFamily="50" charset="0"/>
              </a:rPr>
              <a:t>Visuel présenté : </a:t>
            </a:r>
            <a:r>
              <a:rPr lang="fr-FR" sz="800" dirty="0">
                <a:solidFill>
                  <a:srgbClr val="00A0E0"/>
                </a:solidFill>
                <a:latin typeface="Peugeot New" panose="02000000000000000000" pitchFamily="50" charset="0"/>
              </a:rPr>
              <a:t>Jantes alliage 20"  MONOLITHE (option sur PLUG-IN HYBRID) </a:t>
            </a:r>
          </a:p>
          <a:p>
            <a:pPr marL="285750" indent="-285750" algn="just">
              <a:lnSpc>
                <a:spcPct val="120000"/>
              </a:lnSpc>
              <a:buClr>
                <a:srgbClr val="00A4E1"/>
              </a:buClr>
              <a:buFont typeface="Wingdings" panose="05000000000000000000" pitchFamily="2" charset="2"/>
              <a:buChar char="§"/>
            </a:pPr>
            <a:endParaRPr lang="fr-FR" sz="950" dirty="0">
              <a:latin typeface="Peugeot New" panose="02000000000000000000" pitchFamily="50" charset="0"/>
            </a:endParaRPr>
          </a:p>
        </p:txBody>
      </p:sp>
      <p:sp>
        <p:nvSpPr>
          <p:cNvPr id="28" name="Espace réservé du texte 2">
            <a:extLst>
              <a:ext uri="{FF2B5EF4-FFF2-40B4-BE49-F238E27FC236}">
                <a16:creationId xmlns:a16="http://schemas.microsoft.com/office/drawing/2014/main" id="{DC68268A-DB01-E752-88CB-8FA0411BB9A8}"/>
              </a:ext>
            </a:extLst>
          </p:cNvPr>
          <p:cNvSpPr txBox="1">
            <a:spLocks/>
          </p:cNvSpPr>
          <p:nvPr/>
        </p:nvSpPr>
        <p:spPr>
          <a:xfrm>
            <a:off x="7545496" y="487773"/>
            <a:ext cx="1718437" cy="391962"/>
          </a:xfrm>
          <a:prstGeom prst="rect">
            <a:avLst/>
          </a:prstGeom>
        </p:spPr>
        <p:txBody>
          <a:bodyPr vert="horz" lIns="91440" tIns="45720" rIns="91440" bIns="45720" rtlCol="0" anchor="b">
            <a:normAutofit/>
          </a:bodyPr>
          <a:lstStyle>
            <a:lvl1pPr marL="0" indent="0" algn="l" defTabSz="914400" rtl="0" eaLnBrk="1" latinLnBrk="0" hangingPunct="1">
              <a:lnSpc>
                <a:spcPct val="100000"/>
              </a:lnSpc>
              <a:spcBef>
                <a:spcPts val="1000"/>
              </a:spcBef>
              <a:buFont typeface="Arial" panose="020B0604020202020204" pitchFamily="34" charset="0"/>
              <a:buNone/>
              <a:defRPr sz="1200" b="1" kern="1200">
                <a:solidFill>
                  <a:schemeClr val="tx1"/>
                </a:solidFill>
                <a:latin typeface="Peugeot New"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eugeot New Light"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eugeot New Light"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eugeot New Light"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Peugeot New 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fr-FR" dirty="0"/>
              <a:t>GT</a:t>
            </a:r>
          </a:p>
        </p:txBody>
      </p:sp>
      <p:sp>
        <p:nvSpPr>
          <p:cNvPr id="31" name="ZoneTexte 30">
            <a:extLst>
              <a:ext uri="{FF2B5EF4-FFF2-40B4-BE49-F238E27FC236}">
                <a16:creationId xmlns:a16="http://schemas.microsoft.com/office/drawing/2014/main" id="{192C55F2-FF7C-88AD-936F-2BF4CA078D30}"/>
              </a:ext>
            </a:extLst>
          </p:cNvPr>
          <p:cNvSpPr txBox="1"/>
          <p:nvPr/>
        </p:nvSpPr>
        <p:spPr>
          <a:xfrm>
            <a:off x="6575454" y="2398905"/>
            <a:ext cx="3807383" cy="3961084"/>
          </a:xfrm>
          <a:prstGeom prst="rect">
            <a:avLst/>
          </a:prstGeom>
          <a:noFill/>
        </p:spPr>
        <p:txBody>
          <a:bodyPr wrap="square" rtlCol="0">
            <a:spAutoFit/>
          </a:bodyPr>
          <a:lstStyle/>
          <a:p>
            <a:pPr algn="just">
              <a:lnSpc>
                <a:spcPct val="120000"/>
              </a:lnSpc>
              <a:buClr>
                <a:srgbClr val="00A4E1"/>
              </a:buClr>
            </a:pPr>
            <a:r>
              <a:rPr lang="fr-FR" sz="950" b="1" dirty="0">
                <a:latin typeface="Peugeot New" panose="02000000000000000000" pitchFamily="50" charset="0"/>
              </a:rPr>
              <a:t>TYPAGE EXTÉRIEUR :</a:t>
            </a:r>
          </a:p>
          <a:p>
            <a:pPr marL="285750" indent="-285750" algn="just">
              <a:lnSpc>
                <a:spcPct val="120000"/>
              </a:lnSpc>
              <a:buFont typeface="Wingdings" panose="05000000000000000000" pitchFamily="2" charset="2"/>
              <a:buChar char="§"/>
            </a:pPr>
            <a:r>
              <a:rPr lang="fr-FR" sz="900" dirty="0">
                <a:latin typeface="Peugeot New" panose="02000000000000000000" pitchFamily="50" charset="0"/>
              </a:rPr>
              <a:t>Badge GT à l’arrière </a:t>
            </a:r>
            <a:r>
              <a:rPr lang="fr-FR" sz="900" dirty="0">
                <a:latin typeface="Peugeot New Light" panose="02000000000000000000" pitchFamily="2" charset="0"/>
              </a:rPr>
              <a:t>(version thermique) </a:t>
            </a:r>
            <a:r>
              <a:rPr lang="fr-FR" sz="900" dirty="0">
                <a:latin typeface="Peugeot New" panose="02000000000000000000" pitchFamily="50" charset="0"/>
              </a:rPr>
              <a:t>et emblème PEUGEOT sur portes avant</a:t>
            </a:r>
          </a:p>
          <a:p>
            <a:pPr marL="285750" indent="-285750" algn="just">
              <a:lnSpc>
                <a:spcPct val="120000"/>
              </a:lnSpc>
              <a:buFont typeface="Wingdings" panose="05000000000000000000" pitchFamily="2" charset="2"/>
              <a:buChar char="§"/>
            </a:pPr>
            <a:r>
              <a:rPr lang="fr-FR" sz="900" dirty="0">
                <a:latin typeface="Peugeot New" panose="02000000000000000000" pitchFamily="50" charset="0"/>
              </a:rPr>
              <a:t>Grille de calandre avec marquage à chaud couleur caisse et vernis</a:t>
            </a:r>
          </a:p>
          <a:p>
            <a:pPr marL="285750" indent="-285750" algn="just">
              <a:lnSpc>
                <a:spcPct val="120000"/>
              </a:lnSpc>
              <a:buFont typeface="Wingdings" panose="05000000000000000000" pitchFamily="2" charset="2"/>
              <a:buChar char="§"/>
            </a:pPr>
            <a:r>
              <a:rPr lang="fr-FR" sz="900" dirty="0">
                <a:latin typeface="Peugeot New" panose="02000000000000000000" pitchFamily="50" charset="0"/>
              </a:rPr>
              <a:t>Jantes alliage 19" GRAPHITE</a:t>
            </a:r>
          </a:p>
          <a:p>
            <a:pPr marL="285750" indent="-285750" algn="just">
              <a:lnSpc>
                <a:spcPct val="120000"/>
              </a:lnSpc>
              <a:buFont typeface="Wingdings" panose="05000000000000000000" pitchFamily="2" charset="2"/>
              <a:buChar char="§"/>
            </a:pPr>
            <a:r>
              <a:rPr lang="fr-FR" sz="900" dirty="0">
                <a:latin typeface="Peugeot New" panose="02000000000000000000" pitchFamily="50" charset="0"/>
              </a:rPr>
              <a:t>Projecteurs Full LED fins avec technologie Matrix Beam et feux arrière à LED 3D</a:t>
            </a:r>
          </a:p>
          <a:p>
            <a:pPr marL="285750" indent="-285750" algn="just">
              <a:lnSpc>
                <a:spcPct val="120000"/>
              </a:lnSpc>
              <a:buClr>
                <a:srgbClr val="00A4E1"/>
              </a:buClr>
              <a:buFont typeface="Wingdings" panose="05000000000000000000" pitchFamily="2" charset="2"/>
              <a:buChar char="§"/>
            </a:pPr>
            <a:endParaRPr lang="fr-FR" sz="950" dirty="0">
              <a:latin typeface="Peugeot New" panose="02000000000000000000" pitchFamily="50" charset="0"/>
            </a:endParaRPr>
          </a:p>
          <a:p>
            <a:pPr algn="just">
              <a:lnSpc>
                <a:spcPct val="120000"/>
              </a:lnSpc>
              <a:buClr>
                <a:srgbClr val="00A4E1"/>
              </a:buClr>
            </a:pPr>
            <a:r>
              <a:rPr lang="fr-FR" sz="950" b="1" dirty="0">
                <a:latin typeface="Peugeot New" panose="02000000000000000000" pitchFamily="50" charset="0"/>
              </a:rPr>
              <a:t>TYPAGE INTÉRIEUR :</a:t>
            </a:r>
          </a:p>
          <a:p>
            <a:pPr marL="285750" indent="-285750" algn="just">
              <a:lnSpc>
                <a:spcPct val="120000"/>
              </a:lnSpc>
              <a:buFont typeface="Wingdings" panose="05000000000000000000" pitchFamily="2" charset="2"/>
              <a:buChar char="§"/>
            </a:pPr>
            <a:r>
              <a:rPr lang="fr-FR" sz="900" dirty="0">
                <a:latin typeface="Peugeot New" panose="02000000000000000000" pitchFamily="50" charset="0"/>
              </a:rPr>
              <a:t>Ciel de pavillon Mistral</a:t>
            </a:r>
          </a:p>
          <a:p>
            <a:pPr marL="285750" indent="-285750" algn="just">
              <a:lnSpc>
                <a:spcPct val="120000"/>
              </a:lnSpc>
              <a:buFont typeface="Wingdings" panose="05000000000000000000" pitchFamily="2" charset="2"/>
              <a:buChar char="§"/>
            </a:pPr>
            <a:r>
              <a:rPr lang="fr-FR" sz="900" dirty="0">
                <a:latin typeface="Peugeot New" panose="02000000000000000000" pitchFamily="50" charset="0"/>
              </a:rPr>
              <a:t>Combiné numérique 3D</a:t>
            </a:r>
          </a:p>
          <a:p>
            <a:pPr marL="285750" indent="-285750" algn="just">
              <a:lnSpc>
                <a:spcPct val="120000"/>
              </a:lnSpc>
              <a:buFont typeface="Wingdings" panose="05000000000000000000" pitchFamily="2" charset="2"/>
              <a:buChar char="§"/>
            </a:pPr>
            <a:r>
              <a:rPr lang="fr-FR" sz="900" dirty="0">
                <a:latin typeface="Peugeot New" panose="02000000000000000000" pitchFamily="50" charset="0"/>
              </a:rPr>
              <a:t>Décors en aluminium embossé (planche de bord, panneaux de porte)</a:t>
            </a:r>
          </a:p>
          <a:p>
            <a:pPr marL="285750" indent="-285750" algn="just">
              <a:lnSpc>
                <a:spcPct val="120000"/>
              </a:lnSpc>
              <a:buFont typeface="Wingdings" panose="05000000000000000000" pitchFamily="2" charset="2"/>
              <a:buChar char="§"/>
            </a:pPr>
            <a:r>
              <a:rPr lang="fr-FR" sz="900" dirty="0">
                <a:latin typeface="Peugeot New" panose="02000000000000000000" pitchFamily="50" charset="0"/>
              </a:rPr>
              <a:t>Décors chromé Cast </a:t>
            </a:r>
            <a:r>
              <a:rPr lang="fr-FR" sz="900" dirty="0" err="1">
                <a:latin typeface="Peugeot New" panose="02000000000000000000" pitchFamily="50" charset="0"/>
              </a:rPr>
              <a:t>Iron</a:t>
            </a:r>
            <a:r>
              <a:rPr lang="fr-FR" sz="900" dirty="0">
                <a:latin typeface="Peugeot New" panose="02000000000000000000" pitchFamily="50" charset="0"/>
              </a:rPr>
              <a:t> (arche de console centrale et grand jonc de planche de bord)</a:t>
            </a:r>
          </a:p>
          <a:p>
            <a:pPr marL="285750" indent="-285750" algn="just">
              <a:lnSpc>
                <a:spcPct val="120000"/>
              </a:lnSpc>
              <a:buFont typeface="Wingdings" panose="05000000000000000000" pitchFamily="2" charset="2"/>
              <a:buChar char="§"/>
            </a:pPr>
            <a:r>
              <a:rPr lang="fr-FR" sz="900" dirty="0">
                <a:latin typeface="Peugeot New" panose="02000000000000000000" pitchFamily="50" charset="0"/>
              </a:rPr>
              <a:t>Surpiqûres couleur Vert Adamite</a:t>
            </a:r>
          </a:p>
          <a:p>
            <a:pPr marL="285750" indent="-285750" algn="just">
              <a:lnSpc>
                <a:spcPct val="120000"/>
              </a:lnSpc>
              <a:buFont typeface="Wingdings" panose="05000000000000000000" pitchFamily="2" charset="2"/>
              <a:buChar char="§"/>
            </a:pPr>
            <a:r>
              <a:rPr lang="fr-FR" sz="900" dirty="0">
                <a:latin typeface="Peugeot New" panose="02000000000000000000" pitchFamily="50" charset="0"/>
              </a:rPr>
              <a:t>Seuils de portes &amp; pédalier aluminium</a:t>
            </a:r>
          </a:p>
          <a:p>
            <a:pPr marL="285750" indent="-285750">
              <a:lnSpc>
                <a:spcPct val="120000"/>
              </a:lnSpc>
              <a:buFont typeface="Wingdings" panose="05000000000000000000" pitchFamily="2" charset="2"/>
              <a:buChar char="§"/>
            </a:pPr>
            <a:r>
              <a:rPr lang="fr-FR" sz="900" dirty="0">
                <a:latin typeface="Peugeot New" panose="02000000000000000000" pitchFamily="50" charset="0"/>
              </a:rPr>
              <a:t>Sièges dynamiques tri-matière </a:t>
            </a:r>
            <a:r>
              <a:rPr lang="fr-FR" sz="900" dirty="0">
                <a:latin typeface="Peugeot New"/>
              </a:rPr>
              <a:t>maille FRAXX KNIT / TEP / Alcantara®</a:t>
            </a:r>
          </a:p>
          <a:p>
            <a:pPr marL="285750" indent="-285750">
              <a:lnSpc>
                <a:spcPct val="120000"/>
              </a:lnSpc>
              <a:buFont typeface="Wingdings" panose="05000000000000000000" pitchFamily="2" charset="2"/>
              <a:buChar char="§"/>
            </a:pPr>
            <a:r>
              <a:rPr lang="fr-FR" sz="900" dirty="0">
                <a:latin typeface="Peugeot New" panose="02000000000000000000" pitchFamily="50" charset="0"/>
              </a:rPr>
              <a:t>Volant en cuir pleine fleur perforé</a:t>
            </a:r>
          </a:p>
          <a:p>
            <a:pPr marL="285750" indent="-285750" algn="just">
              <a:lnSpc>
                <a:spcPct val="120000"/>
              </a:lnSpc>
              <a:buClr>
                <a:srgbClr val="00A4E1"/>
              </a:buClr>
              <a:buFont typeface="Wingdings" panose="05000000000000000000" pitchFamily="2" charset="2"/>
              <a:buChar char="§"/>
            </a:pPr>
            <a:endParaRPr lang="fr-FR" sz="950" dirty="0">
              <a:latin typeface="Peugeot New" panose="02000000000000000000" pitchFamily="50" charset="0"/>
            </a:endParaRPr>
          </a:p>
          <a:p>
            <a:pPr marL="285750" indent="-285750" algn="just">
              <a:lnSpc>
                <a:spcPct val="120000"/>
              </a:lnSpc>
              <a:buClr>
                <a:srgbClr val="00A4E1"/>
              </a:buClr>
              <a:buFont typeface="Wingdings" panose="05000000000000000000" pitchFamily="2" charset="2"/>
              <a:buChar char="§"/>
            </a:pPr>
            <a:endParaRPr lang="fr-FR" sz="950" dirty="0">
              <a:latin typeface="Peugeot New" panose="02000000000000000000" pitchFamily="50" charset="0"/>
            </a:endParaRPr>
          </a:p>
        </p:txBody>
      </p:sp>
      <p:sp>
        <p:nvSpPr>
          <p:cNvPr id="20" name="Espace réservé du texte 15">
            <a:extLst>
              <a:ext uri="{FF2B5EF4-FFF2-40B4-BE49-F238E27FC236}">
                <a16:creationId xmlns:a16="http://schemas.microsoft.com/office/drawing/2014/main" id="{3AC05C77-14CA-1A9B-0037-2A32A9D7E1FE}"/>
              </a:ext>
            </a:extLst>
          </p:cNvPr>
          <p:cNvSpPr txBox="1">
            <a:spLocks/>
          </p:cNvSpPr>
          <p:nvPr/>
        </p:nvSpPr>
        <p:spPr>
          <a:xfrm>
            <a:off x="460326" y="27635"/>
            <a:ext cx="5724525" cy="405727"/>
          </a:xfrm>
          <a:prstGeom prst="rect">
            <a:avLst/>
          </a:prstGeom>
        </p:spPr>
        <p:txBody>
          <a:bodyPr vert="horz" lIns="91440" tIns="45720" rIns="91440" bIns="45720" rtlCol="0" anchor="b">
            <a:normAutofit/>
          </a:bodyPr>
          <a:lstStyle>
            <a:lvl1pPr marL="0" indent="0" algn="r" defTabSz="914400" rtl="0" eaLnBrk="1" latinLnBrk="0" hangingPunct="1">
              <a:lnSpc>
                <a:spcPct val="90000"/>
              </a:lnSpc>
              <a:spcBef>
                <a:spcPts val="1000"/>
              </a:spcBef>
              <a:buFont typeface="Arial" panose="020B0604020202020204" pitchFamily="34" charset="0"/>
              <a:buNone/>
              <a:defRPr sz="800" b="0" kern="1200">
                <a:solidFill>
                  <a:schemeClr val="bg2"/>
                </a:solidFill>
                <a:latin typeface="Peugeot New Black" panose="020000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Peugeot New Light" panose="02000000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Peugeot New Light" panose="02000000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Peugeot New Light" panose="02000000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Peugeot New Light" panose="02000000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fr-FR" sz="1600" b="1" cap="all" dirty="0">
                <a:solidFill>
                  <a:schemeClr val="tx1"/>
                </a:solidFill>
                <a:latin typeface="Peugeot New" panose="02000000000000000000" pitchFamily="2" charset="0"/>
              </a:rPr>
              <a:t>Montée en gamme style</a:t>
            </a:r>
            <a:endParaRPr lang="fr-FR" sz="1600" b="1" cap="all" dirty="0">
              <a:solidFill>
                <a:schemeClr val="accent1"/>
              </a:solidFill>
              <a:latin typeface="Peugeot New" panose="02000000000000000000" pitchFamily="2" charset="0"/>
            </a:endParaRPr>
          </a:p>
        </p:txBody>
      </p:sp>
      <p:pic>
        <p:nvPicPr>
          <p:cNvPr id="23" name="Image 22" descr="Une image contenant voiture&#10;&#10;Description générée automatiquement">
            <a:extLst>
              <a:ext uri="{FF2B5EF4-FFF2-40B4-BE49-F238E27FC236}">
                <a16:creationId xmlns:a16="http://schemas.microsoft.com/office/drawing/2014/main" id="{9992442E-879D-44A5-DDDA-34EE460DB68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814998" y="1080776"/>
            <a:ext cx="2863903" cy="1197791"/>
          </a:xfrm>
          <a:prstGeom prst="rect">
            <a:avLst/>
          </a:prstGeom>
        </p:spPr>
      </p:pic>
      <p:pic>
        <p:nvPicPr>
          <p:cNvPr id="25" name="Image 24" descr="Une image contenant voiture&#10;&#10;Description générée automatiquement">
            <a:extLst>
              <a:ext uri="{FF2B5EF4-FFF2-40B4-BE49-F238E27FC236}">
                <a16:creationId xmlns:a16="http://schemas.microsoft.com/office/drawing/2014/main" id="{AC242DFC-D572-E051-F57D-9CA24B11440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899375" y="1078686"/>
            <a:ext cx="2881574" cy="1198800"/>
          </a:xfrm>
          <a:prstGeom prst="rect">
            <a:avLst/>
          </a:prstGeom>
        </p:spPr>
      </p:pic>
      <p:grpSp>
        <p:nvGrpSpPr>
          <p:cNvPr id="21" name="Groupe 24"/>
          <p:cNvGrpSpPr/>
          <p:nvPr/>
        </p:nvGrpSpPr>
        <p:grpSpPr>
          <a:xfrm>
            <a:off x="3" y="16"/>
            <a:ext cx="377171" cy="6857984"/>
            <a:chOff x="-5690" y="16"/>
            <a:chExt cx="377171" cy="6857984"/>
          </a:xfrm>
          <a:solidFill>
            <a:srgbClr val="FFFFFF">
              <a:lumMod val="95000"/>
            </a:srgbClr>
          </a:solidFill>
        </p:grpSpPr>
        <p:sp>
          <p:nvSpPr>
            <p:cNvPr id="22" name="Rectangle 21">
              <a:hlinkClick r:id="rId4"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24" name="Rectangle 23">
              <a:hlinkClick r:id="rId5" action="ppaction://hlinksldjump"/>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27" name="Rectangle 26">
              <a:hlinkClick r:id="rId6" action="ppaction://hlinksldjump"/>
            </p:cNvPr>
            <p:cNvSpPr/>
            <p:nvPr/>
          </p:nvSpPr>
          <p:spPr>
            <a:xfrm rot="16200000">
              <a:off x="-245555" y="3671895"/>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29" name="Rectangle 28">
              <a:hlinkClick r:id="rId7" action="ppaction://hlinksldjump"/>
            </p:cNvPr>
            <p:cNvSpPr/>
            <p:nvPr/>
          </p:nvSpPr>
          <p:spPr>
            <a:xfrm rot="16200000">
              <a:off x="-247400" y="2813242"/>
              <a:ext cx="857250" cy="37383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30" name="Rectangle 29">
              <a:hlinkClick r:id="rId8" action="ppaction://hlinksldjump"/>
            </p:cNvPr>
            <p:cNvSpPr/>
            <p:nvPr/>
          </p:nvSpPr>
          <p:spPr>
            <a:xfrm rot="16200000">
              <a:off x="-247400" y="1956227"/>
              <a:ext cx="857250" cy="37382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32" name="Rectangle 31">
              <a:hlinkClick r:id="rId9" action="ppaction://hlinksldjump"/>
            </p:cNvPr>
            <p:cNvSpPr/>
            <p:nvPr/>
          </p:nvSpPr>
          <p:spPr>
            <a:xfrm rot="16200000">
              <a:off x="-247399" y="1098969"/>
              <a:ext cx="857250" cy="373828"/>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33" name="Rectangle 32"/>
            <p:cNvSpPr/>
            <p:nvPr/>
          </p:nvSpPr>
          <p:spPr>
            <a:xfrm rot="16200000">
              <a:off x="-242881" y="242903"/>
              <a:ext cx="857250" cy="371475"/>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algn="ctr"/>
              <a:r>
                <a:rPr lang="fr-FR" sz="720" b="1" kern="0" dirty="0">
                  <a:solidFill>
                    <a:schemeClr val="bg1"/>
                  </a:solidFill>
                  <a:latin typeface="Peugeot New Light"/>
                </a:rPr>
                <a:t>Gamme</a:t>
              </a:r>
            </a:p>
          </p:txBody>
        </p:sp>
        <p:sp>
          <p:nvSpPr>
            <p:cNvPr id="34" name="Rectangle 33">
              <a:hlinkClick r:id="rId10"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Tree>
    <p:extLst>
      <p:ext uri="{BB962C8B-B14F-4D97-AF65-F5344CB8AC3E}">
        <p14:creationId xmlns:p14="http://schemas.microsoft.com/office/powerpoint/2010/main" val="6812624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hlinkClick r:id="rId2"/>
          </p:cNvPr>
          <p:cNvSpPr/>
          <p:nvPr/>
        </p:nvSpPr>
        <p:spPr>
          <a:xfrm>
            <a:off x="5412577" y="4358241"/>
            <a:ext cx="1355124" cy="432486"/>
          </a:xfrm>
          <a:prstGeom prst="rect">
            <a:avLst/>
          </a:prstGeom>
          <a:solidFill>
            <a:srgbClr val="000000"/>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rgbClr val="FFFFFF"/>
                </a:solidFill>
                <a:effectLst/>
                <a:uLnTx/>
                <a:uFillTx/>
                <a:latin typeface="Peugeot New"/>
                <a:ea typeface="+mn-ea"/>
                <a:cs typeface="+mn-cs"/>
              </a:rPr>
              <a:t>CONFIGUREZ</a:t>
            </a:r>
          </a:p>
        </p:txBody>
      </p:sp>
      <p:sp>
        <p:nvSpPr>
          <p:cNvPr id="5" name="Rectangle 4">
            <a:hlinkClick r:id="rId3"/>
          </p:cNvPr>
          <p:cNvSpPr/>
          <p:nvPr/>
        </p:nvSpPr>
        <p:spPr>
          <a:xfrm>
            <a:off x="5412577" y="4945353"/>
            <a:ext cx="1355124" cy="432486"/>
          </a:xfrm>
          <a:prstGeom prst="rect">
            <a:avLst/>
          </a:prstGeom>
          <a:solidFill>
            <a:srgbClr val="000000"/>
          </a:solidFill>
          <a:ln w="12700" cap="flat" cmpd="sng" algn="ctr">
            <a:solidFill>
              <a:srgbClr val="FFFF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rgbClr val="FFFFFF"/>
                </a:solidFill>
                <a:effectLst/>
                <a:uLnTx/>
                <a:uFillTx/>
                <a:latin typeface="Peugeot New"/>
                <a:ea typeface="+mn-ea"/>
                <a:cs typeface="+mn-cs"/>
              </a:rPr>
              <a:t>DEMANDEZ UNE OFFRE</a:t>
            </a:r>
          </a:p>
        </p:txBody>
      </p:sp>
      <p:sp>
        <p:nvSpPr>
          <p:cNvPr id="6" name="Rectangle 5">
            <a:hlinkClick r:id="rId4"/>
          </p:cNvPr>
          <p:cNvSpPr/>
          <p:nvPr/>
        </p:nvSpPr>
        <p:spPr>
          <a:xfrm>
            <a:off x="5410962" y="5499281"/>
            <a:ext cx="1355124" cy="43248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700" b="1" dirty="0">
                <a:latin typeface="Peugeot New" panose="02000000000000000000" pitchFamily="50" charset="0"/>
              </a:rPr>
              <a:t>RÉSERVER UN ESSAI</a:t>
            </a:r>
          </a:p>
        </p:txBody>
      </p:sp>
    </p:spTree>
    <p:extLst>
      <p:ext uri="{BB962C8B-B14F-4D97-AF65-F5344CB8AC3E}">
        <p14:creationId xmlns:p14="http://schemas.microsoft.com/office/powerpoint/2010/main" val="8864924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ZoneTexte 15">
            <a:extLst>
              <a:ext uri="{FF2B5EF4-FFF2-40B4-BE49-F238E27FC236}">
                <a16:creationId xmlns:a16="http://schemas.microsoft.com/office/drawing/2014/main" id="{C3FB1F5D-F356-400E-8D20-DA174E421EF7}"/>
              </a:ext>
            </a:extLst>
          </p:cNvPr>
          <p:cNvSpPr txBox="1"/>
          <p:nvPr/>
        </p:nvSpPr>
        <p:spPr>
          <a:xfrm>
            <a:off x="658076" y="327356"/>
            <a:ext cx="5220210" cy="535531"/>
          </a:xfrm>
          <a:prstGeom prst="rect">
            <a:avLst/>
          </a:prstGeom>
          <a:noFill/>
        </p:spPr>
        <p:txBody>
          <a:bodyPr wrap="square" rtlCol="0">
            <a:spAutoFit/>
          </a:bodyPr>
          <a:lstStyle/>
          <a:p>
            <a:pPr>
              <a:lnSpc>
                <a:spcPct val="80000"/>
              </a:lnSpc>
            </a:pPr>
            <a:r>
              <a:rPr lang="fr-FR" sz="2000" b="1" dirty="0">
                <a:latin typeface="Peugeot New" panose="02000000000000000000" pitchFamily="50" charset="0"/>
              </a:rPr>
              <a:t>TARIFS</a:t>
            </a:r>
          </a:p>
          <a:p>
            <a:pPr>
              <a:lnSpc>
                <a:spcPct val="80000"/>
              </a:lnSpc>
            </a:pPr>
            <a:r>
              <a:rPr lang="fr-FR" sz="1600" dirty="0">
                <a:latin typeface="Peugeot New" panose="02000000000000000000" pitchFamily="50" charset="0"/>
              </a:rPr>
              <a:t>Prix conseillés CHF – 8,1% TVA incluse</a:t>
            </a:r>
          </a:p>
        </p:txBody>
      </p:sp>
      <p:sp>
        <p:nvSpPr>
          <p:cNvPr id="60" name="Rectangle 59"/>
          <p:cNvSpPr/>
          <p:nvPr/>
        </p:nvSpPr>
        <p:spPr>
          <a:xfrm>
            <a:off x="844000" y="5454445"/>
            <a:ext cx="10527176" cy="1092607"/>
          </a:xfrm>
          <a:prstGeom prst="rect">
            <a:avLst/>
          </a:prstGeom>
        </p:spPr>
        <p:txBody>
          <a:bodyPr wrap="square">
            <a:spAutoFit/>
          </a:bodyPr>
          <a:lstStyle/>
          <a:p>
            <a:pPr lvl="0" algn="just" fontAlgn="ctr">
              <a:defRPr/>
            </a:pPr>
            <a:r>
              <a:rPr lang="fr-FR" sz="500" dirty="0">
                <a:solidFill>
                  <a:srgbClr val="373545"/>
                </a:solidFill>
                <a:latin typeface="Peugeot New" panose="02000000000000000000" pitchFamily="2" charset="0"/>
              </a:rPr>
              <a:t>* Données WLTP en cours d’homologation. Les émissions en CO2 du véhicule dépendent de la version choisie ainsi que des options présentes sur le véhicule.</a:t>
            </a:r>
            <a:endParaRPr lang="fr-FR" sz="500" dirty="0">
              <a:latin typeface="Peugeot New" panose="02000000000000000000" pitchFamily="2" charset="0"/>
            </a:endParaRPr>
          </a:p>
          <a:p>
            <a:pPr lvl="0" algn="just" fontAlgn="ctr">
              <a:defRPr/>
            </a:pPr>
            <a:r>
              <a:rPr lang="fr-FR" sz="500" dirty="0">
                <a:solidFill>
                  <a:srgbClr val="373545"/>
                </a:solidFill>
                <a:latin typeface="Peugeot New" panose="02000000000000000000" pitchFamily="2" charset="0"/>
              </a:rPr>
              <a:t>														</a:t>
            </a:r>
          </a:p>
          <a:p>
            <a:pPr lvl="0" algn="just" fontAlgn="ctr">
              <a:defRPr/>
            </a:pPr>
            <a:r>
              <a:rPr lang="fr-FR" sz="500" dirty="0">
                <a:solidFill>
                  <a:srgbClr val="373545"/>
                </a:solidFill>
                <a:latin typeface="Peugeot New" panose="02000000000000000000" pitchFamily="2" charset="0"/>
              </a:rPr>
              <a:t>(1) Les émissions de CO2 renseignées sont mixtes et exprimées en grammes par kilomètre. Les valeurs de consommation de carburant et d'émissions de CO₂ indiquées sont conformes à l’homologation WLTP (Règlement UE 2017/948). Depuis 1er septembre 2018, les véhicules neufs sont réceptionnés sur la base de la procédure d'essai harmonisée au niveau mondial pour les véhicules légers (WLTP), qui est une nouvelle procédure d'essai plus réaliste permettant de mesurer la consommation de carburant et les émissions de CO₂. Cette procédure WLTP remplace complètement le nouveau cycle européen de conduite (NEDC), qui était la procédure d'essai utilisée précédemment. Les conditions d'essai étant plus réalistes, la consommation de carburant et les émissions de CO₂ mesurées selon la procédure WLTP sont, dans de nombreux cas, plus élevées que celles mesurées selon la procédure NEDC. Les valeurs de consommation de carburant et d'émissions de CO₂ peuvent varier en fonction des équipements spécifiques, des options et des types de pneumatiques. Veillez à vous rapprocher de votre point de vente pour plus de renseignements. Plus d’informations sur </a:t>
            </a:r>
            <a:r>
              <a:rPr lang="fr-FR" sz="500" dirty="0">
                <a:solidFill>
                  <a:srgbClr val="373545"/>
                </a:solidFill>
                <a:latin typeface="Peugeot New" panose="02000000000000000000" pitchFamily="2" charset="0"/>
                <a:hlinkClick r:id="rId2"/>
              </a:rPr>
              <a:t>www.peugeot.ch</a:t>
            </a:r>
            <a:endParaRPr lang="fr-FR" sz="500" dirty="0">
              <a:solidFill>
                <a:srgbClr val="373545"/>
              </a:solidFill>
              <a:latin typeface="Peugeot New" panose="02000000000000000000" pitchFamily="2" charset="0"/>
            </a:endParaRPr>
          </a:p>
          <a:p>
            <a:pPr lvl="0" algn="just" fontAlgn="ctr">
              <a:defRPr/>
            </a:pPr>
            <a:endParaRPr lang="fr-FR" sz="500" dirty="0">
              <a:solidFill>
                <a:srgbClr val="373545"/>
              </a:solidFill>
              <a:latin typeface="Peugeot New" panose="02000000000000000000" pitchFamily="2" charset="0"/>
            </a:endParaRPr>
          </a:p>
          <a:p>
            <a:pPr algn="just" fontAlgn="ctr">
              <a:defRPr/>
            </a:pPr>
            <a:r>
              <a:rPr lang="fr-FR" sz="500">
                <a:solidFill>
                  <a:srgbClr val="373545"/>
                </a:solidFill>
                <a:latin typeface="Peugeot New" panose="02000000000000000000" pitchFamily="2" charset="0"/>
              </a:rPr>
              <a:t>(2) Uniquement disponible en stock, les commandes ne sont plus possibles.</a:t>
            </a:r>
          </a:p>
          <a:p>
            <a:pPr lvl="0" algn="just" fontAlgn="ctr">
              <a:defRPr/>
            </a:pPr>
            <a:endParaRPr lang="fr-FR" sz="500" dirty="0">
              <a:solidFill>
                <a:srgbClr val="373545"/>
              </a:solidFill>
              <a:latin typeface="Peugeot New" panose="02000000000000000000" pitchFamily="2" charset="0"/>
            </a:endParaRPr>
          </a:p>
          <a:p>
            <a:pPr lvl="0" algn="just" fontAlgn="ctr">
              <a:defRPr/>
            </a:pPr>
            <a:r>
              <a:rPr lang="fr-FR" sz="500" b="1" dirty="0">
                <a:solidFill>
                  <a:srgbClr val="373545"/>
                </a:solidFill>
                <a:latin typeface="Peugeot New" panose="02000000000000000000" pitchFamily="2" charset="0"/>
              </a:rPr>
              <a:t>Prix Conseillés TTC : </a:t>
            </a:r>
            <a:r>
              <a:rPr lang="fr-CH" sz="500" dirty="0">
                <a:solidFill>
                  <a:srgbClr val="373545"/>
                </a:solidFill>
                <a:latin typeface="Peugeot New" panose="02000000000000000000" pitchFamily="2" charset="0"/>
              </a:rPr>
              <a:t>Ce tarif conseillé est susceptible d'évoluer. Nous vous invitons à consulter votre point de vente pour qu'il vous communique les prix en vigueur et l'offre disponible au moment de l'achat.</a:t>
            </a:r>
          </a:p>
          <a:p>
            <a:pPr lvl="0" algn="just" fontAlgn="ctr">
              <a:defRPr/>
            </a:pPr>
            <a:r>
              <a:rPr lang="fr-FR" sz="500" dirty="0">
                <a:solidFill>
                  <a:srgbClr val="373545"/>
                </a:solidFill>
                <a:latin typeface="Peugeot New" panose="02000000000000000000" pitchFamily="2" charset="0"/>
              </a:rPr>
              <a:t>Ces prix publics conseillés s'entendent en Franc Suisse (CHF) avec TVA incluse au taux de 8,1%.</a:t>
            </a:r>
          </a:p>
        </p:txBody>
      </p:sp>
      <p:graphicFrame>
        <p:nvGraphicFramePr>
          <p:cNvPr id="19" name="Tableau 16">
            <a:extLst>
              <a:ext uri="{FF2B5EF4-FFF2-40B4-BE49-F238E27FC236}">
                <a16:creationId xmlns:a16="http://schemas.microsoft.com/office/drawing/2014/main" id="{B2F8ED7C-753E-491F-B246-419736AF1FAD}"/>
              </a:ext>
            </a:extLst>
          </p:cNvPr>
          <p:cNvGraphicFramePr>
            <a:graphicFrameLocks noGrp="1"/>
          </p:cNvGraphicFramePr>
          <p:nvPr>
            <p:extLst>
              <p:ext uri="{D42A27DB-BD31-4B8C-83A1-F6EECF244321}">
                <p14:modId xmlns:p14="http://schemas.microsoft.com/office/powerpoint/2010/main" val="1369726609"/>
              </p:ext>
            </p:extLst>
          </p:nvPr>
        </p:nvGraphicFramePr>
        <p:xfrm>
          <a:off x="1019166" y="1105801"/>
          <a:ext cx="9977111" cy="4007043"/>
        </p:xfrm>
        <a:graphic>
          <a:graphicData uri="http://schemas.openxmlformats.org/drawingml/2006/table">
            <a:tbl>
              <a:tblPr/>
              <a:tblGrid>
                <a:gridCol w="4052573">
                  <a:extLst>
                    <a:ext uri="{9D8B030D-6E8A-4147-A177-3AD203B41FA5}">
                      <a16:colId xmlns:a16="http://schemas.microsoft.com/office/drawing/2014/main" val="2658764554"/>
                    </a:ext>
                  </a:extLst>
                </a:gridCol>
                <a:gridCol w="1305815">
                  <a:extLst>
                    <a:ext uri="{9D8B030D-6E8A-4147-A177-3AD203B41FA5}">
                      <a16:colId xmlns:a16="http://schemas.microsoft.com/office/drawing/2014/main" val="2996325348"/>
                    </a:ext>
                  </a:extLst>
                </a:gridCol>
                <a:gridCol w="496413">
                  <a:extLst>
                    <a:ext uri="{9D8B030D-6E8A-4147-A177-3AD203B41FA5}">
                      <a16:colId xmlns:a16="http://schemas.microsoft.com/office/drawing/2014/main" val="3160371857"/>
                    </a:ext>
                  </a:extLst>
                </a:gridCol>
                <a:gridCol w="2061155">
                  <a:extLst>
                    <a:ext uri="{9D8B030D-6E8A-4147-A177-3AD203B41FA5}">
                      <a16:colId xmlns:a16="http://schemas.microsoft.com/office/drawing/2014/main" val="1228102229"/>
                    </a:ext>
                  </a:extLst>
                </a:gridCol>
                <a:gridCol w="2061155">
                  <a:extLst>
                    <a:ext uri="{9D8B030D-6E8A-4147-A177-3AD203B41FA5}">
                      <a16:colId xmlns:a16="http://schemas.microsoft.com/office/drawing/2014/main" val="3930258210"/>
                    </a:ext>
                  </a:extLst>
                </a:gridCol>
              </a:tblGrid>
              <a:tr h="337839">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fr-FR" sz="1100" b="0" i="0" u="none" strike="noStrike" dirty="0">
                        <a:solidFill>
                          <a:srgbClr val="00A3E0"/>
                        </a:solidFill>
                        <a:effectLst/>
                        <a:latin typeface="Peugeot New" panose="02000000000000000000" pitchFamily="2" charset="0"/>
                      </a:endParaRPr>
                    </a:p>
                  </a:txBody>
                  <a:tcPr marL="85725" marR="9525" marT="9525" marB="0" anchor="ctr">
                    <a:lnL>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400" b="1" i="0" u="none" strike="noStrike" dirty="0">
                          <a:solidFill>
                            <a:srgbClr val="000000"/>
                          </a:solidFill>
                          <a:effectLst/>
                          <a:latin typeface="Peugeot New" panose="02000000000000000000" pitchFamily="2" charset="0"/>
                        </a:rPr>
                        <a:t>C0</a:t>
                      </a:r>
                      <a:r>
                        <a:rPr lang="fr-FR" sz="1400" b="1" i="0" u="none" strike="noStrike" baseline="-25000" dirty="0">
                          <a:solidFill>
                            <a:srgbClr val="000000"/>
                          </a:solidFill>
                          <a:effectLst/>
                          <a:latin typeface="Peugeot New" panose="02000000000000000000" pitchFamily="2" charset="0"/>
                        </a:rPr>
                        <a:t>2</a:t>
                      </a:r>
                      <a:r>
                        <a:rPr lang="fr-FR" sz="1400" b="1" i="0" u="none" strike="noStrike" dirty="0">
                          <a:solidFill>
                            <a:srgbClr val="000000"/>
                          </a:solidFill>
                          <a:effectLst/>
                          <a:latin typeface="Peugeot New" panose="02000000000000000000" pitchFamily="2" charset="0"/>
                        </a:rPr>
                        <a:t>*</a:t>
                      </a:r>
                      <a:r>
                        <a:rPr lang="fr-FR" sz="1400" b="1" i="0" u="none" strike="noStrike" baseline="0" dirty="0">
                          <a:solidFill>
                            <a:srgbClr val="000000"/>
                          </a:solidFill>
                          <a:effectLst/>
                          <a:latin typeface="Peugeot New" panose="02000000000000000000" pitchFamily="2" charset="0"/>
                        </a:rPr>
                        <a:t> </a:t>
                      </a:r>
                      <a:r>
                        <a:rPr lang="fr-FR" sz="1400" b="1" i="0" u="none" strike="noStrike" dirty="0">
                          <a:solidFill>
                            <a:srgbClr val="000000"/>
                          </a:solidFill>
                          <a:effectLst/>
                          <a:latin typeface="Peugeot New" panose="02000000000000000000" pitchFamily="2" charset="0"/>
                        </a:rPr>
                        <a:t>(g/km) </a:t>
                      </a:r>
                      <a:r>
                        <a:rPr lang="fr-FR" sz="1400" b="1" i="0" u="none" strike="noStrike" baseline="30000" dirty="0">
                          <a:solidFill>
                            <a:srgbClr val="000000"/>
                          </a:solidFill>
                          <a:effectLst/>
                          <a:latin typeface="Peugeot New" panose="02000000000000000000" pitchFamily="2" charset="0"/>
                        </a:rPr>
                        <a:t>(1)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rtl="0" fontAlgn="ctr"/>
                      <a:endParaRPr lang="fr-FR" sz="1000" b="0" i="0" u="none" strike="noStrike"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r>
                        <a:rPr lang="fr-FR" sz="1200" b="1" i="0" u="none" strike="noStrike" dirty="0">
                          <a:solidFill>
                            <a:srgbClr val="262626"/>
                          </a:solidFill>
                          <a:effectLst/>
                          <a:latin typeface="Peugeot New" panose="02000000000000000000" pitchFamily="2" charset="0"/>
                        </a:rPr>
                        <a:t>ALLURE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t"/>
                      <a:r>
                        <a:rPr lang="fr-FR" sz="1200" b="1" i="0" u="none" strike="noStrike" dirty="0">
                          <a:solidFill>
                            <a:srgbClr val="000000"/>
                          </a:solidFill>
                          <a:effectLst/>
                          <a:latin typeface="Peugeot New" panose="02000000000000000000" pitchFamily="2" charset="0"/>
                        </a:rPr>
                        <a:t>GT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86112387"/>
                  </a:ext>
                </a:extLst>
              </a:tr>
              <a:tr h="327231">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1400" b="1" i="0" u="none" strike="noStrike" dirty="0">
                          <a:solidFill>
                            <a:srgbClr val="000000"/>
                          </a:solidFill>
                          <a:effectLst/>
                          <a:latin typeface="Peugeot New" panose="02000000000000000000" pitchFamily="2" charset="0"/>
                        </a:rPr>
                        <a:t>ESSENCE</a:t>
                      </a:r>
                      <a:endParaRPr lang="fr-FR" sz="1400" b="1" i="0" u="none" strike="noStrike" dirty="0">
                        <a:solidFill>
                          <a:srgbClr val="00A3E0"/>
                        </a:solidFill>
                        <a:effectLst/>
                        <a:latin typeface="Peugeot New" panose="02000000000000000000" pitchFamily="2" charset="0"/>
                      </a:endParaRPr>
                    </a:p>
                  </a:txBody>
                  <a:tcPr marL="85725" marR="9525" marT="9525" marB="0" anchor="b">
                    <a:lnL>
                      <a:noFill/>
                    </a:lnL>
                    <a:lnR>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lang="fr-FR" sz="1000" b="1" i="0" u="none" strike="noStrike" baseline="30000"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1000" b="0" i="0" u="none" strike="noStrike"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t"/>
                      <a:endParaRPr lang="fr-FR" sz="1200" b="1" i="0" u="none" strike="noStrike" dirty="0">
                        <a:solidFill>
                          <a:srgbClr val="262626"/>
                        </a:solidFill>
                        <a:effectLst/>
                        <a:latin typeface="Peugeot New" panose="02000000000000000000" pitchFamily="2" charset="0"/>
                      </a:endParaRPr>
                    </a:p>
                  </a:txBody>
                  <a:tcPr marL="9525" marR="9525" marT="9525"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t"/>
                      <a:endParaRPr lang="fr-FR" sz="1200" b="1" i="0" u="none" strike="noStrike" dirty="0">
                        <a:solidFill>
                          <a:srgbClr val="000000"/>
                        </a:solidFill>
                        <a:effectLst/>
                        <a:latin typeface="Peugeot New" panose="02000000000000000000" pitchFamily="2" charset="0"/>
                      </a:endParaRPr>
                    </a:p>
                  </a:txBody>
                  <a:tcPr marL="9525" marR="9525" marT="9525" marB="0">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3612335"/>
                  </a:ext>
                </a:extLst>
              </a:tr>
              <a:tr h="299144">
                <a:tc row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100" b="0" i="0" u="none" strike="noStrike" dirty="0" err="1">
                          <a:solidFill>
                            <a:schemeClr val="tx1"/>
                          </a:solidFill>
                          <a:effectLst/>
                          <a:latin typeface="Peugeot New" panose="02000000000000000000" pitchFamily="2" charset="0"/>
                        </a:rPr>
                        <a:t>PureTech</a:t>
                      </a:r>
                      <a:r>
                        <a:rPr lang="en-US" sz="1100" b="0" i="0" u="none" strike="noStrike" dirty="0">
                          <a:solidFill>
                            <a:schemeClr val="tx1"/>
                          </a:solidFill>
                          <a:effectLst/>
                          <a:latin typeface="Peugeot New" panose="02000000000000000000" pitchFamily="2" charset="0"/>
                        </a:rPr>
                        <a:t> 130 S&amp;S EAT8 </a:t>
                      </a:r>
                      <a:r>
                        <a:rPr lang="en-US" sz="1100" b="0" i="0" u="none" strike="noStrike" baseline="30000" dirty="0">
                          <a:solidFill>
                            <a:schemeClr val="tx1"/>
                          </a:solidFill>
                          <a:effectLst/>
                          <a:latin typeface="Peugeot New" panose="02000000000000000000" pitchFamily="2" charset="0"/>
                        </a:rPr>
                        <a:t>(2)</a:t>
                      </a:r>
                    </a:p>
                  </a:txBody>
                  <a:tcPr marL="857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gridSpan="2">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fr-FR" sz="1000" b="0" i="0" u="none" strike="noStrike" kern="1200" dirty="0">
                          <a:solidFill>
                            <a:srgbClr val="000000"/>
                          </a:solidFill>
                          <a:effectLst/>
                          <a:latin typeface="Peugeot New" panose="02000000000000000000" pitchFamily="2" charset="0"/>
                          <a:ea typeface="+mn-ea"/>
                          <a:cs typeface="+mn-cs"/>
                        </a:rPr>
                        <a:t>158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pPr algn="ctr" rtl="0" fontAlgn="ctr"/>
                      <a:endParaRPr lang="fr-FR" sz="1000" b="0" i="0" u="none" strike="noStrike"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Peugeot New" panose="02000000000000000000" pitchFamily="2" charset="0"/>
                          <a:ea typeface="+mn-ea"/>
                          <a:cs typeface="+mn-cs"/>
                        </a:rPr>
                        <a:t>38‘300.-</a:t>
                      </a:r>
                      <a:endParaRPr lang="de-CH" sz="1200" b="0" i="0" u="none" strike="noStrike" kern="1200" dirty="0">
                        <a:solidFill>
                          <a:schemeClr val="tx1"/>
                        </a:solidFill>
                        <a:effectLst/>
                        <a:latin typeface="Peugeot New" panose="02000000000000000000" pitchFamily="2"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GB" sz="1200" b="0" i="0" u="none" strike="noStrike" kern="1200" dirty="0">
                          <a:solidFill>
                            <a:schemeClr val="tx1"/>
                          </a:solidFill>
                          <a:effectLst/>
                          <a:latin typeface="Peugeot New" panose="02000000000000000000" pitchFamily="2" charset="0"/>
                          <a:ea typeface="+mn-ea"/>
                          <a:cs typeface="+mn-cs"/>
                        </a:rPr>
                        <a:t>41‘400.-</a:t>
                      </a:r>
                      <a:endParaRPr lang="de-CH" sz="1200" b="0" i="0" u="none" strike="noStrike" kern="1200" dirty="0">
                        <a:solidFill>
                          <a:schemeClr val="tx1"/>
                        </a:solidFill>
                        <a:effectLst/>
                        <a:latin typeface="Peugeot New" panose="02000000000000000000" pitchFamily="2" charset="0"/>
                        <a:ea typeface="+mn-ea"/>
                        <a:cs typeface="+mn-cs"/>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958279580"/>
                  </a:ext>
                </a:extLst>
              </a:tr>
              <a:tr h="299144">
                <a:tc vMerge="1">
                  <a:txBody>
                    <a:bodyPr/>
                    <a:lstStyle/>
                    <a:p>
                      <a:endParaRPr lang="de-CH"/>
                    </a:p>
                  </a:txBody>
                  <a:tcPr/>
                </a:tc>
                <a:tc gridSpan="2" vMerge="1">
                  <a:txBody>
                    <a:bodyPr/>
                    <a:lstStyle/>
                    <a:p>
                      <a:endParaRPr lang="de-CH"/>
                    </a:p>
                  </a:txBody>
                  <a:tcPr/>
                </a:tc>
                <a:tc hMerge="1" vMerge="1">
                  <a:txBody>
                    <a:bodyPr/>
                    <a:lstStyle/>
                    <a:p>
                      <a:endParaRPr lang="de-CH"/>
                    </a:p>
                  </a:txBody>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fr-CH" sz="800" b="0" i="0" u="none" strike="noStrike" kern="1200" dirty="0">
                          <a:solidFill>
                            <a:schemeClr val="tx1"/>
                          </a:solidFill>
                          <a:effectLst/>
                          <a:latin typeface="Peugeot New" panose="02000000000000000000" pitchFamily="2" charset="0"/>
                          <a:ea typeface="+mn-ea"/>
                          <a:cs typeface="+mn-cs"/>
                        </a:rPr>
                        <a:t>1PP6CBPM61B0A0C2</a:t>
                      </a:r>
                      <a:endParaRPr lang="de-CH" sz="800" b="0" i="0" u="none" strike="noStrike" kern="1200" dirty="0">
                        <a:solidFill>
                          <a:schemeClr val="tx1"/>
                        </a:solidFill>
                        <a:effectLst/>
                        <a:latin typeface="Peugeot New" panose="02000000000000000000" pitchFamily="2" charset="0"/>
                        <a:ea typeface="+mn-ea"/>
                        <a:cs typeface="+mn-cs"/>
                      </a:endParaRPr>
                    </a:p>
                    <a:p>
                      <a:pPr marL="0" marR="0" lvl="0" indent="0" algn="ctr" defTabSz="914400" rtl="0" eaLnBrk="1" fontAlgn="t" latinLnBrk="0" hangingPunct="1">
                        <a:lnSpc>
                          <a:spcPct val="100000"/>
                        </a:lnSpc>
                        <a:spcBef>
                          <a:spcPts val="0"/>
                        </a:spcBef>
                        <a:spcAft>
                          <a:spcPts val="0"/>
                        </a:spcAft>
                        <a:buClrTx/>
                        <a:buSzTx/>
                        <a:buFontTx/>
                        <a:buNone/>
                        <a:tabLst/>
                        <a:defRPr/>
                      </a:pPr>
                      <a:r>
                        <a:rPr lang="fr-CH" sz="800" b="0" i="0" u="none" strike="noStrike" kern="1200" dirty="0">
                          <a:solidFill>
                            <a:schemeClr val="tx1"/>
                          </a:solidFill>
                          <a:effectLst/>
                          <a:latin typeface="Peugeot New" panose="02000000000000000000" pitchFamily="2" charset="0"/>
                          <a:ea typeface="+mn-ea"/>
                          <a:cs typeface="+mn-cs"/>
                        </a:rPr>
                        <a:t>643004</a:t>
                      </a:r>
                      <a:endParaRPr lang="de-CH" sz="800" b="0" i="0" u="none" strike="noStrike" kern="1200" dirty="0">
                        <a:solidFill>
                          <a:schemeClr val="tx1"/>
                        </a:solidFill>
                        <a:effectLst/>
                        <a:latin typeface="Peugeot New" panose="02000000000000000000" pitchFamily="2" charset="0"/>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ctr" defTabSz="914400" rtl="0" eaLnBrk="1" fontAlgn="ctr" latinLnBrk="0" hangingPunct="1"/>
                      <a:r>
                        <a:rPr lang="en-GB" sz="800" b="0" i="0" u="none" strike="noStrike" kern="1200" dirty="0">
                          <a:solidFill>
                            <a:schemeClr val="tx1"/>
                          </a:solidFill>
                          <a:effectLst/>
                          <a:latin typeface="Peugeot New" panose="02000000000000000000" pitchFamily="2" charset="0"/>
                          <a:ea typeface="+mn-ea"/>
                          <a:cs typeface="+mn-cs"/>
                        </a:rPr>
                        <a:t>1PP6CBTM61B0A0C2</a:t>
                      </a:r>
                    </a:p>
                    <a:p>
                      <a:pPr marL="0" marR="0" lvl="0" indent="0" algn="ctr" defTabSz="914400" rtl="0" eaLnBrk="1" fontAlgn="ctr" latinLnBrk="0" hangingPunct="1">
                        <a:lnSpc>
                          <a:spcPct val="100000"/>
                        </a:lnSpc>
                        <a:spcBef>
                          <a:spcPts val="0"/>
                        </a:spcBef>
                        <a:spcAft>
                          <a:spcPts val="0"/>
                        </a:spcAft>
                        <a:buClrTx/>
                        <a:buSzTx/>
                        <a:buFontTx/>
                        <a:buNone/>
                        <a:tabLst/>
                        <a:defRPr/>
                      </a:pPr>
                      <a:r>
                        <a:rPr lang="en-GB" sz="800" b="0" i="0" u="none" strike="noStrike" kern="1200" dirty="0">
                          <a:solidFill>
                            <a:schemeClr val="tx1"/>
                          </a:solidFill>
                          <a:effectLst/>
                          <a:latin typeface="Peugeot New" panose="02000000000000000000" pitchFamily="2" charset="0"/>
                          <a:ea typeface="+mn-ea"/>
                          <a:cs typeface="+mn-cs"/>
                        </a:rPr>
                        <a:t>643005</a:t>
                      </a:r>
                      <a:endParaRPr lang="de-CH" sz="800" b="0" i="0" u="none" strike="noStrike" kern="1200" dirty="0">
                        <a:solidFill>
                          <a:schemeClr val="tx1"/>
                        </a:solidFill>
                        <a:effectLst/>
                        <a:latin typeface="Peugeot New" panose="02000000000000000000" pitchFamily="2" charset="0"/>
                        <a:ea typeface="+mn-ea"/>
                        <a:cs typeface="+mn-cs"/>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71191612"/>
                  </a:ext>
                </a:extLst>
              </a:tr>
              <a:tr h="396000">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1400" b="1" i="0" u="none" strike="noStrike" dirty="0">
                          <a:solidFill>
                            <a:srgbClr val="000000"/>
                          </a:solidFill>
                          <a:effectLst/>
                          <a:latin typeface="Peugeot New" panose="02000000000000000000" pitchFamily="2" charset="0"/>
                        </a:rPr>
                        <a:t>HYBRID</a:t>
                      </a:r>
                      <a:endParaRPr lang="fr-FR" sz="1400" b="1" i="0" u="none" strike="noStrike" dirty="0">
                        <a:solidFill>
                          <a:srgbClr val="00A3E0"/>
                        </a:solidFill>
                        <a:effectLst/>
                        <a:latin typeface="Peugeot New" panose="02000000000000000000" pitchFamily="2" charset="0"/>
                      </a:endParaRPr>
                    </a:p>
                  </a:txBody>
                  <a:tcPr marL="857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1000" b="0" i="0" u="none" strike="noStrike"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1000" b="0" i="0" u="none" strike="noStrike"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1200" b="0" i="0" u="none" strike="noStrike" dirty="0">
                        <a:solidFill>
                          <a:schemeClr val="tx1"/>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endParaRPr lang="fr-FR" sz="1200" b="0" i="0" u="none" strike="noStrike" dirty="0">
                        <a:solidFill>
                          <a:schemeClr val="tx1"/>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26774382"/>
                  </a:ext>
                </a:extLst>
              </a:tr>
              <a:tr h="328595">
                <a:tc row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en-US" sz="1100" b="0" i="0" u="none" strike="noStrike" dirty="0">
                          <a:solidFill>
                            <a:schemeClr val="tx1"/>
                          </a:solidFill>
                          <a:effectLst/>
                          <a:latin typeface="Peugeot New" panose="02000000000000000000" pitchFamily="2" charset="0"/>
                        </a:rPr>
                        <a:t>Hybrid 136 e-DCS6 </a:t>
                      </a:r>
                      <a:r>
                        <a:rPr lang="en-US" sz="1100" b="0" i="0" u="none" strike="noStrike" baseline="30000" dirty="0">
                          <a:solidFill>
                            <a:schemeClr val="tx1"/>
                          </a:solidFill>
                          <a:effectLst/>
                          <a:latin typeface="Peugeot New" panose="02000000000000000000" pitchFamily="2" charset="0"/>
                        </a:rPr>
                        <a:t>(2)</a:t>
                      </a:r>
                      <a:endParaRPr lang="en-US" sz="1100" b="0" i="0" u="none" strike="noStrike" dirty="0">
                        <a:solidFill>
                          <a:schemeClr val="tx1"/>
                        </a:solidFill>
                        <a:effectLst/>
                        <a:latin typeface="Peugeot New" panose="02000000000000000000" pitchFamily="2" charset="0"/>
                      </a:endParaRPr>
                    </a:p>
                  </a:txBody>
                  <a:tcPr marL="857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gridSpan="2">
                  <a:txBody>
                    <a:bodyPr/>
                    <a:lstStyle/>
                    <a:p>
                      <a:pPr algn="ctr" rtl="0" fontAlgn="ctr"/>
                      <a:r>
                        <a:rPr lang="fr-FR" sz="1000" b="0" i="0" u="none" strike="noStrike" dirty="0">
                          <a:solidFill>
                            <a:srgbClr val="000000"/>
                          </a:solidFill>
                          <a:effectLst/>
                          <a:latin typeface="Peugeot New" panose="02000000000000000000" pitchFamily="2" charset="0"/>
                        </a:rPr>
                        <a:t>133</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pPr algn="ctr" rtl="0" fontAlgn="ctr"/>
                      <a:endParaRPr lang="fr-FR" sz="1000" b="0" i="0" u="none" strike="noStrike"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rtl="0" fontAlgn="ctr"/>
                      <a:r>
                        <a:rPr lang="fr-FR" sz="1200" b="0" i="0" u="none" strike="noStrike" dirty="0">
                          <a:solidFill>
                            <a:schemeClr val="tx1"/>
                          </a:solidFill>
                          <a:effectLst/>
                          <a:latin typeface="Peugeot New" panose="02000000000000000000" pitchFamily="2" charset="0"/>
                        </a:rPr>
                        <a:t>39’800.-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chemeClr val="bg2">
                        <a:lumMod val="90000"/>
                      </a:schemeClr>
                    </a:solidFill>
                  </a:tcPr>
                </a:tc>
                <a:tc>
                  <a:txBody>
                    <a:bodyPr/>
                    <a:lstStyle/>
                    <a:p>
                      <a:pPr algn="ctr" rtl="0" fontAlgn="ctr"/>
                      <a:r>
                        <a:rPr lang="fr-FR" sz="1200" b="0" i="0" u="none" strike="noStrike" dirty="0">
                          <a:solidFill>
                            <a:schemeClr val="tx1"/>
                          </a:solidFill>
                          <a:effectLst/>
                          <a:latin typeface="Peugeot New" panose="02000000000000000000" pitchFamily="2" charset="0"/>
                        </a:rPr>
                        <a:t>42’900.-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12122491"/>
                  </a:ext>
                </a:extLst>
              </a:tr>
              <a:tr h="330318">
                <a:tc vMerge="1">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endParaRPr lang="fr-FR" sz="1100" b="0" i="0" u="none" strike="noStrike" dirty="0">
                        <a:solidFill>
                          <a:srgbClr val="00A3E0"/>
                        </a:solidFill>
                        <a:effectLst/>
                        <a:latin typeface="Peugeot New" panose="02000000000000000000" pitchFamily="2" charset="0"/>
                      </a:endParaRPr>
                    </a:p>
                  </a:txBody>
                  <a:tcPr marL="85725" marR="9525" marT="9525" marB="0" anchor="ctr">
                    <a:lnL>
                      <a:noFill/>
                    </a:lnL>
                    <a:lnR>
                      <a:noFill/>
                    </a:lnR>
                    <a:lnT>
                      <a:noFill/>
                    </a:lnT>
                    <a:lnB w="6350" cap="flat" cmpd="sng" algn="ctr">
                      <a:noFill/>
                      <a:prstDash val="solid"/>
                      <a:round/>
                      <a:headEnd type="none" w="med" len="med"/>
                      <a:tailEnd type="none" w="med" len="med"/>
                    </a:lnB>
                  </a:tcPr>
                </a:tc>
                <a:tc gridSpan="2" vMerge="1">
                  <a:txBody>
                    <a:bodyPr/>
                    <a:lstStyle/>
                    <a:p>
                      <a:pPr algn="ctr" rtl="0" fontAlgn="ctr"/>
                      <a:endParaRPr lang="fr-FR" sz="1000" b="0" i="0" u="none" strike="noStrike" dirty="0">
                        <a:solidFill>
                          <a:srgbClr val="000000"/>
                        </a:solidFill>
                        <a:effectLst/>
                        <a:latin typeface="Peugeot New" panose="02000000000000000000" pitchFamily="2" charset="0"/>
                      </a:endParaRPr>
                    </a:p>
                  </a:txBody>
                  <a:tcPr marL="9525" marR="9525" marT="9525" marB="0" anchor="ctr">
                    <a:lnL>
                      <a:noFill/>
                    </a:lnL>
                    <a:lnR>
                      <a:noFill/>
                    </a:lnR>
                    <a:lnT>
                      <a:noFill/>
                    </a:lnT>
                    <a:lnB w="6350" cap="flat" cmpd="sng" algn="ctr">
                      <a:noFill/>
                      <a:prstDash val="solid"/>
                      <a:round/>
                      <a:headEnd type="none" w="med" len="med"/>
                      <a:tailEnd type="none" w="med" len="med"/>
                    </a:lnB>
                  </a:tcPr>
                </a:tc>
                <a:tc hMerge="1" vMerge="1">
                  <a:txBody>
                    <a:bodyPr/>
                    <a:lstStyle/>
                    <a:p>
                      <a:pPr algn="ctr" rtl="0" fontAlgn="ctr"/>
                      <a:endParaRPr lang="fr-FR" sz="1000" b="0" i="0" u="none" strike="noStrike" dirty="0">
                        <a:solidFill>
                          <a:srgbClr val="000000"/>
                        </a:solidFill>
                        <a:effectLst/>
                        <a:latin typeface="Peugeot New" panose="02000000000000000000" pitchFamily="2" charset="0"/>
                      </a:endParaRPr>
                    </a:p>
                  </a:txBody>
                  <a:tcPr marL="9525" marR="9525" marT="9525"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algn="ctr" rtl="0" fontAlgn="ctr"/>
                      <a:r>
                        <a:rPr lang="fr-FR" sz="800" b="0" i="0" u="none" strike="noStrike" dirty="0">
                          <a:solidFill>
                            <a:schemeClr val="tx1"/>
                          </a:solidFill>
                          <a:effectLst/>
                          <a:latin typeface="Peugeot New" panose="02000000000000000000" pitchFamily="2" charset="0"/>
                        </a:rPr>
                        <a:t>1PP6CBPJHWB0A0C2</a:t>
                      </a:r>
                    </a:p>
                    <a:p>
                      <a:pPr algn="ctr" rtl="0" fontAlgn="ctr"/>
                      <a:r>
                        <a:rPr lang="fr-FR" sz="800" b="0" i="0" u="none" strike="noStrike" dirty="0">
                          <a:solidFill>
                            <a:schemeClr val="tx1"/>
                          </a:solidFill>
                          <a:effectLst/>
                          <a:latin typeface="Peugeot New" panose="02000000000000000000" pitchFamily="2" charset="0"/>
                        </a:rPr>
                        <a:t>643001</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fr-FR" sz="800" b="0" i="0" u="none" strike="noStrike" dirty="0">
                          <a:solidFill>
                            <a:schemeClr val="tx1"/>
                          </a:solidFill>
                          <a:effectLst/>
                          <a:latin typeface="Peugeot New" panose="02000000000000000000" pitchFamily="2" charset="0"/>
                        </a:rPr>
                        <a:t>1PP6CBTJHWB0A0C2</a:t>
                      </a:r>
                    </a:p>
                    <a:p>
                      <a:pPr marL="0" marR="0" lvl="0" indent="0" algn="ctr" defTabSz="914400" rtl="0" eaLnBrk="1" fontAlgn="ctr" latinLnBrk="0" hangingPunct="1">
                        <a:lnSpc>
                          <a:spcPct val="100000"/>
                        </a:lnSpc>
                        <a:spcBef>
                          <a:spcPts val="0"/>
                        </a:spcBef>
                        <a:spcAft>
                          <a:spcPts val="0"/>
                        </a:spcAft>
                        <a:buClrTx/>
                        <a:buSzTx/>
                        <a:buFontTx/>
                        <a:buNone/>
                        <a:tabLst/>
                        <a:defRPr/>
                      </a:pPr>
                      <a:r>
                        <a:rPr lang="fr-FR" sz="800" b="0" i="0" u="none" strike="noStrike" dirty="0">
                          <a:solidFill>
                            <a:schemeClr val="tx1"/>
                          </a:solidFill>
                          <a:effectLst/>
                          <a:latin typeface="Peugeot New" panose="02000000000000000000" pitchFamily="2" charset="0"/>
                        </a:rPr>
                        <a:t>643002</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64615583"/>
                  </a:ext>
                </a:extLst>
              </a:tr>
              <a:tr h="441758">
                <a:tc>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fr-FR" sz="1400" b="1" i="0" u="none" strike="noStrike" dirty="0">
                          <a:solidFill>
                            <a:srgbClr val="00A3E0"/>
                          </a:solidFill>
                          <a:effectLst/>
                          <a:latin typeface="Peugeot New" panose="02000000000000000000" pitchFamily="2" charset="0"/>
                        </a:rPr>
                        <a:t>PLUG-IN HYBRID</a:t>
                      </a:r>
                      <a:endParaRPr lang="fr-FR" sz="1100" b="0" i="0" u="none" strike="noStrike" dirty="0">
                        <a:solidFill>
                          <a:srgbClr val="00A3E0"/>
                        </a:solidFill>
                        <a:effectLst/>
                        <a:latin typeface="Peugeot New" panose="02000000000000000000" pitchFamily="2" charset="0"/>
                      </a:endParaRPr>
                    </a:p>
                  </a:txBody>
                  <a:tcPr marL="857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1000" b="0" i="0" u="none" strike="noStrike"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1000" b="0" i="0" u="none" strike="noStrike"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endParaRPr lang="fr-FR" sz="1200" b="0" i="0" u="none" strike="noStrike" dirty="0">
                        <a:solidFill>
                          <a:srgbClr val="00B0F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endParaRPr lang="fr-FR" sz="1200" b="0" i="0" u="none" strike="noStrike" dirty="0">
                        <a:solidFill>
                          <a:srgbClr val="00B0F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50144159"/>
                  </a:ext>
                </a:extLst>
              </a:tr>
              <a:tr h="328595">
                <a:tc rowSpan="2">
                  <a:txBody>
                    <a:bodyPr/>
                    <a:lstStyle/>
                    <a:p>
                      <a:pPr algn="l" rtl="0" fontAlgn="ctr"/>
                      <a:r>
                        <a:rPr lang="fr-FR" sz="1100" b="0" i="0" u="none" strike="noStrike" dirty="0">
                          <a:solidFill>
                            <a:srgbClr val="00A3E0"/>
                          </a:solidFill>
                          <a:effectLst/>
                          <a:latin typeface="Peugeot New" panose="02000000000000000000" pitchFamily="2" charset="0"/>
                        </a:rPr>
                        <a:t>Plug-in </a:t>
                      </a:r>
                      <a:r>
                        <a:rPr lang="fr-FR" sz="1100" b="0" i="0" u="none" strike="noStrike" dirty="0" err="1">
                          <a:solidFill>
                            <a:srgbClr val="00A3E0"/>
                          </a:solidFill>
                          <a:effectLst/>
                          <a:latin typeface="Peugeot New" panose="02000000000000000000" pitchFamily="2" charset="0"/>
                        </a:rPr>
                        <a:t>Hybrid</a:t>
                      </a:r>
                      <a:r>
                        <a:rPr lang="fr-FR" sz="1100" b="0" i="0" u="none" strike="noStrike" dirty="0">
                          <a:solidFill>
                            <a:srgbClr val="00A3E0"/>
                          </a:solidFill>
                          <a:effectLst/>
                          <a:latin typeface="Peugeot New" panose="02000000000000000000" pitchFamily="2" charset="0"/>
                        </a:rPr>
                        <a:t> 180 e-EAT8 </a:t>
                      </a:r>
                      <a:r>
                        <a:rPr lang="fr-FR" sz="1100" b="0" i="0" u="none" strike="noStrike" baseline="30000" dirty="0">
                          <a:solidFill>
                            <a:srgbClr val="00A3E0"/>
                          </a:solidFill>
                          <a:effectLst/>
                          <a:latin typeface="Peugeot New" panose="02000000000000000000" pitchFamily="2" charset="0"/>
                        </a:rPr>
                        <a:t>(2)</a:t>
                      </a:r>
                    </a:p>
                  </a:txBody>
                  <a:tcPr marL="857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gridSpan="2">
                  <a:txBody>
                    <a:bodyPr/>
                    <a:lstStyle/>
                    <a:p>
                      <a:pPr algn="ctr" rtl="0" fontAlgn="ctr"/>
                      <a:r>
                        <a:rPr lang="fr-FR" sz="1000" b="0" i="0" u="none" strike="noStrike" dirty="0">
                          <a:solidFill>
                            <a:srgbClr val="000000"/>
                          </a:solidFill>
                          <a:effectLst/>
                          <a:latin typeface="Peugeot New" panose="02000000000000000000" pitchFamily="2" charset="0"/>
                        </a:rPr>
                        <a:t>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pPr algn="ctr" rtl="0" fontAlgn="ctr"/>
                      <a:endParaRPr lang="fr-FR" sz="1000" b="0" i="0" u="none" strike="noStrike" dirty="0">
                        <a:solidFill>
                          <a:srgbClr val="000000"/>
                        </a:solidFill>
                        <a:effectLst/>
                        <a:latin typeface="Peugeot New" panose="02000000000000000000" pitchFamily="2" charset="0"/>
                      </a:endParaRPr>
                    </a:p>
                  </a:txBody>
                  <a:tcPr marL="9525" marR="9525" marT="9525" marB="0" anchor="ctr">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rtl="0" fontAlgn="ctr"/>
                      <a:r>
                        <a:rPr lang="fr-FR" sz="1200" b="0" i="0" u="none" strike="noStrike" dirty="0">
                          <a:solidFill>
                            <a:srgbClr val="00B0F0"/>
                          </a:solidFill>
                          <a:effectLst/>
                          <a:latin typeface="Peugeot New" panose="02000000000000000000" pitchFamily="2" charset="0"/>
                        </a:rPr>
                        <a:t>45’200.-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chemeClr val="bg2">
                        <a:lumMod val="90000"/>
                      </a:schemeClr>
                    </a:solidFill>
                  </a:tcPr>
                </a:tc>
                <a:tc>
                  <a:txBody>
                    <a:bodyPr/>
                    <a:lstStyle/>
                    <a:p>
                      <a:pPr algn="ctr" rtl="0" fontAlgn="ctr"/>
                      <a:r>
                        <a:rPr lang="fr-FR" sz="1200" b="0" i="0" u="none" strike="noStrike" dirty="0">
                          <a:solidFill>
                            <a:srgbClr val="00B0F0"/>
                          </a:solidFill>
                          <a:effectLst/>
                          <a:latin typeface="Peugeot New" panose="02000000000000000000" pitchFamily="2" charset="0"/>
                        </a:rPr>
                        <a:t>48’500.-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223077530"/>
                  </a:ext>
                </a:extLst>
              </a:tr>
              <a:tr h="306419">
                <a:tc vMerge="1">
                  <a:txBody>
                    <a:bodyPr/>
                    <a:lstStyle/>
                    <a:p>
                      <a:endParaRPr lang="fr-FR"/>
                    </a:p>
                  </a:txBody>
                  <a:tcPr/>
                </a:tc>
                <a:tc gridSpan="2" vMerge="1">
                  <a:txBody>
                    <a:bodyPr/>
                    <a:lstStyle/>
                    <a:p>
                      <a:endParaRPr lang="fr-FR"/>
                    </a:p>
                  </a:txBody>
                  <a:tcPr/>
                </a:tc>
                <a:tc hMerge="1" vMerge="1">
                  <a:txBody>
                    <a:bodyPr/>
                    <a:lstStyle/>
                    <a:p>
                      <a:endParaRPr lang="fr-FR"/>
                    </a:p>
                  </a:txBody>
                  <a:tcPr/>
                </a:tc>
                <a:tc>
                  <a:txBody>
                    <a:bodyPr/>
                    <a:lstStyle/>
                    <a:p>
                      <a:pPr algn="ctr" rtl="0" fontAlgn="ctr"/>
                      <a:r>
                        <a:rPr lang="fr-FR" sz="800" b="0" i="0" u="none" strike="noStrike" dirty="0">
                          <a:solidFill>
                            <a:srgbClr val="00B0F0"/>
                          </a:solidFill>
                          <a:effectLst/>
                          <a:latin typeface="Peugeot New" panose="02000000000000000000" pitchFamily="2" charset="0"/>
                        </a:rPr>
                        <a:t>1PP6CBQR8AB0A0C2</a:t>
                      </a:r>
                    </a:p>
                    <a:p>
                      <a:pPr algn="ctr" rtl="0" fontAlgn="ctr"/>
                      <a:r>
                        <a:rPr lang="fr-FR" sz="800" b="0" i="0" u="none" strike="noStrike" dirty="0">
                          <a:solidFill>
                            <a:srgbClr val="00B0F0"/>
                          </a:solidFill>
                          <a:effectLst/>
                          <a:latin typeface="Peugeot New" panose="02000000000000000000" pitchFamily="2" charset="0"/>
                        </a:rPr>
                        <a:t>642999</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fr-FR" sz="800" b="0" i="0" u="none" strike="noStrike" dirty="0">
                          <a:solidFill>
                            <a:srgbClr val="00B0F0"/>
                          </a:solidFill>
                          <a:effectLst/>
                          <a:latin typeface="Peugeot New" panose="02000000000000000000" pitchFamily="2" charset="0"/>
                        </a:rPr>
                        <a:t>1PP6CBUR8AB0A0C2</a:t>
                      </a:r>
                    </a:p>
                    <a:p>
                      <a:pPr algn="ctr" rtl="0" fontAlgn="ctr"/>
                      <a:r>
                        <a:rPr lang="fr-FR" sz="800" b="0" i="0" u="none" strike="noStrike" dirty="0">
                          <a:solidFill>
                            <a:srgbClr val="00B0F0"/>
                          </a:solidFill>
                          <a:effectLst/>
                          <a:latin typeface="Peugeot New" panose="02000000000000000000" pitchFamily="2" charset="0"/>
                        </a:rPr>
                        <a:t>643000</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1073275"/>
                  </a:ext>
                </a:extLst>
              </a:tr>
              <a:tr h="306000">
                <a:tc rowSpan="2">
                  <a:txBody>
                    <a:bodyPr/>
                    <a:lstStyle/>
                    <a:p>
                      <a:pPr algn="l" rtl="0" fontAlgn="ctr"/>
                      <a:r>
                        <a:rPr lang="fr-FR" sz="1100" b="0" i="0" u="none" strike="noStrike" dirty="0">
                          <a:solidFill>
                            <a:srgbClr val="00A3E0"/>
                          </a:solidFill>
                          <a:effectLst/>
                          <a:latin typeface="Peugeot New" panose="02000000000000000000" pitchFamily="2" charset="0"/>
                        </a:rPr>
                        <a:t>Plug-in </a:t>
                      </a:r>
                      <a:r>
                        <a:rPr lang="fr-FR" sz="1100" b="0" i="0" u="none" strike="noStrike" dirty="0" err="1">
                          <a:solidFill>
                            <a:srgbClr val="00A3E0"/>
                          </a:solidFill>
                          <a:effectLst/>
                          <a:latin typeface="Peugeot New" panose="02000000000000000000" pitchFamily="2" charset="0"/>
                        </a:rPr>
                        <a:t>Hybrid</a:t>
                      </a:r>
                      <a:r>
                        <a:rPr lang="fr-FR" sz="1100" b="0" i="0" u="none" strike="noStrike" dirty="0">
                          <a:solidFill>
                            <a:srgbClr val="00A3E0"/>
                          </a:solidFill>
                          <a:effectLst/>
                          <a:latin typeface="Peugeot New" panose="02000000000000000000" pitchFamily="2" charset="0"/>
                        </a:rPr>
                        <a:t> 225 e-EAT8 </a:t>
                      </a:r>
                      <a:r>
                        <a:rPr lang="fr-FR" sz="1100" b="0" i="0" u="none" strike="noStrike" baseline="30000" dirty="0">
                          <a:solidFill>
                            <a:srgbClr val="00A3E0"/>
                          </a:solidFill>
                          <a:effectLst/>
                          <a:latin typeface="Peugeot New" panose="02000000000000000000" pitchFamily="2" charset="0"/>
                        </a:rPr>
                        <a:t>(2)</a:t>
                      </a:r>
                      <a:endParaRPr lang="fr-FR" sz="1100" b="0" i="0" u="none" strike="noStrike" dirty="0">
                        <a:solidFill>
                          <a:srgbClr val="00A3E0"/>
                        </a:solidFill>
                        <a:effectLst/>
                        <a:latin typeface="Peugeot New" panose="02000000000000000000" pitchFamily="2" charset="0"/>
                      </a:endParaRPr>
                    </a:p>
                  </a:txBody>
                  <a:tcPr marL="857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gridSpan="2">
                  <a:txBody>
                    <a:bodyPr/>
                    <a:lstStyle/>
                    <a:p>
                      <a:pPr algn="ctr" rtl="0" fontAlgn="ctr"/>
                      <a:r>
                        <a:rPr lang="fr-FR" sz="1000" b="0" i="0" u="none" strike="noStrike" dirty="0">
                          <a:solidFill>
                            <a:srgbClr val="000000"/>
                          </a:solidFill>
                          <a:effectLst/>
                          <a:latin typeface="Peugeot New" panose="02000000000000000000" pitchFamily="2" charset="0"/>
                        </a:rPr>
                        <a:t>37</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hMerge="1">
                  <a:txBody>
                    <a:bodyPr/>
                    <a:lstStyle/>
                    <a:p>
                      <a:pPr algn="ctr" rtl="0" fontAlgn="ctr"/>
                      <a:endParaRPr lang="fr-FR" sz="1000" b="0" i="0" u="none" strike="noStrike" dirty="0">
                        <a:solidFill>
                          <a:srgbClr val="000000"/>
                        </a:solidFill>
                        <a:effectLst/>
                        <a:latin typeface="Peugeot New" panose="02000000000000000000" pitchFamily="2" charset="0"/>
                      </a:endParaRPr>
                    </a:p>
                  </a:txBody>
                  <a:tcPr marL="9525" marR="9525" marT="9525" marB="0" anchor="ctr"/>
                </a:tc>
                <a:tc rowSpan="2">
                  <a:txBody>
                    <a:bodyPr/>
                    <a:lstStyle/>
                    <a:p>
                      <a:pPr algn="ctr" rtl="0" fontAlgn="ctr"/>
                      <a:r>
                        <a:rPr lang="fr-FR" sz="1400" b="1" i="0" u="none" strike="noStrike" dirty="0">
                          <a:solidFill>
                            <a:schemeClr val="tx1"/>
                          </a:solidFill>
                          <a:effectLst/>
                          <a:latin typeface="Peugeot New" panose="02000000000000000000" pitchFamily="2" charset="0"/>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fr-FR" sz="1200" b="0" i="0" u="none" strike="noStrike" dirty="0">
                          <a:solidFill>
                            <a:srgbClr val="00B0F0"/>
                          </a:solidFill>
                          <a:effectLst/>
                          <a:latin typeface="Peugeot New" panose="02000000000000000000" pitchFamily="2" charset="0"/>
                        </a:rPr>
                        <a:t>50’300.-</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1135120664"/>
                  </a:ext>
                </a:extLst>
              </a:tr>
              <a:tr h="306000">
                <a:tc vMerge="1">
                  <a:txBody>
                    <a:bodyPr/>
                    <a:lstStyle/>
                    <a:p>
                      <a:endParaRPr lang="fr-FR"/>
                    </a:p>
                  </a:txBody>
                  <a:tcPr/>
                </a:tc>
                <a:tc gridSpan="2" vMerge="1">
                  <a:txBody>
                    <a:bodyPr/>
                    <a:lstStyle/>
                    <a:p>
                      <a:endParaRPr lang="fr-FR"/>
                    </a:p>
                  </a:txBody>
                  <a:tcPr/>
                </a:tc>
                <a:tc hMerge="1" vMerge="1">
                  <a:txBody>
                    <a:bodyPr/>
                    <a:lstStyle/>
                    <a:p>
                      <a:endParaRPr lang="fr-FR"/>
                    </a:p>
                  </a:txBody>
                  <a:tcPr/>
                </a:tc>
                <a:tc vMerge="1">
                  <a:txBody>
                    <a:bodyPr/>
                    <a:lstStyle/>
                    <a:p>
                      <a:pPr algn="ctr" rtl="0" fontAlgn="ctr"/>
                      <a:endParaRPr lang="fr-FR" sz="1000" b="0" i="0" u="none" strike="noStrike" dirty="0">
                        <a:solidFill>
                          <a:srgbClr val="00B0F0"/>
                        </a:solidFill>
                        <a:effectLst/>
                        <a:latin typeface="Peugeot New" panose="02000000000000000000" pitchFamily="2"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rtl="0" fontAlgn="ctr"/>
                      <a:r>
                        <a:rPr lang="fr-FR" sz="800" b="0" i="0" u="none" strike="noStrike" dirty="0">
                          <a:solidFill>
                            <a:srgbClr val="00B0F0"/>
                          </a:solidFill>
                          <a:effectLst/>
                          <a:latin typeface="Peugeot New" panose="02000000000000000000" pitchFamily="2" charset="0"/>
                        </a:rPr>
                        <a:t>1PP6CBUR7AB0A0C2</a:t>
                      </a:r>
                    </a:p>
                    <a:p>
                      <a:pPr algn="ctr" rtl="0" fontAlgn="ctr"/>
                      <a:r>
                        <a:rPr lang="fr-FR" sz="800" b="0" i="0" u="none" strike="noStrike" dirty="0">
                          <a:solidFill>
                            <a:srgbClr val="00B0F0"/>
                          </a:solidFill>
                          <a:effectLst/>
                          <a:latin typeface="Peugeot New" panose="02000000000000000000" pitchFamily="2" charset="0"/>
                        </a:rPr>
                        <a:t>643003</a:t>
                      </a: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5900247"/>
                  </a:ext>
                </a:extLst>
              </a:tr>
            </a:tbl>
          </a:graphicData>
        </a:graphic>
      </p:graphicFrame>
      <p:pic>
        <p:nvPicPr>
          <p:cNvPr id="17" name="Image 16">
            <a:hlinkClick r:id="rId3"/>
          </p:cNvPr>
          <p:cNvPicPr>
            <a:picLocks noChangeAspect="1"/>
          </p:cNvPicPr>
          <p:nvPr/>
        </p:nvPicPr>
        <p:blipFill>
          <a:blip r:embed="rId4"/>
          <a:stretch>
            <a:fillRect/>
          </a:stretch>
        </p:blipFill>
        <p:spPr>
          <a:xfrm>
            <a:off x="6409114" y="361274"/>
            <a:ext cx="4862196" cy="622198"/>
          </a:xfrm>
          <a:prstGeom prst="rect">
            <a:avLst/>
          </a:prstGeom>
        </p:spPr>
      </p:pic>
      <p:grpSp>
        <p:nvGrpSpPr>
          <p:cNvPr id="11" name="Groupe 10"/>
          <p:cNvGrpSpPr/>
          <p:nvPr/>
        </p:nvGrpSpPr>
        <p:grpSpPr>
          <a:xfrm>
            <a:off x="2" y="-889"/>
            <a:ext cx="377175" cy="6858889"/>
            <a:chOff x="2" y="-889"/>
            <a:chExt cx="377175" cy="6858889"/>
          </a:xfrm>
        </p:grpSpPr>
        <p:grpSp>
          <p:nvGrpSpPr>
            <p:cNvPr id="15" name="Groupe 24"/>
            <p:cNvGrpSpPr/>
            <p:nvPr/>
          </p:nvGrpSpPr>
          <p:grpSpPr>
            <a:xfrm>
              <a:off x="2" y="857258"/>
              <a:ext cx="377175" cy="6000742"/>
              <a:chOff x="-5691" y="857258"/>
              <a:chExt cx="377175" cy="6000742"/>
            </a:xfrm>
            <a:solidFill>
              <a:srgbClr val="FFFFFF">
                <a:lumMod val="95000"/>
              </a:srgbClr>
            </a:solidFill>
          </p:grpSpPr>
          <p:sp>
            <p:nvSpPr>
              <p:cNvPr id="18" name="Rectangle 17">
                <a:hlinkClick r:id="rId5"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20" name="Rectangle 19">
                <a:hlinkClick r:id="rId6" action="ppaction://hlinksldjump"/>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21" name="Rectangle 20">
                <a:hlinkClick r:id="rId7" action="ppaction://hlinksldjump"/>
              </p:cNvPr>
              <p:cNvSpPr/>
              <p:nvPr/>
            </p:nvSpPr>
            <p:spPr>
              <a:xfrm rot="16200000">
                <a:off x="-245555" y="3671895"/>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22" name="Rectangle 21">
                <a:hlinkClick r:id="rId8" action="ppaction://hlinksldjump"/>
              </p:cNvPr>
              <p:cNvSpPr/>
              <p:nvPr/>
            </p:nvSpPr>
            <p:spPr>
              <a:xfrm rot="16200000">
                <a:off x="-247404" y="2813245"/>
                <a:ext cx="857250" cy="373823"/>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23" name="Rectangle 22">
                <a:hlinkClick r:id="rId9" action="ppaction://hlinksldjump"/>
              </p:cNvPr>
              <p:cNvSpPr/>
              <p:nvPr/>
            </p:nvSpPr>
            <p:spPr>
              <a:xfrm rot="16200000">
                <a:off x="-247399" y="1956226"/>
                <a:ext cx="857250" cy="373828"/>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24" name="Rectangle 23">
                <a:hlinkClick r:id="rId10" action="ppaction://hlinksldjump"/>
              </p:cNvPr>
              <p:cNvSpPr/>
              <p:nvPr/>
            </p:nvSpPr>
            <p:spPr>
              <a:xfrm rot="16200000">
                <a:off x="-245728" y="1097295"/>
                <a:ext cx="857250" cy="377175"/>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26" name="Rectangle 25">
                <a:hlinkClick r:id="rId11"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27" name="Rectangle 26">
              <a:hlinkClick r:id="rId12" action="ppaction://hlinksldjump"/>
              <a:extLst>
                <a:ext uri="{FF2B5EF4-FFF2-40B4-BE49-F238E27FC236}">
                  <a16:creationId xmlns:a16="http://schemas.microsoft.com/office/drawing/2014/main" id="{03CD456A-5E65-CD54-D5B3-7DDA83007E82}"/>
                </a:ext>
              </a:extLst>
            </p:cNvPr>
            <p:cNvSpPr/>
            <p:nvPr/>
          </p:nvSpPr>
          <p:spPr>
            <a:xfrm rot="16200000">
              <a:off x="-239865" y="241998"/>
              <a:ext cx="857250" cy="371475"/>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28" name="Rectangle 27">
            <a:hlinkClick r:id="rId10" action="ppaction://hlinksldjump"/>
            <a:extLst>
              <a:ext uri="{FF2B5EF4-FFF2-40B4-BE49-F238E27FC236}">
                <a16:creationId xmlns:a16="http://schemas.microsoft.com/office/drawing/2014/main" id="{AF668ED9-DBFF-AA21-13A1-C30EB7426D44}"/>
              </a:ext>
            </a:extLst>
          </p:cNvPr>
          <p:cNvSpPr/>
          <p:nvPr/>
        </p:nvSpPr>
        <p:spPr>
          <a:xfrm rot="16200000">
            <a:off x="-234869" y="1095945"/>
            <a:ext cx="857250" cy="377175"/>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chemeClr val="bg1"/>
                </a:solidFill>
                <a:effectLst/>
                <a:uLnTx/>
                <a:uFillTx/>
                <a:latin typeface="Peugeot New Light"/>
                <a:ea typeface="+mn-ea"/>
                <a:cs typeface="+mn-cs"/>
              </a:rPr>
              <a:t>Tarifs</a:t>
            </a:r>
            <a:endParaRPr kumimoji="0" lang="fr-FR" sz="650" b="1" i="0" u="none" strike="noStrike" kern="0" cap="none" spc="0" normalizeH="0" baseline="0" noProof="0" dirty="0">
              <a:ln>
                <a:noFill/>
              </a:ln>
              <a:solidFill>
                <a:schemeClr val="bg1"/>
              </a:solidFill>
              <a:effectLst/>
              <a:uLnTx/>
              <a:uFillTx/>
              <a:latin typeface="Peugeot New Light"/>
              <a:ea typeface="+mn-ea"/>
              <a:cs typeface="+mn-cs"/>
            </a:endParaRPr>
          </a:p>
        </p:txBody>
      </p:sp>
    </p:spTree>
    <p:extLst>
      <p:ext uri="{BB962C8B-B14F-4D97-AF65-F5344CB8AC3E}">
        <p14:creationId xmlns:p14="http://schemas.microsoft.com/office/powerpoint/2010/main" val="3882926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58076" y="857252"/>
            <a:ext cx="5443960" cy="4624343"/>
          </a:xfrm>
          <a:prstGeom prst="rect">
            <a:avLst/>
          </a:prstGeom>
        </p:spPr>
        <p:txBody>
          <a:bodyPr wrap="square" lIns="91440" tIns="45720" rIns="91440" bIns="45720" anchor="t">
            <a:spAutoFit/>
          </a:bodyPr>
          <a:lstStyle/>
          <a:p>
            <a:pPr algn="just">
              <a:spcAft>
                <a:spcPts val="300"/>
              </a:spcAft>
            </a:pPr>
            <a:r>
              <a:rPr lang="en-GB" sz="1200" dirty="0">
                <a:latin typeface="Peugeot New" panose="02000000000000000000" pitchFamily="50" charset="0"/>
              </a:rPr>
              <a:t>CONFORT</a:t>
            </a:r>
          </a:p>
          <a:p>
            <a:pPr algn="just">
              <a:spcAft>
                <a:spcPts val="300"/>
              </a:spcAft>
            </a:pPr>
            <a:endParaRPr lang="en-GB" sz="200" dirty="0">
              <a:latin typeface="Peugeot New" panose="02000000000000000000" pitchFamily="50" charset="0"/>
            </a:endParaRPr>
          </a:p>
          <a:p>
            <a:pPr marL="171450" indent="-171450">
              <a:spcAft>
                <a:spcPts val="300"/>
              </a:spcAft>
              <a:buFont typeface="Arial" panose="020B0604020202020204" pitchFamily="34" charset="0"/>
              <a:buChar char="•"/>
            </a:pPr>
            <a:r>
              <a:rPr lang="fr-FR" sz="900" dirty="0">
                <a:latin typeface="Peugeot New" panose="02000000000000000000" pitchFamily="50" charset="0"/>
              </a:rPr>
              <a:t>Pare-brise teinté feuilleté acoustique</a:t>
            </a:r>
          </a:p>
          <a:p>
            <a:pPr marL="171450" indent="-171450">
              <a:spcAft>
                <a:spcPts val="300"/>
              </a:spcAft>
              <a:buFont typeface="Arial" panose="020B0604020202020204" pitchFamily="34" charset="0"/>
              <a:buChar char="•"/>
            </a:pPr>
            <a:r>
              <a:rPr lang="fr-FR" sz="900" dirty="0">
                <a:latin typeface="Peugeot New" panose="02000000000000000000" pitchFamily="50" charset="0"/>
              </a:rPr>
              <a:t>Commutation automatique des feux de route</a:t>
            </a:r>
          </a:p>
          <a:p>
            <a:pPr marL="171450" indent="-171450">
              <a:spcAft>
                <a:spcPts val="300"/>
              </a:spcAft>
              <a:buFont typeface="Arial" panose="020B0604020202020204" pitchFamily="34" charset="0"/>
              <a:buChar char="•"/>
            </a:pPr>
            <a:r>
              <a:rPr lang="fr-FR" sz="900" dirty="0">
                <a:latin typeface="Peugeot New" panose="02000000000000000000" pitchFamily="50" charset="0"/>
              </a:rPr>
              <a:t>Accoudoir central avant</a:t>
            </a:r>
          </a:p>
          <a:p>
            <a:pPr marL="171450" indent="-171450">
              <a:spcAft>
                <a:spcPts val="300"/>
              </a:spcAft>
              <a:buFont typeface="Arial" panose="020B0604020202020204" pitchFamily="34" charset="0"/>
              <a:buChar char="•"/>
            </a:pPr>
            <a:r>
              <a:rPr lang="fr-FR" sz="900" dirty="0">
                <a:latin typeface="Peugeot New" panose="02000000000000000000" pitchFamily="50" charset="0"/>
              </a:rPr>
              <a:t>Sélecteur de modes de conduite </a:t>
            </a:r>
            <a:r>
              <a:rPr lang="en-GB" sz="900" dirty="0">
                <a:latin typeface="Peugeot New" panose="02000000000000000000" pitchFamily="50" charset="0"/>
              </a:rPr>
              <a:t>: Eco et Sport sur Hybrid 136 / Electric, Hybrid et Sport sur Plug-in Hybrid</a:t>
            </a:r>
          </a:p>
          <a:p>
            <a:pPr marL="171450" indent="-171450">
              <a:spcAft>
                <a:spcPts val="300"/>
              </a:spcAft>
              <a:buFont typeface="Arial" panose="020B0604020202020204" pitchFamily="34" charset="0"/>
              <a:buChar char="•"/>
              <a:defRPr/>
            </a:pPr>
            <a:r>
              <a:rPr lang="fr-FR" sz="900" dirty="0">
                <a:latin typeface="Peugeot New"/>
              </a:rPr>
              <a:t>Air conditionné automatique </a:t>
            </a:r>
            <a:r>
              <a:rPr lang="fr-FR" sz="900" dirty="0" err="1">
                <a:latin typeface="Peugeot New"/>
              </a:rPr>
              <a:t>bi-zone</a:t>
            </a:r>
            <a:r>
              <a:rPr lang="fr-FR" sz="900" dirty="0">
                <a:latin typeface="Peugeot New"/>
              </a:rPr>
              <a:t> avec Air </a:t>
            </a:r>
            <a:r>
              <a:rPr lang="fr-FR" sz="900" dirty="0" err="1">
                <a:latin typeface="Peugeot New"/>
              </a:rPr>
              <a:t>Quality</a:t>
            </a:r>
            <a:r>
              <a:rPr lang="fr-FR" sz="900" dirty="0">
                <a:latin typeface="Peugeot New"/>
              </a:rPr>
              <a:t> System (filtre à charbon HEPA)</a:t>
            </a:r>
          </a:p>
          <a:p>
            <a:pPr marL="171450" indent="-171450">
              <a:spcAft>
                <a:spcPts val="300"/>
              </a:spcAft>
              <a:buFont typeface="Arial" panose="020B0604020202020204" pitchFamily="34" charset="0"/>
              <a:buChar char="•"/>
            </a:pPr>
            <a:r>
              <a:rPr lang="fr-FR" sz="900" dirty="0">
                <a:latin typeface="Peugeot New" panose="02000000000000000000" pitchFamily="50" charset="0"/>
              </a:rPr>
              <a:t>Rétroviseurs extérieurs électrique avec sonde de température, dégivrants et rabattables électriquement, répétiteurs de feux clignotants à LED</a:t>
            </a:r>
          </a:p>
          <a:p>
            <a:pPr marL="171450" indent="-171450">
              <a:spcAft>
                <a:spcPts val="300"/>
              </a:spcAft>
              <a:buFont typeface="Arial" panose="020B0604020202020204" pitchFamily="34" charset="0"/>
              <a:buChar char="•"/>
            </a:pPr>
            <a:r>
              <a:rPr lang="fr-CH" sz="900" dirty="0">
                <a:latin typeface="Peugeot New" panose="02000000000000000000" pitchFamily="50" charset="0"/>
              </a:rPr>
              <a:t>Rétro intérieur jour / nuit </a:t>
            </a:r>
            <a:r>
              <a:rPr lang="fr-CH" sz="900" dirty="0" err="1">
                <a:latin typeface="Peugeot New" panose="02000000000000000000" pitchFamily="50" charset="0"/>
              </a:rPr>
              <a:t>électrochrome</a:t>
            </a:r>
            <a:endParaRPr lang="fr-CH" sz="900" dirty="0">
              <a:latin typeface="Peugeot New" panose="02000000000000000000" pitchFamily="50" charset="0"/>
            </a:endParaRPr>
          </a:p>
          <a:p>
            <a:pPr marL="171450" indent="-171450">
              <a:spcAft>
                <a:spcPts val="300"/>
              </a:spcAft>
              <a:buFont typeface="Arial" panose="020B0604020202020204" pitchFamily="34" charset="0"/>
              <a:buChar char="•"/>
            </a:pPr>
            <a:r>
              <a:rPr lang="fr-FR" sz="900" dirty="0">
                <a:latin typeface="Peugeot New" panose="02000000000000000000" pitchFamily="50" charset="0"/>
              </a:rPr>
              <a:t>Direction assistée électrique, volant avec réglage manuel en hauteur et en profondeur</a:t>
            </a:r>
          </a:p>
          <a:p>
            <a:pPr marL="171450" indent="-171450">
              <a:spcAft>
                <a:spcPts val="300"/>
              </a:spcAft>
              <a:buFont typeface="Arial" panose="020B0604020202020204" pitchFamily="34" charset="0"/>
              <a:buChar char="•"/>
            </a:pPr>
            <a:r>
              <a:rPr lang="en-GB" sz="900" dirty="0">
                <a:latin typeface="Peugeot New" panose="02000000000000000000" pitchFamily="50" charset="0"/>
              </a:rPr>
              <a:t>Quatre </a:t>
            </a:r>
            <a:r>
              <a:rPr lang="en-GB" sz="900" dirty="0" err="1">
                <a:latin typeface="Peugeot New" panose="02000000000000000000" pitchFamily="50" charset="0"/>
              </a:rPr>
              <a:t>poignées</a:t>
            </a:r>
            <a:r>
              <a:rPr lang="en-GB" sz="900" dirty="0">
                <a:latin typeface="Peugeot New" panose="02000000000000000000" pitchFamily="50" charset="0"/>
              </a:rPr>
              <a:t> de </a:t>
            </a:r>
            <a:r>
              <a:rPr lang="en-GB" sz="900" dirty="0" err="1">
                <a:latin typeface="Peugeot New" panose="02000000000000000000" pitchFamily="50" charset="0"/>
              </a:rPr>
              <a:t>maintien</a:t>
            </a:r>
            <a:endParaRPr lang="en-GB" sz="900" dirty="0">
              <a:latin typeface="Peugeot New" panose="02000000000000000000" pitchFamily="50" charset="0"/>
            </a:endParaRPr>
          </a:p>
          <a:p>
            <a:pPr marL="171450" indent="-171450">
              <a:spcAft>
                <a:spcPts val="300"/>
              </a:spcAft>
              <a:buFont typeface="Arial" panose="020B0604020202020204" pitchFamily="34" charset="0"/>
              <a:buChar char="•"/>
            </a:pPr>
            <a:r>
              <a:rPr lang="fr-FR" sz="900" dirty="0">
                <a:latin typeface="Peugeot New" panose="02000000000000000000" pitchFamily="50" charset="0"/>
              </a:rPr>
              <a:t>Accès et démarrage mains libres sur arche de console marquage rétroéclairé, </a:t>
            </a:r>
            <a:r>
              <a:rPr lang="fr-CH" sz="900" dirty="0">
                <a:latin typeface="Peugeot New" panose="02000000000000000000" pitchFamily="50" charset="0"/>
              </a:rPr>
              <a:t>verrouillage/déverrouillage à l'éloignement</a:t>
            </a:r>
            <a:endParaRPr lang="fr-FR" sz="900" dirty="0">
              <a:latin typeface="Peugeot New" panose="02000000000000000000" pitchFamily="50" charset="0"/>
            </a:endParaRPr>
          </a:p>
          <a:p>
            <a:pPr marL="171450" indent="-171450">
              <a:spcAft>
                <a:spcPts val="300"/>
              </a:spcAft>
              <a:buFont typeface="Arial" panose="020B0604020202020204" pitchFamily="34" charset="0"/>
              <a:buChar char="•"/>
            </a:pPr>
            <a:r>
              <a:rPr lang="fr-FR" sz="900" dirty="0">
                <a:latin typeface="Peugeot New" panose="02000000000000000000" pitchFamily="50" charset="0"/>
              </a:rPr>
              <a:t>Banquette arrière rabattable 2/3 - 1/3</a:t>
            </a:r>
          </a:p>
          <a:p>
            <a:pPr marL="171450" indent="-171450">
              <a:spcAft>
                <a:spcPts val="300"/>
              </a:spcAft>
              <a:buFont typeface="Arial" panose="020B0604020202020204" pitchFamily="34" charset="0"/>
              <a:buChar char="•"/>
            </a:pPr>
            <a:r>
              <a:rPr lang="fr-FR" sz="900" dirty="0">
                <a:latin typeface="Peugeot New" panose="02000000000000000000" pitchFamily="50" charset="0"/>
              </a:rPr>
              <a:t>Deux télécommandes trois boutons</a:t>
            </a:r>
          </a:p>
          <a:p>
            <a:pPr marL="171450" indent="-171450">
              <a:spcAft>
                <a:spcPts val="300"/>
              </a:spcAft>
              <a:buFont typeface="Arial" panose="020B0604020202020204" pitchFamily="34" charset="0"/>
              <a:buChar char="•"/>
            </a:pPr>
            <a:r>
              <a:rPr lang="fr-FR" sz="900" dirty="0">
                <a:latin typeface="Peugeot New" panose="02000000000000000000" pitchFamily="50" charset="0"/>
              </a:rPr>
              <a:t>Lève-vitres avant et arrière électriques et séquentiels avec anti-pincement</a:t>
            </a:r>
          </a:p>
          <a:p>
            <a:pPr marL="171450" indent="-171450">
              <a:spcAft>
                <a:spcPts val="300"/>
              </a:spcAft>
              <a:buFont typeface="Arial" panose="020B0604020202020204" pitchFamily="34" charset="0"/>
              <a:buChar char="•"/>
            </a:pPr>
            <a:r>
              <a:rPr lang="fr-FR" sz="900" dirty="0">
                <a:latin typeface="Peugeot New" panose="02000000000000000000" pitchFamily="50" charset="0"/>
              </a:rPr>
              <a:t>2 Eclairages coffre à LED</a:t>
            </a:r>
          </a:p>
          <a:p>
            <a:pPr marL="171450" indent="-171450">
              <a:spcAft>
                <a:spcPts val="300"/>
              </a:spcAft>
              <a:buFont typeface="Arial" panose="020B0604020202020204" pitchFamily="34" charset="0"/>
              <a:buChar char="•"/>
              <a:defRPr/>
            </a:pPr>
            <a:r>
              <a:rPr lang="fr-FR" sz="900" dirty="0">
                <a:latin typeface="Peugeot New"/>
              </a:rPr>
              <a:t>Pare-brise laminé acoustique</a:t>
            </a:r>
          </a:p>
          <a:p>
            <a:pPr>
              <a:spcAft>
                <a:spcPts val="300"/>
              </a:spcAft>
              <a:defRPr/>
            </a:pPr>
            <a:endParaRPr lang="fr-FR" sz="900" dirty="0">
              <a:latin typeface="Peugeot New"/>
            </a:endParaRPr>
          </a:p>
          <a:p>
            <a:pPr lvl="0">
              <a:spcAft>
                <a:spcPts val="300"/>
              </a:spcAft>
              <a:defRPr/>
            </a:pPr>
            <a:r>
              <a:rPr lang="fr-FR" sz="1200" dirty="0">
                <a:latin typeface="Peugeot New"/>
              </a:rPr>
              <a:t>ESTHÉTIQUE INTÉRIEURE</a:t>
            </a:r>
          </a:p>
          <a:p>
            <a:pPr marL="171450" indent="-171450">
              <a:spcAft>
                <a:spcPts val="300"/>
              </a:spcAft>
              <a:buFont typeface="Arial" panose="020B0604020202020204" pitchFamily="34" charset="0"/>
              <a:buChar char="•"/>
              <a:defRPr/>
            </a:pPr>
            <a:r>
              <a:rPr lang="fr-FR" sz="900" dirty="0">
                <a:latin typeface="Peugeot New" panose="02000000000000000000" pitchFamily="50" charset="0"/>
              </a:rPr>
              <a:t>Décor textile (planche de bord, panneaux de porte)</a:t>
            </a:r>
          </a:p>
          <a:p>
            <a:pPr marL="171450" indent="-171450">
              <a:spcAft>
                <a:spcPts val="300"/>
              </a:spcAft>
              <a:buFont typeface="Arial" panose="020B0604020202020204" pitchFamily="34" charset="0"/>
              <a:buChar char="•"/>
            </a:pPr>
            <a:r>
              <a:rPr lang="fr-FR" sz="900" dirty="0">
                <a:latin typeface="Peugeot New" panose="02000000000000000000" pitchFamily="50" charset="0"/>
              </a:rPr>
              <a:t>Volant croûte de cuir</a:t>
            </a:r>
            <a:endParaRPr lang="en-GB" sz="900" dirty="0">
              <a:latin typeface="Peugeot New" panose="02000000000000000000" pitchFamily="50" charset="0"/>
            </a:endParaRPr>
          </a:p>
          <a:p>
            <a:pPr marL="171450" indent="-171450">
              <a:spcAft>
                <a:spcPts val="300"/>
              </a:spcAft>
              <a:buFont typeface="Arial" panose="020B0604020202020204" pitchFamily="34" charset="0"/>
              <a:buChar char="•"/>
            </a:pPr>
            <a:endParaRPr lang="fr-FR" sz="900" dirty="0">
              <a:latin typeface="Peugeot New" panose="02000000000000000000" pitchFamily="50" charset="0"/>
            </a:endParaRPr>
          </a:p>
        </p:txBody>
      </p:sp>
      <p:sp>
        <p:nvSpPr>
          <p:cNvPr id="48" name="ZoneTexte 47">
            <a:extLst>
              <a:ext uri="{FF2B5EF4-FFF2-40B4-BE49-F238E27FC236}">
                <a16:creationId xmlns:a16="http://schemas.microsoft.com/office/drawing/2014/main" id="{16F714C1-3064-4713-BF7D-4D5E4982CD37}"/>
              </a:ext>
            </a:extLst>
          </p:cNvPr>
          <p:cNvSpPr txBox="1"/>
          <p:nvPr/>
        </p:nvSpPr>
        <p:spPr>
          <a:xfrm>
            <a:off x="10404387" y="6673334"/>
            <a:ext cx="1733549" cy="184666"/>
          </a:xfrm>
          <a:prstGeom prst="rect">
            <a:avLst/>
          </a:prstGeom>
          <a:noFill/>
        </p:spPr>
        <p:txBody>
          <a:bodyPr wrap="square" rtlCol="0">
            <a:spAutoFit/>
          </a:bodyPr>
          <a:lstStyle/>
          <a:p>
            <a:r>
              <a:rPr lang="en-GB" sz="600" dirty="0">
                <a:solidFill>
                  <a:schemeClr val="bg1"/>
                </a:solidFill>
                <a:latin typeface="Peugeot New Light" panose="02000000000000000000" pitchFamily="2" charset="0"/>
              </a:rPr>
              <a:t>Image for illustration purposes only</a:t>
            </a:r>
          </a:p>
        </p:txBody>
      </p:sp>
      <p:sp>
        <p:nvSpPr>
          <p:cNvPr id="15" name="Titre 2"/>
          <p:cNvSpPr txBox="1">
            <a:spLocks/>
          </p:cNvSpPr>
          <p:nvPr/>
        </p:nvSpPr>
        <p:spPr>
          <a:xfrm>
            <a:off x="667603" y="327356"/>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1500" b="1" dirty="0">
                <a:latin typeface="Peugeot New" panose="02000000000000000000" pitchFamily="50" charset="0"/>
              </a:rPr>
              <a:t>EQUIPEMENT DE SÉRIE ALLURE</a:t>
            </a:r>
          </a:p>
        </p:txBody>
      </p:sp>
      <p:grpSp>
        <p:nvGrpSpPr>
          <p:cNvPr id="12" name="Groupe 11"/>
          <p:cNvGrpSpPr/>
          <p:nvPr/>
        </p:nvGrpSpPr>
        <p:grpSpPr>
          <a:xfrm>
            <a:off x="3" y="-889"/>
            <a:ext cx="380529" cy="6858889"/>
            <a:chOff x="3" y="-889"/>
            <a:chExt cx="380529" cy="6858889"/>
          </a:xfrm>
        </p:grpSpPr>
        <p:grpSp>
          <p:nvGrpSpPr>
            <p:cNvPr id="17" name="Groupe 16"/>
            <p:cNvGrpSpPr/>
            <p:nvPr/>
          </p:nvGrpSpPr>
          <p:grpSpPr>
            <a:xfrm>
              <a:off x="3" y="-889"/>
              <a:ext cx="377181" cy="6858889"/>
              <a:chOff x="3" y="-889"/>
              <a:chExt cx="377181" cy="6858889"/>
            </a:xfrm>
          </p:grpSpPr>
          <p:grpSp>
            <p:nvGrpSpPr>
              <p:cNvPr id="19" name="Groupe 24"/>
              <p:cNvGrpSpPr/>
              <p:nvPr/>
            </p:nvGrpSpPr>
            <p:grpSpPr>
              <a:xfrm>
                <a:off x="3" y="857258"/>
                <a:ext cx="377181" cy="6000742"/>
                <a:chOff x="-5690" y="857258"/>
                <a:chExt cx="377181" cy="6000742"/>
              </a:xfrm>
              <a:solidFill>
                <a:srgbClr val="FFFFFF">
                  <a:lumMod val="95000"/>
                </a:srgbClr>
              </a:solidFill>
            </p:grpSpPr>
            <p:sp>
              <p:nvSpPr>
                <p:cNvPr id="21" name="Rectangle 20">
                  <a:hlinkClick r:id="rId2"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22" name="Rectangle 21">
                  <a:hlinkClick r:id="rId3" action="ppaction://hlinksldjump"/>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23" name="Rectangle 22">
                  <a:hlinkClick r:id="rId4" action="ppaction://hlinksldjump"/>
                </p:cNvPr>
                <p:cNvSpPr/>
                <p:nvPr/>
              </p:nvSpPr>
              <p:spPr>
                <a:xfrm rot="16200000">
                  <a:off x="-245555" y="3671895"/>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24" name="Rectangle 23">
                  <a:hlinkClick r:id="rId5" action="ppaction://hlinksldjump"/>
                </p:cNvPr>
                <p:cNvSpPr/>
                <p:nvPr/>
              </p:nvSpPr>
              <p:spPr>
                <a:xfrm rot="16200000">
                  <a:off x="-247400" y="2813242"/>
                  <a:ext cx="857250" cy="37383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25" name="Rectangle 24">
                  <a:hlinkClick r:id="rId6" action="ppaction://hlinksldjump"/>
                </p:cNvPr>
                <p:cNvSpPr/>
                <p:nvPr/>
              </p:nvSpPr>
              <p:spPr>
                <a:xfrm rot="16200000">
                  <a:off x="-245724" y="1954549"/>
                  <a:ext cx="857250" cy="377181"/>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26" name="Rectangle 25">
                  <a:hlinkClick r:id="rId7" action="ppaction://hlinksldjump"/>
                </p:cNvPr>
                <p:cNvSpPr/>
                <p:nvPr/>
              </p:nvSpPr>
              <p:spPr>
                <a:xfrm rot="16200000">
                  <a:off x="-247400" y="1098968"/>
                  <a:ext cx="857250" cy="373829"/>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27" name="Rectangle 26">
                  <a:hlinkClick r:id="rId8"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20" name="Rectangle 19">
                <a:hlinkClick r:id="rId9" action="ppaction://hlinksldjump"/>
                <a:extLst>
                  <a:ext uri="{FF2B5EF4-FFF2-40B4-BE49-F238E27FC236}">
                    <a16:creationId xmlns:a16="http://schemas.microsoft.com/office/drawing/2014/main" id="{03CD456A-5E65-CD54-D5B3-7DDA83007E82}"/>
                  </a:ext>
                </a:extLst>
              </p:cNvPr>
              <p:cNvSpPr/>
              <p:nvPr/>
            </p:nvSpPr>
            <p:spPr>
              <a:xfrm rot="16200000">
                <a:off x="-239865" y="241998"/>
                <a:ext cx="857250" cy="371475"/>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28" name="Rectangle 27">
              <a:hlinkClick r:id="rId6" action="ppaction://hlinksldjump"/>
              <a:extLst>
                <a:ext uri="{FF2B5EF4-FFF2-40B4-BE49-F238E27FC236}">
                  <a16:creationId xmlns:a16="http://schemas.microsoft.com/office/drawing/2014/main" id="{B5CE3533-EFF1-0227-8427-33968787783A}"/>
                </a:ext>
              </a:extLst>
            </p:cNvPr>
            <p:cNvSpPr/>
            <p:nvPr/>
          </p:nvSpPr>
          <p:spPr>
            <a:xfrm rot="16200000">
              <a:off x="-236683" y="1953637"/>
              <a:ext cx="857250" cy="377181"/>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chemeClr val="bg1"/>
                  </a:solidFill>
                  <a:effectLst/>
                  <a:uLnTx/>
                  <a:uFillTx/>
                  <a:latin typeface="Peugeot New Light"/>
                  <a:ea typeface="+mn-ea"/>
                  <a:cs typeface="+mn-cs"/>
                </a:rPr>
                <a:t>Equipement et finitions</a:t>
              </a:r>
            </a:p>
          </p:txBody>
        </p:sp>
      </p:grpSp>
      <p:pic>
        <p:nvPicPr>
          <p:cNvPr id="18" name="Image 15" descr="Une image contenant panneau de configuration&#10;&#10;Description générée automatiquement">
            <a:extLst>
              <a:ext uri="{FF2B5EF4-FFF2-40B4-BE49-F238E27FC236}">
                <a16:creationId xmlns:a16="http://schemas.microsoft.com/office/drawing/2014/main" id="{966CDA3F-239F-47D7-B69B-AA9E60E6F7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1564" r="44867"/>
          <a:stretch/>
        </p:blipFill>
        <p:spPr>
          <a:xfrm>
            <a:off x="6880194" y="0"/>
            <a:ext cx="5311806" cy="6858000"/>
          </a:xfrm>
          <a:prstGeom prst="rect">
            <a:avLst/>
          </a:prstGeom>
        </p:spPr>
      </p:pic>
    </p:spTree>
    <p:extLst>
      <p:ext uri="{BB962C8B-B14F-4D97-AF65-F5344CB8AC3E}">
        <p14:creationId xmlns:p14="http://schemas.microsoft.com/office/powerpoint/2010/main" val="39759341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58077" y="896008"/>
            <a:ext cx="5046037" cy="4862870"/>
          </a:xfrm>
          <a:prstGeom prst="rect">
            <a:avLst/>
          </a:prstGeom>
        </p:spPr>
        <p:txBody>
          <a:bodyPr wrap="square" lIns="91440" tIns="45720" rIns="91440" bIns="45720" anchor="t">
            <a:spAutoFit/>
          </a:bodyPr>
          <a:lstStyle/>
          <a:p>
            <a:pPr>
              <a:spcAft>
                <a:spcPts val="300"/>
              </a:spcAft>
            </a:pPr>
            <a:r>
              <a:rPr lang="fr-FR" sz="1200" dirty="0">
                <a:latin typeface="Peugeot New" panose="02000000000000000000" pitchFamily="50" charset="0"/>
              </a:rPr>
              <a:t>MULTIMÉDIA ET NAVIGATION</a:t>
            </a:r>
          </a:p>
          <a:p>
            <a:pPr marL="171450" indent="-171450">
              <a:spcAft>
                <a:spcPts val="300"/>
              </a:spcAft>
              <a:buFont typeface="Arial" panose="020B0604020202020204" pitchFamily="34" charset="0"/>
              <a:buChar char="•"/>
              <a:defRPr/>
            </a:pPr>
            <a:r>
              <a:rPr lang="fr-FR" sz="900" dirty="0">
                <a:latin typeface="Peugeot New" panose="02000000000000000000" pitchFamily="50" charset="0"/>
              </a:rPr>
              <a:t>Navigation connectée avec écran central tactile 10'' et écran avec i-</a:t>
            </a:r>
            <a:r>
              <a:rPr lang="fr-FR" sz="900" dirty="0" err="1">
                <a:latin typeface="Peugeot New" panose="02000000000000000000" pitchFamily="50" charset="0"/>
              </a:rPr>
              <a:t>Toggles</a:t>
            </a:r>
            <a:r>
              <a:rPr lang="fr-FR" sz="900" dirty="0">
                <a:latin typeface="Peugeot New" panose="02000000000000000000" pitchFamily="50" charset="0"/>
              </a:rPr>
              <a:t> virtuels personnalisables</a:t>
            </a:r>
          </a:p>
          <a:p>
            <a:pPr marL="171450" indent="-171450">
              <a:spcAft>
                <a:spcPts val="300"/>
              </a:spcAft>
              <a:buFont typeface="Arial" panose="020B0604020202020204" pitchFamily="34" charset="0"/>
              <a:buChar char="•"/>
              <a:defRPr/>
            </a:pPr>
            <a:r>
              <a:rPr lang="fr-FR" sz="900" dirty="0">
                <a:latin typeface="Peugeot New" panose="02000000000000000000" pitchFamily="50" charset="0"/>
              </a:rPr>
              <a:t>Fonction Bluetooth®</a:t>
            </a:r>
          </a:p>
          <a:p>
            <a:pPr marL="171450" indent="-171450">
              <a:spcAft>
                <a:spcPts val="300"/>
              </a:spcAft>
              <a:buFont typeface="Arial" panose="020B0604020202020204" pitchFamily="34" charset="0"/>
              <a:buChar char="•"/>
              <a:defRPr/>
            </a:pPr>
            <a:r>
              <a:rPr lang="fr-FR" sz="900" dirty="0">
                <a:latin typeface="Peugeot New" panose="02000000000000000000" pitchFamily="50" charset="0"/>
              </a:rPr>
              <a:t>Fonction DAB (Radio Numérique Terrestre)</a:t>
            </a:r>
          </a:p>
          <a:p>
            <a:pPr marL="171450" indent="-171450">
              <a:spcAft>
                <a:spcPts val="300"/>
              </a:spcAft>
              <a:buFont typeface="Arial" panose="020B0604020202020204" pitchFamily="34" charset="0"/>
              <a:buChar char="•"/>
              <a:defRPr/>
            </a:pPr>
            <a:r>
              <a:rPr lang="fr-FR" sz="900" dirty="0">
                <a:latin typeface="Peugeot New" panose="02000000000000000000" pitchFamily="50" charset="0"/>
              </a:rPr>
              <a:t>Peugeot i-Cockpit avec combiné d’instrumentation numérique 10’’ personnalisable</a:t>
            </a:r>
          </a:p>
          <a:p>
            <a:pPr marL="171450" indent="-171450">
              <a:spcAft>
                <a:spcPts val="300"/>
              </a:spcAft>
              <a:buFont typeface="Arial" panose="020B0604020202020204" pitchFamily="34" charset="0"/>
              <a:buChar char="•"/>
            </a:pPr>
            <a:r>
              <a:rPr lang="fr-FR" sz="900" dirty="0">
                <a:latin typeface="Peugeot New" panose="02000000000000000000" pitchFamily="50" charset="0"/>
              </a:rPr>
              <a:t>Fonction Mirror </a:t>
            </a:r>
            <a:r>
              <a:rPr lang="fr-FR" sz="900" dirty="0" err="1">
                <a:latin typeface="Peugeot New" panose="02000000000000000000" pitchFamily="50" charset="0"/>
              </a:rPr>
              <a:t>Screen</a:t>
            </a:r>
            <a:r>
              <a:rPr lang="fr-FR" sz="900" dirty="0">
                <a:latin typeface="Peugeot New" panose="02000000000000000000" pitchFamily="50" charset="0"/>
              </a:rPr>
              <a:t> (Apple </a:t>
            </a:r>
            <a:r>
              <a:rPr lang="fr-FR" sz="900" dirty="0" err="1">
                <a:latin typeface="Peugeot New" panose="02000000000000000000" pitchFamily="50" charset="0"/>
              </a:rPr>
              <a:t>Carplay</a:t>
            </a:r>
            <a:r>
              <a:rPr lang="fr-FR" sz="900" dirty="0">
                <a:latin typeface="Peugeot New" panose="02000000000000000000" pitchFamily="50" charset="0"/>
              </a:rPr>
              <a:t>™ / Android Auto™) sans fil</a:t>
            </a:r>
          </a:p>
          <a:p>
            <a:pPr marL="171450" indent="-171450">
              <a:spcAft>
                <a:spcPts val="300"/>
              </a:spcAft>
              <a:buFont typeface="Arial" panose="020B0604020202020204" pitchFamily="34" charset="0"/>
              <a:buChar char="•"/>
              <a:defRPr/>
            </a:pPr>
            <a:r>
              <a:rPr lang="fr-FR" sz="900" dirty="0">
                <a:latin typeface="Peugeot New" panose="02000000000000000000" pitchFamily="50" charset="0"/>
              </a:rPr>
              <a:t>Deux prises USB-C avant (recharge + data), deux prises USB-C arrière (recharge) </a:t>
            </a:r>
          </a:p>
          <a:p>
            <a:pPr marL="171450" indent="-171450">
              <a:spcAft>
                <a:spcPts val="300"/>
              </a:spcAft>
              <a:buFont typeface="Arial" panose="020B0604020202020204" pitchFamily="34" charset="0"/>
              <a:buChar char="•"/>
              <a:defRPr/>
            </a:pPr>
            <a:r>
              <a:rPr lang="fr-FR" sz="900" dirty="0">
                <a:latin typeface="Peugeot New" panose="02000000000000000000" pitchFamily="50" charset="0"/>
              </a:rPr>
              <a:t>Prise 12V à l'avant + coffre</a:t>
            </a:r>
          </a:p>
          <a:p>
            <a:pPr marL="171450" indent="-171450">
              <a:spcAft>
                <a:spcPts val="300"/>
              </a:spcAft>
              <a:buFont typeface="Arial" panose="020B0604020202020204" pitchFamily="34" charset="0"/>
              <a:buChar char="•"/>
              <a:defRPr/>
            </a:pPr>
            <a:r>
              <a:rPr lang="fr-FR" sz="900" dirty="0">
                <a:latin typeface="Peugeot New" panose="02000000000000000000" pitchFamily="50" charset="0"/>
              </a:rPr>
              <a:t>Système audio à 6 haut-parleurs (2 tweeters ; 2 woofers ; 2 HP)</a:t>
            </a:r>
          </a:p>
          <a:p>
            <a:pPr marL="171450" indent="-171450">
              <a:spcAft>
                <a:spcPts val="300"/>
              </a:spcAft>
              <a:buFont typeface="Arial" panose="020B0604020202020204" pitchFamily="34" charset="0"/>
              <a:buChar char="•"/>
              <a:defRPr/>
            </a:pPr>
            <a:r>
              <a:rPr lang="fr-FR" sz="900" dirty="0">
                <a:latin typeface="Peugeot New" panose="02000000000000000000" pitchFamily="50" charset="0"/>
              </a:rPr>
              <a:t>Commande de reconnaissance vocale « OK PEUGEOT » en langage naturel, permet l’accès à toutes les demandes liées aux fonctions de l’info-divertissement</a:t>
            </a:r>
          </a:p>
          <a:p>
            <a:pPr marL="171450" indent="-171450">
              <a:spcAft>
                <a:spcPts val="300"/>
              </a:spcAft>
              <a:buFont typeface="Arial" panose="020B0604020202020204" pitchFamily="34" charset="0"/>
              <a:buChar char="•"/>
              <a:defRPr/>
            </a:pPr>
            <a:endParaRPr lang="fr-FR" sz="900" dirty="0">
              <a:latin typeface="Peugeot New" panose="02000000000000000000" pitchFamily="50" charset="0"/>
            </a:endParaRPr>
          </a:p>
          <a:p>
            <a:pPr>
              <a:spcAft>
                <a:spcPts val="300"/>
              </a:spcAft>
            </a:pPr>
            <a:r>
              <a:rPr lang="fr-FR" sz="1200" dirty="0">
                <a:latin typeface="Peugeot New" panose="02000000000000000000" pitchFamily="50" charset="0"/>
              </a:rPr>
              <a:t>GARNISSAGES ET SIÈGES</a:t>
            </a:r>
          </a:p>
          <a:p>
            <a:pPr>
              <a:spcAft>
                <a:spcPts val="300"/>
              </a:spcAft>
            </a:pPr>
            <a:endParaRPr lang="en-GB" sz="200" dirty="0">
              <a:latin typeface="Peugeot New" panose="02000000000000000000" pitchFamily="50" charset="0"/>
            </a:endParaRPr>
          </a:p>
          <a:p>
            <a:pPr marL="171450" indent="-171450">
              <a:spcAft>
                <a:spcPts val="300"/>
              </a:spcAft>
              <a:buFont typeface="Arial" panose="020B0604020202020204" pitchFamily="34" charset="0"/>
              <a:buChar char="•"/>
            </a:pPr>
            <a:r>
              <a:rPr lang="fr-FR" sz="900" dirty="0">
                <a:latin typeface="Peugeot New" panose="02000000000000000000" pitchFamily="50" charset="0"/>
              </a:rPr>
              <a:t>Sièges dynamiques </a:t>
            </a:r>
            <a:r>
              <a:rPr lang="fr-FR" sz="900" dirty="0" err="1">
                <a:latin typeface="Peugeot New" panose="02000000000000000000" pitchFamily="50" charset="0"/>
              </a:rPr>
              <a:t>Mi-TEP</a:t>
            </a:r>
            <a:r>
              <a:rPr lang="fr-FR" sz="900" dirty="0">
                <a:latin typeface="Peugeot New" panose="02000000000000000000" pitchFamily="50" charset="0"/>
              </a:rPr>
              <a:t> / Tissu </a:t>
            </a:r>
            <a:r>
              <a:rPr lang="fr-FR" sz="900" dirty="0" err="1">
                <a:latin typeface="Peugeot New" panose="02000000000000000000" pitchFamily="50" charset="0"/>
              </a:rPr>
              <a:t>Fractil</a:t>
            </a:r>
            <a:r>
              <a:rPr lang="fr-FR" sz="900" dirty="0">
                <a:latin typeface="Peugeot New" panose="02000000000000000000" pitchFamily="50" charset="0"/>
              </a:rPr>
              <a:t> avec surpiqûres Mint</a:t>
            </a:r>
          </a:p>
          <a:p>
            <a:pPr marL="171450" indent="-171450">
              <a:spcAft>
                <a:spcPts val="300"/>
              </a:spcAft>
              <a:buFont typeface="Arial" panose="020B0604020202020204" pitchFamily="34" charset="0"/>
              <a:buChar char="•"/>
            </a:pPr>
            <a:r>
              <a:rPr lang="fr-FR" sz="900" dirty="0">
                <a:latin typeface="Peugeot New" panose="02000000000000000000" pitchFamily="50" charset="0"/>
              </a:rPr>
              <a:t>Siège dynamique avec appui-tête avant à double sens</a:t>
            </a:r>
          </a:p>
          <a:p>
            <a:pPr marL="171450" indent="-171450">
              <a:spcAft>
                <a:spcPts val="300"/>
              </a:spcAft>
              <a:buFont typeface="Arial" panose="020B0604020202020204" pitchFamily="34" charset="0"/>
              <a:buChar char="•"/>
            </a:pPr>
            <a:r>
              <a:rPr lang="fr-FR" sz="900" dirty="0">
                <a:latin typeface="Peugeot New"/>
              </a:rPr>
              <a:t>Sièges conducteur et passager réglables en hauteur</a:t>
            </a:r>
          </a:p>
          <a:p>
            <a:pPr marL="171450" indent="-171450">
              <a:spcAft>
                <a:spcPts val="300"/>
              </a:spcAft>
              <a:buFont typeface="Arial" panose="020B0604020202020204" pitchFamily="34" charset="0"/>
              <a:buChar char="•"/>
            </a:pPr>
            <a:r>
              <a:rPr lang="fr-FR" sz="900" dirty="0">
                <a:latin typeface="Peugeot New"/>
              </a:rPr>
              <a:t>Réglage lombaire conducteur</a:t>
            </a:r>
          </a:p>
          <a:p>
            <a:pPr marL="171450" indent="-171450">
              <a:spcAft>
                <a:spcPts val="300"/>
              </a:spcAft>
              <a:buFont typeface="Arial" panose="020B0604020202020204" pitchFamily="34" charset="0"/>
              <a:buChar char="•"/>
              <a:defRPr/>
            </a:pPr>
            <a:endParaRPr lang="fr-FR" sz="900" dirty="0">
              <a:latin typeface="Peugeot New" panose="02000000000000000000" pitchFamily="50" charset="0"/>
            </a:endParaRPr>
          </a:p>
          <a:p>
            <a:pPr marL="171450" indent="-171450">
              <a:spcAft>
                <a:spcPts val="300"/>
              </a:spcAft>
              <a:buFont typeface="Arial" panose="020B0604020202020204" pitchFamily="34" charset="0"/>
              <a:buChar char="•"/>
              <a:defRPr/>
            </a:pPr>
            <a:endParaRPr kumimoji="0" lang="fr-FR" sz="900" b="0" i="0" u="none" strike="noStrike" kern="1200" cap="none" spc="0" normalizeH="0" baseline="0" noProof="0" dirty="0">
              <a:ln>
                <a:noFill/>
              </a:ln>
              <a:solidFill>
                <a:prstClr val="black"/>
              </a:solidFill>
              <a:effectLst/>
              <a:uLnTx/>
              <a:uFillTx/>
              <a:latin typeface="Peugeot New" panose="02000000000000000000" pitchFamily="50" charset="0"/>
              <a:ea typeface="+mn-ea"/>
              <a:cs typeface="+mn-cs"/>
            </a:endParaRPr>
          </a:p>
          <a:p>
            <a:pPr marR="0" lvl="0" algn="l" defTabSz="914400" rtl="0" eaLnBrk="1" fontAlgn="auto" latinLnBrk="0" hangingPunct="1">
              <a:lnSpc>
                <a:spcPct val="100000"/>
              </a:lnSpc>
              <a:spcBef>
                <a:spcPts val="0"/>
              </a:spcBef>
              <a:spcAft>
                <a:spcPts val="300"/>
              </a:spcAft>
              <a:buClrTx/>
              <a:buSzTx/>
              <a:tabLst/>
              <a:defRPr/>
            </a:pPr>
            <a:endParaRPr kumimoji="0" lang="en-GB" sz="900" b="0" i="0" u="none" strike="noStrike" kern="1200" cap="none" spc="0" normalizeH="0" baseline="0" noProof="0" dirty="0">
              <a:ln>
                <a:noFill/>
              </a:ln>
              <a:solidFill>
                <a:prstClr val="black"/>
              </a:solidFill>
              <a:effectLst/>
              <a:uLnTx/>
              <a:uFillTx/>
              <a:latin typeface="Peugeot New" panose="02000000000000000000" pitchFamily="50" charset="0"/>
              <a:ea typeface="+mn-ea"/>
              <a:cs typeface="+mn-cs"/>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en-GB" sz="1000" b="0" i="0" u="none" strike="noStrike" kern="1200" cap="none" spc="0" normalizeH="0" baseline="0" noProof="0" dirty="0">
              <a:ln>
                <a:noFill/>
              </a:ln>
              <a:solidFill>
                <a:prstClr val="black"/>
              </a:solidFill>
              <a:effectLst/>
              <a:uLnTx/>
              <a:uFillTx/>
              <a:latin typeface="Peugeot New" panose="02000000000000000000" pitchFamily="50" charset="0"/>
              <a:ea typeface="+mn-ea"/>
              <a:cs typeface="+mn-cs"/>
            </a:endParaRPr>
          </a:p>
          <a:p>
            <a:pPr marL="171450" indent="-171450">
              <a:spcAft>
                <a:spcPts val="300"/>
              </a:spcAft>
              <a:buFont typeface="Arial" panose="020B0604020202020204" pitchFamily="34" charset="0"/>
              <a:buChar char="•"/>
              <a:defRPr/>
            </a:pPr>
            <a:endParaRPr lang="fr-FR" sz="1200" dirty="0">
              <a:solidFill>
                <a:srgbClr val="00B0F0"/>
              </a:solidFill>
              <a:latin typeface="Peugeot New" panose="02000000000000000000" pitchFamily="50" charset="0"/>
              <a:ea typeface="+mn-lt"/>
              <a:cs typeface="+mn-lt"/>
            </a:endParaRPr>
          </a:p>
        </p:txBody>
      </p:sp>
      <p:sp>
        <p:nvSpPr>
          <p:cNvPr id="56" name="ZoneTexte 55">
            <a:extLst>
              <a:ext uri="{FF2B5EF4-FFF2-40B4-BE49-F238E27FC236}">
                <a16:creationId xmlns:a16="http://schemas.microsoft.com/office/drawing/2014/main" id="{32FEA83C-192A-46C2-BD7B-609814161ED3}"/>
              </a:ext>
            </a:extLst>
          </p:cNvPr>
          <p:cNvSpPr txBox="1"/>
          <p:nvPr/>
        </p:nvSpPr>
        <p:spPr>
          <a:xfrm>
            <a:off x="10404387" y="6673334"/>
            <a:ext cx="1733549" cy="184666"/>
          </a:xfrm>
          <a:prstGeom prst="rect">
            <a:avLst/>
          </a:prstGeom>
          <a:noFill/>
        </p:spPr>
        <p:txBody>
          <a:bodyPr wrap="square" rtlCol="0">
            <a:spAutoFit/>
          </a:bodyPr>
          <a:lstStyle/>
          <a:p>
            <a:r>
              <a:rPr lang="en-GB" sz="600" dirty="0">
                <a:solidFill>
                  <a:schemeClr val="bg1"/>
                </a:solidFill>
                <a:latin typeface="Peugeot New Light" panose="02000000000000000000" pitchFamily="2" charset="0"/>
              </a:rPr>
              <a:t>Image for illustration purposes only</a:t>
            </a:r>
          </a:p>
        </p:txBody>
      </p:sp>
      <p:sp>
        <p:nvSpPr>
          <p:cNvPr id="18" name="Titre 2"/>
          <p:cNvSpPr txBox="1">
            <a:spLocks/>
          </p:cNvSpPr>
          <p:nvPr/>
        </p:nvSpPr>
        <p:spPr>
          <a:xfrm>
            <a:off x="667603" y="327356"/>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1500" b="1" dirty="0">
                <a:latin typeface="Peugeot New" panose="02000000000000000000" pitchFamily="50" charset="0"/>
              </a:rPr>
              <a:t>EQUIPEMENT DE SÉRIE ALLURE</a:t>
            </a:r>
          </a:p>
        </p:txBody>
      </p:sp>
      <p:grpSp>
        <p:nvGrpSpPr>
          <p:cNvPr id="19" name="Groupe 18"/>
          <p:cNvGrpSpPr/>
          <p:nvPr/>
        </p:nvGrpSpPr>
        <p:grpSpPr>
          <a:xfrm>
            <a:off x="3" y="-889"/>
            <a:ext cx="380529" cy="6858889"/>
            <a:chOff x="3" y="-889"/>
            <a:chExt cx="380529" cy="6858889"/>
          </a:xfrm>
        </p:grpSpPr>
        <p:grpSp>
          <p:nvGrpSpPr>
            <p:cNvPr id="20" name="Groupe 19"/>
            <p:cNvGrpSpPr/>
            <p:nvPr/>
          </p:nvGrpSpPr>
          <p:grpSpPr>
            <a:xfrm>
              <a:off x="3" y="-889"/>
              <a:ext cx="377181" cy="6858889"/>
              <a:chOff x="3" y="-889"/>
              <a:chExt cx="377181" cy="6858889"/>
            </a:xfrm>
          </p:grpSpPr>
          <p:grpSp>
            <p:nvGrpSpPr>
              <p:cNvPr id="22" name="Groupe 24"/>
              <p:cNvGrpSpPr/>
              <p:nvPr/>
            </p:nvGrpSpPr>
            <p:grpSpPr>
              <a:xfrm>
                <a:off x="3" y="857258"/>
                <a:ext cx="377181" cy="6000742"/>
                <a:chOff x="-5690" y="857258"/>
                <a:chExt cx="377181" cy="6000742"/>
              </a:xfrm>
              <a:solidFill>
                <a:srgbClr val="FFFFFF">
                  <a:lumMod val="95000"/>
                </a:srgbClr>
              </a:solidFill>
            </p:grpSpPr>
            <p:sp>
              <p:nvSpPr>
                <p:cNvPr id="24" name="Rectangle 23">
                  <a:hlinkClick r:id="rId3"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25" name="Rectangle 24">
                  <a:hlinkClick r:id="rId4" action="ppaction://hlinksldjump"/>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26" name="Rectangle 25">
                  <a:hlinkClick r:id="rId5" action="ppaction://hlinksldjump"/>
                </p:cNvPr>
                <p:cNvSpPr/>
                <p:nvPr/>
              </p:nvSpPr>
              <p:spPr>
                <a:xfrm rot="16200000">
                  <a:off x="-245555" y="3671895"/>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27" name="Rectangle 26">
                  <a:hlinkClick r:id="rId6" action="ppaction://hlinksldjump"/>
                </p:cNvPr>
                <p:cNvSpPr/>
                <p:nvPr/>
              </p:nvSpPr>
              <p:spPr>
                <a:xfrm rot="16200000">
                  <a:off x="-247400" y="2813242"/>
                  <a:ext cx="857250" cy="373829"/>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28" name="Rectangle 27">
                  <a:hlinkClick r:id="rId7" action="ppaction://hlinksldjump"/>
                </p:cNvPr>
                <p:cNvSpPr/>
                <p:nvPr/>
              </p:nvSpPr>
              <p:spPr>
                <a:xfrm rot="16200000">
                  <a:off x="-245724" y="1954549"/>
                  <a:ext cx="857250" cy="377181"/>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29" name="Rectangle 28">
                  <a:hlinkClick r:id="rId8" action="ppaction://hlinksldjump"/>
                </p:cNvPr>
                <p:cNvSpPr/>
                <p:nvPr/>
              </p:nvSpPr>
              <p:spPr>
                <a:xfrm rot="16200000">
                  <a:off x="-247400" y="1098968"/>
                  <a:ext cx="857250" cy="373829"/>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30" name="Rectangle 29">
                  <a:hlinkClick r:id="rId9"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23" name="Rectangle 22">
                <a:hlinkClick r:id="rId10" action="ppaction://hlinksldjump"/>
                <a:extLst>
                  <a:ext uri="{FF2B5EF4-FFF2-40B4-BE49-F238E27FC236}">
                    <a16:creationId xmlns:a16="http://schemas.microsoft.com/office/drawing/2014/main" id="{03CD456A-5E65-CD54-D5B3-7DDA83007E82}"/>
                  </a:ext>
                </a:extLst>
              </p:cNvPr>
              <p:cNvSpPr/>
              <p:nvPr/>
            </p:nvSpPr>
            <p:spPr>
              <a:xfrm rot="16200000">
                <a:off x="-239865" y="241998"/>
                <a:ext cx="857250" cy="371475"/>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21" name="Rectangle 20">
              <a:hlinkClick r:id="rId7" action="ppaction://hlinksldjump"/>
              <a:extLst>
                <a:ext uri="{FF2B5EF4-FFF2-40B4-BE49-F238E27FC236}">
                  <a16:creationId xmlns:a16="http://schemas.microsoft.com/office/drawing/2014/main" id="{B5CE3533-EFF1-0227-8427-33968787783A}"/>
                </a:ext>
              </a:extLst>
            </p:cNvPr>
            <p:cNvSpPr/>
            <p:nvPr/>
          </p:nvSpPr>
          <p:spPr>
            <a:xfrm rot="16200000">
              <a:off x="-236683" y="1953637"/>
              <a:ext cx="857250" cy="377181"/>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chemeClr val="bg1"/>
                  </a:solidFill>
                  <a:effectLst/>
                  <a:uLnTx/>
                  <a:uFillTx/>
                  <a:latin typeface="Peugeot New Light"/>
                  <a:ea typeface="+mn-ea"/>
                  <a:cs typeface="+mn-cs"/>
                </a:rPr>
                <a:t>Equipement et finitions</a:t>
              </a:r>
            </a:p>
          </p:txBody>
        </p:sp>
      </p:grpSp>
      <p:pic>
        <p:nvPicPr>
          <p:cNvPr id="31" name="Image 14" descr="Une image contenant intérieur, noir, appareil photo, fermer&#10;&#10;Description générée automatiquement">
            <a:extLst>
              <a:ext uri="{FF2B5EF4-FFF2-40B4-BE49-F238E27FC236}">
                <a16:creationId xmlns:a16="http://schemas.microsoft.com/office/drawing/2014/main" id="{77476268-86E6-463E-B7CE-81418099017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3649"/>
          <a:stretch/>
        </p:blipFill>
        <p:spPr>
          <a:xfrm>
            <a:off x="6879771" y="-890"/>
            <a:ext cx="5311161" cy="6867941"/>
          </a:xfrm>
          <a:prstGeom prst="rect">
            <a:avLst/>
          </a:prstGeom>
        </p:spPr>
      </p:pic>
    </p:spTree>
    <p:extLst>
      <p:ext uri="{BB962C8B-B14F-4D97-AF65-F5344CB8AC3E}">
        <p14:creationId xmlns:p14="http://schemas.microsoft.com/office/powerpoint/2010/main" val="26857865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Image 19" descr="Une image contenant voiture, sombre&#10;&#10;Description générée automatiquement">
            <a:extLst>
              <a:ext uri="{FF2B5EF4-FFF2-40B4-BE49-F238E27FC236}">
                <a16:creationId xmlns:a16="http://schemas.microsoft.com/office/drawing/2014/main" id="{D2F68E72-8F01-4C91-92D3-383FE935CF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631564" y="462734"/>
            <a:ext cx="5906800" cy="2501735"/>
          </a:xfrm>
          <a:prstGeom prst="rect">
            <a:avLst/>
          </a:prstGeom>
        </p:spPr>
      </p:pic>
      <p:sp>
        <p:nvSpPr>
          <p:cNvPr id="4" name="Rectangle 3"/>
          <p:cNvSpPr/>
          <p:nvPr/>
        </p:nvSpPr>
        <p:spPr>
          <a:xfrm>
            <a:off x="667603" y="1437948"/>
            <a:ext cx="5160917" cy="3953903"/>
          </a:xfrm>
          <a:prstGeom prst="rect">
            <a:avLst/>
          </a:prstGeom>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Peugeot New" panose="02000000000000000000" pitchFamily="50" charset="0"/>
                <a:ea typeface="+mn-ea"/>
                <a:cs typeface="+mn-cs"/>
              </a:rPr>
              <a:t>ESTHÉTIQUE EXTÉRIEURE​</a:t>
            </a:r>
          </a:p>
          <a:p>
            <a:pPr marL="0" marR="0" lvl="0" indent="0" algn="just" defTabSz="914400" rtl="0" eaLnBrk="1" fontAlgn="auto" latinLnBrk="0" hangingPunct="1">
              <a:lnSpc>
                <a:spcPct val="100000"/>
              </a:lnSpc>
              <a:spcBef>
                <a:spcPts val="0"/>
              </a:spcBef>
              <a:spcAft>
                <a:spcPts val="300"/>
              </a:spcAft>
              <a:buClrTx/>
              <a:buSzTx/>
              <a:buFontTx/>
              <a:buNone/>
              <a:tabLst/>
              <a:defRPr/>
            </a:pPr>
            <a:endParaRPr kumimoji="0" lang="en-GB" sz="200" b="0" i="0" u="none" strike="noStrike" kern="1200" cap="none" spc="0" normalizeH="0" baseline="0" noProof="0" dirty="0">
              <a:ln>
                <a:noFill/>
              </a:ln>
              <a:solidFill>
                <a:prstClr val="black"/>
              </a:solidFill>
              <a:effectLst/>
              <a:uLnTx/>
              <a:uFillTx/>
              <a:latin typeface="Peugeot New" panose="02000000000000000000" pitchFamily="50" charset="0"/>
              <a:ea typeface="+mn-ea"/>
              <a:cs typeface="+mn-cs"/>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fr-FR" sz="900" b="0" i="0" u="none" strike="noStrike" kern="1200" cap="none" spc="0" normalizeH="0" baseline="0" noProof="0" dirty="0">
                <a:ln>
                  <a:noFill/>
                </a:ln>
                <a:solidFill>
                  <a:prstClr val="black"/>
                </a:solidFill>
                <a:effectLst/>
                <a:uLnTx/>
                <a:uFillTx/>
                <a:latin typeface="Peugeot New" panose="02000000000000000000" pitchFamily="50" charset="0"/>
                <a:ea typeface="+mn-ea"/>
                <a:cs typeface="+mn-cs"/>
              </a:rPr>
              <a:t>Coques de rétroviseurs extérieurs noir brillant</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fr-FR" sz="900" b="0" i="0" u="none" strike="noStrike" kern="1200" cap="none" spc="0" normalizeH="0" baseline="0" noProof="0" dirty="0">
                <a:ln>
                  <a:noFill/>
                </a:ln>
                <a:solidFill>
                  <a:srgbClr val="000000"/>
                </a:solidFill>
                <a:effectLst/>
                <a:uLnTx/>
                <a:uFillTx/>
                <a:latin typeface="Peugeot New"/>
                <a:ea typeface="+mn-ea"/>
                <a:cs typeface="+mn-cs"/>
              </a:rPr>
              <a:t>Vitres latérales arrière et </a:t>
            </a:r>
            <a:r>
              <a:rPr kumimoji="0" lang="fr-FR" sz="900" b="0" i="0" u="none" strike="noStrike" kern="1200" cap="none" spc="0" normalizeH="0" baseline="0" noProof="0" dirty="0">
                <a:ln>
                  <a:noFill/>
                </a:ln>
                <a:solidFill>
                  <a:prstClr val="black"/>
                </a:solidFill>
                <a:effectLst/>
                <a:uLnTx/>
                <a:uFillTx/>
                <a:latin typeface="Peugeot New"/>
                <a:ea typeface="+mn-ea"/>
                <a:cs typeface="+mn-cs"/>
              </a:rPr>
              <a:t>lunette</a:t>
            </a:r>
            <a:r>
              <a:rPr kumimoji="0" lang="fr-FR" sz="900" b="0" i="0" u="none" strike="noStrike" kern="1200" cap="none" spc="0" normalizeH="0" baseline="0" noProof="0" dirty="0">
                <a:ln>
                  <a:noFill/>
                </a:ln>
                <a:solidFill>
                  <a:srgbClr val="000000"/>
                </a:solidFill>
                <a:effectLst/>
                <a:uLnTx/>
                <a:uFillTx/>
                <a:latin typeface="Peugeot New"/>
                <a:ea typeface="+mn-ea"/>
                <a:cs typeface="+mn-cs"/>
              </a:rPr>
              <a:t> arrière surteintées</a:t>
            </a:r>
            <a:r>
              <a:rPr kumimoji="0" lang="en-GB" sz="900" b="0" i="0" u="none" strike="noStrike" kern="1200" cap="none" spc="0" normalizeH="0" baseline="0" noProof="0" dirty="0">
                <a:ln>
                  <a:noFill/>
                </a:ln>
                <a:solidFill>
                  <a:prstClr val="black"/>
                </a:solidFill>
                <a:effectLst/>
                <a:uLnTx/>
                <a:uFillTx/>
                <a:latin typeface="Peugeot New"/>
                <a:ea typeface="+mn-ea"/>
                <a:cs typeface="+mn-cs"/>
              </a:rPr>
              <a:t> </a:t>
            </a:r>
            <a:endParaRPr kumimoji="0" lang="en-GB" sz="900" b="0" i="0" u="none" strike="noStrike" kern="1200" cap="none" spc="0" normalizeH="0" baseline="0" noProof="0" dirty="0">
              <a:ln>
                <a:noFill/>
              </a:ln>
              <a:solidFill>
                <a:prstClr val="black"/>
              </a:solidFill>
              <a:effectLst/>
              <a:uLnTx/>
              <a:uFillTx/>
              <a:latin typeface="Peugeot New" panose="02000000000000000000" pitchFamily="50" charset="0"/>
              <a:ea typeface="+mn-ea"/>
              <a:cs typeface="+mn-cs"/>
            </a:endParaRP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fr-FR" sz="900" b="0" i="0" u="none" strike="noStrike" kern="1200" cap="none" spc="0" normalizeH="0" baseline="0" noProof="0" dirty="0">
                <a:ln>
                  <a:noFill/>
                </a:ln>
                <a:solidFill>
                  <a:prstClr val="black"/>
                </a:solidFill>
                <a:effectLst/>
                <a:uLnTx/>
                <a:uFillTx/>
                <a:latin typeface="Peugeot New" panose="02000000000000000000" pitchFamily="50" charset="0"/>
                <a:ea typeface="+mn-ea"/>
                <a:cs typeface="+mn-cs"/>
              </a:rPr>
              <a:t>Pare-chocs arrière avec insert Noir brillant </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fr-FR" sz="900" b="0" i="0" u="none" strike="noStrike" kern="1200" cap="none" spc="0" normalizeH="0" baseline="0" noProof="0" dirty="0">
                <a:ln>
                  <a:noFill/>
                </a:ln>
                <a:solidFill>
                  <a:prstClr val="black"/>
                </a:solidFill>
                <a:effectLst/>
                <a:uLnTx/>
                <a:uFillTx/>
                <a:latin typeface="Peugeot New" panose="02000000000000000000" pitchFamily="50" charset="0"/>
                <a:ea typeface="+mn-ea"/>
                <a:cs typeface="+mn-cs"/>
              </a:rPr>
              <a:t>Pare-chocs avant avec DRL nouvelle signature lumineuse et décors latéraux Noir brillant</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fr-FR" sz="900" b="0" i="0" u="none" strike="noStrike" kern="1200" cap="none" spc="0" normalizeH="0" baseline="0" noProof="0" dirty="0">
                <a:ln>
                  <a:noFill/>
                </a:ln>
                <a:solidFill>
                  <a:prstClr val="black"/>
                </a:solidFill>
                <a:effectLst/>
                <a:uLnTx/>
                <a:uFillTx/>
                <a:latin typeface="Peugeot New"/>
                <a:ea typeface="+mn-ea"/>
                <a:cs typeface="+mn-cs"/>
              </a:rPr>
              <a:t>Calandre avant avec grille chromée </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fr-FR" sz="900" b="0" i="0" u="none" strike="noStrike" kern="1200" cap="none" spc="0" normalizeH="0" baseline="0" noProof="0" dirty="0">
                <a:ln>
                  <a:noFill/>
                </a:ln>
                <a:solidFill>
                  <a:prstClr val="black"/>
                </a:solidFill>
                <a:effectLst/>
                <a:uLnTx/>
                <a:uFillTx/>
                <a:latin typeface="Peugeot New" panose="02000000000000000000" pitchFamily="50" charset="0"/>
                <a:ea typeface="+mn-ea"/>
                <a:cs typeface="+mn-cs"/>
              </a:rPr>
              <a:t>Vitres latérales arrière et lunette arrière surteintées</a:t>
            </a:r>
          </a:p>
          <a:p>
            <a:pPr marL="171450" marR="0" lvl="0" indent="-171450" algn="l" defTabSz="9144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fr-FR" sz="900" b="0" i="0" u="none" strike="noStrike" kern="1200" cap="none" spc="0" normalizeH="0" baseline="0" noProof="0" dirty="0">
                <a:ln>
                  <a:noFill/>
                </a:ln>
                <a:solidFill>
                  <a:prstClr val="black"/>
                </a:solidFill>
                <a:effectLst/>
                <a:uLnTx/>
                <a:uFillTx/>
                <a:latin typeface="Peugeot New"/>
                <a:ea typeface="+mn-ea"/>
                <a:cs typeface="+mn-cs"/>
              </a:rPr>
              <a:t>Projecteurs Peugeot LED</a:t>
            </a:r>
          </a:p>
          <a:p>
            <a:pPr>
              <a:spcAft>
                <a:spcPts val="300"/>
              </a:spcAft>
              <a:defRPr/>
            </a:pPr>
            <a:endParaRPr lang="fr-FR" sz="1200" dirty="0">
              <a:solidFill>
                <a:srgbClr val="000000"/>
              </a:solidFill>
              <a:latin typeface="Peugeot New" panose="02000000000000000000" pitchFamily="50" charset="0"/>
            </a:endParaRPr>
          </a:p>
          <a:p>
            <a:pPr>
              <a:spcAft>
                <a:spcPts val="300"/>
              </a:spcAft>
            </a:pPr>
            <a:r>
              <a:rPr lang="fr-FR" sz="1200" dirty="0">
                <a:latin typeface="Peugeot New" panose="02000000000000000000" pitchFamily="50" charset="0"/>
              </a:rPr>
              <a:t>JANTES ET ROUES</a:t>
            </a:r>
          </a:p>
          <a:p>
            <a:pPr marL="171450" indent="-171450">
              <a:spcAft>
                <a:spcPts val="300"/>
              </a:spcAft>
              <a:buFont typeface="Arial" panose="020B0604020202020204" pitchFamily="34" charset="0"/>
              <a:buChar char="•"/>
              <a:defRPr/>
            </a:pPr>
            <a:r>
              <a:rPr lang="fr-FR" sz="900" dirty="0">
                <a:latin typeface="Peugeot New" panose="02000000000000000000" pitchFamily="50" charset="0"/>
              </a:rPr>
              <a:t>Jantes alliage 17" SILEX</a:t>
            </a:r>
          </a:p>
          <a:p>
            <a:pPr>
              <a:spcAft>
                <a:spcPts val="300"/>
              </a:spcAft>
              <a:defRPr/>
            </a:pPr>
            <a:endParaRPr lang="fr-FR" sz="1200" dirty="0">
              <a:latin typeface="Peugeot New" panose="02000000000000000000" pitchFamily="50" charset="0"/>
            </a:endParaRPr>
          </a:p>
          <a:p>
            <a:pPr>
              <a:spcAft>
                <a:spcPts val="300"/>
              </a:spcAft>
              <a:defRPr/>
            </a:pPr>
            <a:endParaRPr lang="fr-FR" sz="1200" dirty="0">
              <a:solidFill>
                <a:srgbClr val="000000"/>
              </a:solidFill>
              <a:latin typeface="Peugeot New"/>
            </a:endParaRPr>
          </a:p>
          <a:p>
            <a:pPr>
              <a:spcAft>
                <a:spcPts val="300"/>
              </a:spcAft>
              <a:defRPr/>
            </a:pPr>
            <a:endParaRPr lang="fr-FR" sz="1200" dirty="0">
              <a:latin typeface="Peugeot New" panose="02000000000000000000" pitchFamily="50" charset="0"/>
            </a:endParaRPr>
          </a:p>
          <a:p>
            <a:pPr lvl="0">
              <a:spcAft>
                <a:spcPts val="400"/>
              </a:spcAft>
              <a:defRPr/>
            </a:pPr>
            <a:endParaRPr lang="fr-FR" sz="1200" dirty="0">
              <a:latin typeface="Peugeot New" panose="02000000000000000000" pitchFamily="50" charset="0"/>
            </a:endParaRPr>
          </a:p>
          <a:p>
            <a:pPr marL="0" indent="0">
              <a:lnSpc>
                <a:spcPct val="90000"/>
              </a:lnSpc>
              <a:spcBef>
                <a:spcPts val="0"/>
              </a:spcBef>
              <a:buNone/>
            </a:pPr>
            <a:endParaRPr lang="fr-FR" sz="900" dirty="0">
              <a:solidFill>
                <a:srgbClr val="000000"/>
              </a:solidFill>
              <a:latin typeface="Peugeot New"/>
            </a:endParaRPr>
          </a:p>
          <a:p>
            <a:pPr marL="171450" indent="-171450">
              <a:spcAft>
                <a:spcPts val="300"/>
              </a:spcAft>
              <a:buFont typeface="Arial" panose="020B0604020202020204" pitchFamily="34" charset="0"/>
              <a:buChar char="•"/>
              <a:defRPr/>
            </a:pPr>
            <a:endParaRPr lang="fr-FR" sz="900" u="sng" dirty="0">
              <a:latin typeface="Peugeot New" panose="02000000000000000000" pitchFamily="50" charset="0"/>
            </a:endParaRPr>
          </a:p>
          <a:p>
            <a:pPr marL="171450" indent="-171450">
              <a:spcAft>
                <a:spcPts val="300"/>
              </a:spcAft>
              <a:buFont typeface="Arial" panose="020B0604020202020204" pitchFamily="34" charset="0"/>
              <a:buChar char="•"/>
              <a:defRPr/>
            </a:pPr>
            <a:endParaRPr lang="fr-FR" sz="900" u="sng" dirty="0">
              <a:latin typeface="Peugeot New" panose="02000000000000000000" pitchFamily="50"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fr-FR" sz="1200" b="0" i="0" u="none" strike="noStrike" kern="1200" cap="none" spc="0" normalizeH="0" baseline="0" noProof="0" dirty="0">
              <a:ln>
                <a:noFill/>
              </a:ln>
              <a:solidFill>
                <a:srgbClr val="000000"/>
              </a:solidFill>
              <a:effectLst/>
              <a:uLnTx/>
              <a:uFillTx/>
              <a:latin typeface="Peugeot New" panose="02000000000000000000" pitchFamily="50" charset="0"/>
              <a:ea typeface="+mn-ea"/>
              <a:cs typeface="+mn-cs"/>
            </a:endParaRPr>
          </a:p>
        </p:txBody>
      </p:sp>
      <p:sp>
        <p:nvSpPr>
          <p:cNvPr id="22" name="Titre 2"/>
          <p:cNvSpPr txBox="1">
            <a:spLocks/>
          </p:cNvSpPr>
          <p:nvPr/>
        </p:nvSpPr>
        <p:spPr>
          <a:xfrm>
            <a:off x="667603" y="327356"/>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1500" b="1" dirty="0">
                <a:latin typeface="Peugeot New" panose="02000000000000000000" pitchFamily="50" charset="0"/>
              </a:rPr>
              <a:t>EQUIPEMENT DE SÉRIE ALLURE</a:t>
            </a:r>
          </a:p>
        </p:txBody>
      </p:sp>
      <p:sp>
        <p:nvSpPr>
          <p:cNvPr id="30" name="Rectangle 29"/>
          <p:cNvSpPr/>
          <p:nvPr/>
        </p:nvSpPr>
        <p:spPr>
          <a:xfrm>
            <a:off x="8531259" y="116158"/>
            <a:ext cx="3396642" cy="6827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r"/>
            <a:r>
              <a:rPr lang="fr-FR" sz="700">
                <a:solidFill>
                  <a:schemeClr val="bg1"/>
                </a:solidFill>
                <a:latin typeface="Peugeot New Light" panose="02000000000000000000" pitchFamily="2" charset="0"/>
              </a:rPr>
              <a:t>PEUGEOT NEW 408 - Price list applicable on 01/10/2022</a:t>
            </a:r>
            <a:endParaRPr lang="fr-FR" sz="700" b="1">
              <a:solidFill>
                <a:schemeClr val="bg1"/>
              </a:solidFill>
              <a:latin typeface="Peugeot New Light" panose="02000000000000000000" pitchFamily="2" charset="0"/>
            </a:endParaRPr>
          </a:p>
        </p:txBody>
      </p:sp>
      <p:grpSp>
        <p:nvGrpSpPr>
          <p:cNvPr id="16" name="Groupe 15"/>
          <p:cNvGrpSpPr/>
          <p:nvPr/>
        </p:nvGrpSpPr>
        <p:grpSpPr>
          <a:xfrm>
            <a:off x="3" y="-889"/>
            <a:ext cx="380529" cy="6858889"/>
            <a:chOff x="3" y="-889"/>
            <a:chExt cx="380529" cy="6858889"/>
          </a:xfrm>
        </p:grpSpPr>
        <p:grpSp>
          <p:nvGrpSpPr>
            <p:cNvPr id="18" name="Groupe 17"/>
            <p:cNvGrpSpPr/>
            <p:nvPr/>
          </p:nvGrpSpPr>
          <p:grpSpPr>
            <a:xfrm>
              <a:off x="3" y="-889"/>
              <a:ext cx="377181" cy="6858889"/>
              <a:chOff x="3" y="-889"/>
              <a:chExt cx="377181" cy="6858889"/>
            </a:xfrm>
          </p:grpSpPr>
          <p:grpSp>
            <p:nvGrpSpPr>
              <p:cNvPr id="21" name="Groupe 24"/>
              <p:cNvGrpSpPr/>
              <p:nvPr/>
            </p:nvGrpSpPr>
            <p:grpSpPr>
              <a:xfrm>
                <a:off x="3" y="857258"/>
                <a:ext cx="377181" cy="6000742"/>
                <a:chOff x="-5690" y="857258"/>
                <a:chExt cx="377181" cy="6000742"/>
              </a:xfrm>
              <a:solidFill>
                <a:srgbClr val="FFFFFF">
                  <a:lumMod val="95000"/>
                </a:srgbClr>
              </a:solidFill>
            </p:grpSpPr>
            <p:sp>
              <p:nvSpPr>
                <p:cNvPr id="24" name="Rectangle 23">
                  <a:hlinkClick r:id="rId3"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25" name="Rectangle 24">
                  <a:hlinkClick r:id="rId4" action="ppaction://hlinksldjump"/>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26" name="Rectangle 25">
                  <a:hlinkClick r:id="rId5" action="ppaction://hlinksldjump"/>
                </p:cNvPr>
                <p:cNvSpPr/>
                <p:nvPr/>
              </p:nvSpPr>
              <p:spPr>
                <a:xfrm rot="16200000">
                  <a:off x="-245555" y="3671895"/>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27" name="Rectangle 26">
                  <a:hlinkClick r:id="rId6" action="ppaction://hlinksldjump"/>
                </p:cNvPr>
                <p:cNvSpPr/>
                <p:nvPr/>
              </p:nvSpPr>
              <p:spPr>
                <a:xfrm rot="16200000">
                  <a:off x="-247400" y="2813242"/>
                  <a:ext cx="857250" cy="37383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28" name="Rectangle 27">
                  <a:hlinkClick r:id="rId7" action="ppaction://hlinksldjump"/>
                </p:cNvPr>
                <p:cNvSpPr/>
                <p:nvPr/>
              </p:nvSpPr>
              <p:spPr>
                <a:xfrm rot="16200000">
                  <a:off x="-245724" y="1954549"/>
                  <a:ext cx="857250" cy="377181"/>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29" name="Rectangle 28">
                  <a:hlinkClick r:id="rId8" action="ppaction://hlinksldjump"/>
                </p:cNvPr>
                <p:cNvSpPr/>
                <p:nvPr/>
              </p:nvSpPr>
              <p:spPr>
                <a:xfrm rot="16200000">
                  <a:off x="-247400" y="1098968"/>
                  <a:ext cx="857250" cy="373829"/>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31" name="Rectangle 30">
                  <a:hlinkClick r:id="rId9"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23" name="Rectangle 22">
                <a:hlinkClick r:id="rId10" action="ppaction://hlinksldjump"/>
                <a:extLst>
                  <a:ext uri="{FF2B5EF4-FFF2-40B4-BE49-F238E27FC236}">
                    <a16:creationId xmlns:a16="http://schemas.microsoft.com/office/drawing/2014/main" id="{03CD456A-5E65-CD54-D5B3-7DDA83007E82}"/>
                  </a:ext>
                </a:extLst>
              </p:cNvPr>
              <p:cNvSpPr/>
              <p:nvPr/>
            </p:nvSpPr>
            <p:spPr>
              <a:xfrm rot="16200000">
                <a:off x="-239865" y="241998"/>
                <a:ext cx="857250" cy="371475"/>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19" name="Rectangle 18">
              <a:hlinkClick r:id="rId7" action="ppaction://hlinksldjump"/>
              <a:extLst>
                <a:ext uri="{FF2B5EF4-FFF2-40B4-BE49-F238E27FC236}">
                  <a16:creationId xmlns:a16="http://schemas.microsoft.com/office/drawing/2014/main" id="{B5CE3533-EFF1-0227-8427-33968787783A}"/>
                </a:ext>
              </a:extLst>
            </p:cNvPr>
            <p:cNvSpPr/>
            <p:nvPr/>
          </p:nvSpPr>
          <p:spPr>
            <a:xfrm rot="16200000">
              <a:off x="-236683" y="1953637"/>
              <a:ext cx="857250" cy="377181"/>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chemeClr val="bg1"/>
                  </a:solidFill>
                  <a:effectLst/>
                  <a:uLnTx/>
                  <a:uFillTx/>
                  <a:latin typeface="Peugeot New Light"/>
                  <a:ea typeface="+mn-ea"/>
                  <a:cs typeface="+mn-cs"/>
                </a:rPr>
                <a:t>Equipement et finitions</a:t>
              </a:r>
            </a:p>
          </p:txBody>
        </p:sp>
      </p:grpSp>
      <p:pic>
        <p:nvPicPr>
          <p:cNvPr id="32" name="Image 16">
            <a:extLst>
              <a:ext uri="{FF2B5EF4-FFF2-40B4-BE49-F238E27FC236}">
                <a16:creationId xmlns:a16="http://schemas.microsoft.com/office/drawing/2014/main" id="{75A918F7-1149-499C-B44F-F0906772D969}"/>
              </a:ext>
            </a:extLst>
          </p:cNvPr>
          <p:cNvPicPr/>
          <p:nvPr/>
        </p:nvPicPr>
        <p:blipFill rotWithShape="1">
          <a:blip r:embed="rId11" cstate="print">
            <a:extLst>
              <a:ext uri="{28A0092B-C50C-407E-A947-70E740481C1C}">
                <a14:useLocalDpi xmlns:a14="http://schemas.microsoft.com/office/drawing/2010/main" val="0"/>
              </a:ext>
            </a:extLst>
          </a:blip>
          <a:srcRect l="8577" r="4699"/>
          <a:stretch/>
        </p:blipFill>
        <p:spPr>
          <a:xfrm>
            <a:off x="6888480" y="3338425"/>
            <a:ext cx="5303520" cy="3519575"/>
          </a:xfrm>
          <a:prstGeom prst="rect">
            <a:avLst/>
          </a:prstGeom>
        </p:spPr>
      </p:pic>
    </p:spTree>
    <p:extLst>
      <p:ext uri="{BB962C8B-B14F-4D97-AF65-F5344CB8AC3E}">
        <p14:creationId xmlns:p14="http://schemas.microsoft.com/office/powerpoint/2010/main" val="1637589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Image 16" descr="Une image contenant voiture, bleu&#10;&#10;Description générée automatiquement">
            <a:extLst>
              <a:ext uri="{FF2B5EF4-FFF2-40B4-BE49-F238E27FC236}">
                <a16:creationId xmlns:a16="http://schemas.microsoft.com/office/drawing/2014/main" id="{2A99F9B5-64E8-4D4B-96F9-4EB578B1F73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8674" y="-214100"/>
            <a:ext cx="7238638" cy="4071732"/>
          </a:xfrm>
          <a:prstGeom prst="rect">
            <a:avLst/>
          </a:prstGeom>
        </p:spPr>
      </p:pic>
      <p:sp>
        <p:nvSpPr>
          <p:cNvPr id="4" name="Rectangle 3"/>
          <p:cNvSpPr/>
          <p:nvPr/>
        </p:nvSpPr>
        <p:spPr>
          <a:xfrm>
            <a:off x="658076" y="872468"/>
            <a:ext cx="5160917" cy="5403018"/>
          </a:xfrm>
          <a:prstGeom prst="rect">
            <a:avLst/>
          </a:prstGeom>
        </p:spPr>
        <p:txBody>
          <a:bodyPr wrap="square" lIns="91440" tIns="45720" rIns="91440" bIns="45720" anchor="t">
            <a:spAutoFit/>
          </a:bodyPr>
          <a:lstStyle/>
          <a:p>
            <a:pPr>
              <a:spcAft>
                <a:spcPts val="300"/>
              </a:spcAft>
            </a:pPr>
            <a:r>
              <a:rPr lang="fr-FR" sz="1200" dirty="0">
                <a:latin typeface="Peugeot New"/>
              </a:rPr>
              <a:t>AIDES À LA CONDUITE ET AIDES À LA MANOEUVRE</a:t>
            </a:r>
            <a:endParaRPr lang="fr-FR" sz="1200" dirty="0">
              <a:latin typeface="Peugeot New" panose="02000000000000000000" pitchFamily="50" charset="0"/>
            </a:endParaRPr>
          </a:p>
          <a:p>
            <a:pPr marL="171450" indent="-171450">
              <a:spcAft>
                <a:spcPts val="300"/>
              </a:spcAft>
              <a:buFont typeface="Arial" panose="020B0604020202020204" pitchFamily="34" charset="0"/>
              <a:buChar char="•"/>
              <a:defRPr/>
            </a:pPr>
            <a:r>
              <a:rPr lang="fr-FR" sz="900" dirty="0">
                <a:latin typeface="Peugeot New"/>
              </a:rPr>
              <a:t>Pack </a:t>
            </a:r>
            <a:r>
              <a:rPr lang="fr-FR" sz="900" dirty="0" err="1">
                <a:latin typeface="Peugeot New"/>
              </a:rPr>
              <a:t>Safety</a:t>
            </a:r>
            <a:r>
              <a:rPr lang="fr-FR" sz="900" dirty="0">
                <a:latin typeface="Peugeot New"/>
              </a:rPr>
              <a:t> Plus</a:t>
            </a:r>
          </a:p>
          <a:p>
            <a:pPr lvl="1">
              <a:spcAft>
                <a:spcPts val="300"/>
              </a:spcAft>
              <a:defRPr/>
            </a:pPr>
            <a:r>
              <a:rPr lang="fr-FR" sz="900" dirty="0">
                <a:latin typeface="Peugeot New Light" panose="02000000000000000000" pitchFamily="2" charset="0"/>
              </a:rPr>
              <a:t>Freinage d’urgence automatique de jour et de nuit (Active </a:t>
            </a:r>
            <a:r>
              <a:rPr lang="fr-FR" sz="900" dirty="0" err="1">
                <a:latin typeface="Peugeot New Light" panose="02000000000000000000" pitchFamily="2" charset="0"/>
              </a:rPr>
              <a:t>Safety</a:t>
            </a:r>
            <a:r>
              <a:rPr lang="fr-FR" sz="900" dirty="0">
                <a:latin typeface="Peugeot New Light" panose="02000000000000000000" pitchFamily="2" charset="0"/>
              </a:rPr>
              <a:t> </a:t>
            </a:r>
            <a:r>
              <a:rPr lang="fr-FR" sz="900" dirty="0" err="1">
                <a:latin typeface="Peugeot New Light" panose="02000000000000000000" pitchFamily="2" charset="0"/>
              </a:rPr>
              <a:t>Brake</a:t>
            </a:r>
            <a:r>
              <a:rPr lang="fr-FR" sz="900" dirty="0">
                <a:latin typeface="Peugeot New Light" panose="02000000000000000000" pitchFamily="2" charset="0"/>
              </a:rPr>
              <a:t> avec caméra &amp; radar) avec alerte risque de collision, alerte active de franchissement involontaire de lignes et bas côtés, reconnaissance étendue des panneaux de vitesse et préconisation de vitesse, alerte attention conducteur</a:t>
            </a:r>
            <a:br>
              <a:rPr lang="fr-FR" sz="900" dirty="0">
                <a:latin typeface="Peugeot New Light" panose="02000000000000000000" pitchFamily="2" charset="0"/>
              </a:rPr>
            </a:br>
            <a:r>
              <a:rPr lang="fr-FR" sz="900" dirty="0">
                <a:latin typeface="Peugeot New"/>
              </a:rPr>
              <a:t> </a:t>
            </a:r>
            <a:endParaRPr lang="fr-CH" sz="900" dirty="0">
              <a:latin typeface="Peugeot New"/>
            </a:endParaRPr>
          </a:p>
          <a:p>
            <a:pPr marL="171450" indent="-171450">
              <a:spcAft>
                <a:spcPts val="300"/>
              </a:spcAft>
              <a:buFont typeface="Arial" panose="020B0604020202020204" pitchFamily="34" charset="0"/>
              <a:buChar char="•"/>
              <a:defRPr/>
            </a:pPr>
            <a:r>
              <a:rPr lang="fr-FR" sz="900" dirty="0">
                <a:latin typeface="Peugeot New"/>
              </a:rPr>
              <a:t>Visio Park 1 (caméra de recul) et radar arrière</a:t>
            </a:r>
            <a:br>
              <a:rPr lang="fr-FR" sz="900" dirty="0">
                <a:latin typeface="Peugeot New"/>
              </a:rPr>
            </a:br>
            <a:endParaRPr lang="fr-CH" sz="900" dirty="0">
              <a:latin typeface="Peugeot New"/>
            </a:endParaRPr>
          </a:p>
          <a:p>
            <a:pPr marL="171450" indent="-171450">
              <a:spcAft>
                <a:spcPts val="300"/>
              </a:spcAft>
              <a:buFont typeface="Arial" panose="020B0604020202020204" pitchFamily="34" charset="0"/>
              <a:buChar char="•"/>
              <a:defRPr/>
            </a:pPr>
            <a:r>
              <a:rPr lang="fr-FR" sz="900" dirty="0">
                <a:latin typeface="Peugeot New"/>
              </a:rPr>
              <a:t>Pack Drive </a:t>
            </a:r>
            <a:r>
              <a:rPr lang="fr-FR" sz="900" dirty="0" err="1">
                <a:latin typeface="Peugeot New"/>
              </a:rPr>
              <a:t>Assist</a:t>
            </a:r>
            <a:endParaRPr lang="fr-FR" sz="900" dirty="0">
              <a:latin typeface="Peugeot New"/>
            </a:endParaRPr>
          </a:p>
          <a:p>
            <a:pPr lvl="1">
              <a:spcAft>
                <a:spcPts val="300"/>
              </a:spcAft>
              <a:defRPr/>
            </a:pPr>
            <a:r>
              <a:rPr lang="fr-CH" sz="900" dirty="0">
                <a:latin typeface="Peugeot New Light" panose="02000000000000000000" pitchFamily="2" charset="0"/>
              </a:rPr>
              <a:t>Régulateur de vitesse adaptatif avec fonction Stop &amp; Go</a:t>
            </a:r>
            <a:endParaRPr lang="fr-FR" sz="1200" dirty="0">
              <a:latin typeface="Peugeot New" panose="02000000000000000000" pitchFamily="50" charset="0"/>
            </a:endParaRPr>
          </a:p>
          <a:p>
            <a:pPr lvl="0">
              <a:spcAft>
                <a:spcPts val="300"/>
              </a:spcAft>
              <a:defRPr/>
            </a:pPr>
            <a:endParaRPr lang="fr-FR" sz="1200" dirty="0">
              <a:latin typeface="Peugeot New" panose="02000000000000000000" pitchFamily="50" charset="0"/>
            </a:endParaRPr>
          </a:p>
          <a:p>
            <a:pPr lvl="0">
              <a:spcAft>
                <a:spcPts val="300"/>
              </a:spcAft>
              <a:defRPr/>
            </a:pPr>
            <a:endParaRPr lang="fr-FR" sz="1200" dirty="0">
              <a:latin typeface="Peugeot New" panose="02000000000000000000" pitchFamily="50" charset="0"/>
            </a:endParaRPr>
          </a:p>
          <a:p>
            <a:pPr>
              <a:spcAft>
                <a:spcPts val="300"/>
              </a:spcAft>
            </a:pPr>
            <a:r>
              <a:rPr lang="fr-FR" sz="1200" dirty="0">
                <a:latin typeface="Peugeot New" panose="02000000000000000000" pitchFamily="50" charset="0"/>
              </a:rPr>
              <a:t>SPECIFICITÉS 408 PLUG-IN HYBRID</a:t>
            </a:r>
          </a:p>
          <a:p>
            <a:pPr>
              <a:spcAft>
                <a:spcPts val="300"/>
              </a:spcAft>
            </a:pPr>
            <a:endParaRPr lang="fr-FR" sz="200" dirty="0">
              <a:latin typeface="Peugeot New" panose="02000000000000000000" pitchFamily="50" charset="0"/>
            </a:endParaRPr>
          </a:p>
          <a:p>
            <a:pPr marL="171450" indent="-171450">
              <a:spcAft>
                <a:spcPts val="300"/>
              </a:spcAft>
              <a:buFont typeface="Arial" panose="020B0604020202020204" pitchFamily="34" charset="0"/>
              <a:buChar char="•"/>
            </a:pPr>
            <a:r>
              <a:rPr lang="fr-FR" sz="900" dirty="0">
                <a:latin typeface="Peugeot New" panose="02000000000000000000" pitchFamily="50" charset="0"/>
              </a:rPr>
              <a:t>Capacité batterie 12,4 kWh / Puissance batterie 100 kW</a:t>
            </a:r>
          </a:p>
          <a:p>
            <a:pPr marL="171450" indent="-171450">
              <a:spcAft>
                <a:spcPts val="300"/>
              </a:spcAft>
              <a:buFont typeface="Arial" panose="020B0604020202020204" pitchFamily="34" charset="0"/>
              <a:buChar char="•"/>
            </a:pPr>
            <a:r>
              <a:rPr lang="fr-FR" sz="900" dirty="0">
                <a:latin typeface="Peugeot New" panose="02000000000000000000" pitchFamily="50" charset="0"/>
              </a:rPr>
              <a:t>Câble de recharge mode 3 pour </a:t>
            </a:r>
            <a:r>
              <a:rPr lang="fr-FR" sz="900" dirty="0" err="1">
                <a:latin typeface="Peugeot New" panose="02000000000000000000" pitchFamily="50" charset="0"/>
              </a:rPr>
              <a:t>Wallbox</a:t>
            </a:r>
            <a:r>
              <a:rPr lang="fr-FR" sz="900" dirty="0">
                <a:latin typeface="Peugeot New" panose="02000000000000000000" pitchFamily="50" charset="0"/>
              </a:rPr>
              <a:t> (prises de charge T2/T2</a:t>
            </a:r>
            <a:r>
              <a:rPr lang="fr-FR" sz="900" dirty="0">
                <a:latin typeface="Peugeot New" panose="02000000000000000000" pitchFamily="50" charset="0"/>
                <a:sym typeface="Wingdings" panose="05000000000000000000" pitchFamily="2" charset="2"/>
              </a:rPr>
              <a:t>)</a:t>
            </a:r>
            <a:endParaRPr lang="fr-FR" sz="900" dirty="0">
              <a:latin typeface="Peugeot New" panose="02000000000000000000" pitchFamily="50" charset="0"/>
            </a:endParaRPr>
          </a:p>
          <a:p>
            <a:pPr marL="171450" indent="-171450">
              <a:spcAft>
                <a:spcPts val="300"/>
              </a:spcAft>
              <a:buFont typeface="Arial" panose="020B0604020202020204" pitchFamily="34" charset="0"/>
              <a:buChar char="•"/>
            </a:pPr>
            <a:r>
              <a:rPr lang="fr-FR" sz="900" dirty="0">
                <a:latin typeface="Peugeot New" panose="02000000000000000000" pitchFamily="50" charset="0"/>
              </a:rPr>
              <a:t>Chargeur embarqué 3,7 kW</a:t>
            </a:r>
          </a:p>
          <a:p>
            <a:pPr marL="171450" indent="-171450">
              <a:spcAft>
                <a:spcPts val="300"/>
              </a:spcAft>
              <a:buFont typeface="Arial" panose="020B0604020202020204" pitchFamily="34" charset="0"/>
              <a:buChar char="•"/>
            </a:pPr>
            <a:r>
              <a:rPr lang="fr-FR" sz="900" dirty="0">
                <a:latin typeface="Peugeot New" panose="02000000000000000000" pitchFamily="50" charset="0"/>
              </a:rPr>
              <a:t>Sélecteur de modes de conduite : Électrique, Hybride et Sport </a:t>
            </a:r>
          </a:p>
          <a:p>
            <a:pPr marL="171450" indent="-171450">
              <a:spcAft>
                <a:spcPts val="300"/>
              </a:spcAft>
              <a:buFont typeface="Arial" panose="020B0604020202020204" pitchFamily="34" charset="0"/>
              <a:buChar char="•"/>
            </a:pPr>
            <a:r>
              <a:rPr lang="fr-FR" sz="900" dirty="0">
                <a:latin typeface="Peugeot New" panose="02000000000000000000" pitchFamily="50" charset="0"/>
              </a:rPr>
              <a:t>Informations sur la position, la consommation, la télémaintenance, les statistiques de conduite et l'état de charge de la batterie </a:t>
            </a:r>
          </a:p>
          <a:p>
            <a:pPr marL="171450" indent="-171450">
              <a:spcAft>
                <a:spcPts val="300"/>
              </a:spcAft>
              <a:buFont typeface="Arial" panose="020B0604020202020204" pitchFamily="34" charset="0"/>
              <a:buChar char="•"/>
            </a:pPr>
            <a:r>
              <a:rPr lang="fr-FR" sz="900" dirty="0">
                <a:latin typeface="Peugeot New" panose="02000000000000000000" pitchFamily="50" charset="0"/>
              </a:rPr>
              <a:t>Pré-conditionnement thermique et charge différée via l’écran central</a:t>
            </a:r>
          </a:p>
          <a:p>
            <a:pPr marL="171450" indent="-171450">
              <a:spcAft>
                <a:spcPts val="300"/>
              </a:spcAft>
              <a:buFont typeface="Arial" panose="020B0604020202020204" pitchFamily="34" charset="0"/>
              <a:buChar char="•"/>
            </a:pPr>
            <a:r>
              <a:rPr lang="fr-CH" sz="900" dirty="0">
                <a:latin typeface="Peugeot New" panose="02000000000000000000" pitchFamily="50" charset="0"/>
              </a:rPr>
              <a:t>EV </a:t>
            </a:r>
            <a:r>
              <a:rPr lang="fr-CH" sz="900" dirty="0" err="1">
                <a:latin typeface="Peugeot New" panose="02000000000000000000" pitchFamily="50" charset="0"/>
              </a:rPr>
              <a:t>Pass</a:t>
            </a:r>
            <a:r>
              <a:rPr lang="fr-CH" sz="900" dirty="0">
                <a:latin typeface="Peugeot New" panose="02000000000000000000" pitchFamily="50" charset="0"/>
              </a:rPr>
              <a:t> offert pendant 3 ans (42 CHF/an), avec lequel vous pouvez accéder à plus 60'000 points de recharge en Europe. Vous recevez également un avoir de 50 CHF offert par Peugeot !</a:t>
            </a:r>
            <a:endParaRPr lang="fr-FR" sz="900" dirty="0">
              <a:latin typeface="Peugeot New" panose="02000000000000000000" pitchFamily="50" charset="0"/>
            </a:endParaRPr>
          </a:p>
          <a:p>
            <a:pPr marL="171450" indent="-171450">
              <a:spcAft>
                <a:spcPts val="300"/>
              </a:spcAft>
              <a:buFont typeface="Arial" panose="020B0604020202020204" pitchFamily="34" charset="0"/>
              <a:buChar char="•"/>
              <a:defRPr/>
            </a:pPr>
            <a:endParaRPr lang="fr-FR" sz="900" u="sng" dirty="0">
              <a:latin typeface="Peugeot New" panose="02000000000000000000" pitchFamily="50" charset="0"/>
            </a:endParaRPr>
          </a:p>
          <a:p>
            <a:pPr marL="0" indent="0">
              <a:lnSpc>
                <a:spcPct val="90000"/>
              </a:lnSpc>
              <a:spcBef>
                <a:spcPts val="0"/>
              </a:spcBef>
              <a:buNone/>
            </a:pPr>
            <a:endParaRPr lang="fr-FR" sz="900" dirty="0">
              <a:latin typeface="Peugeot New"/>
            </a:endParaRPr>
          </a:p>
          <a:p>
            <a:pPr marL="171450" indent="-171450">
              <a:spcAft>
                <a:spcPts val="300"/>
              </a:spcAft>
              <a:buFont typeface="Arial" panose="020B0604020202020204" pitchFamily="34" charset="0"/>
              <a:buChar char="•"/>
              <a:defRPr/>
            </a:pPr>
            <a:endParaRPr lang="fr-FR" sz="900" u="sng" dirty="0">
              <a:latin typeface="Peugeot New" panose="02000000000000000000" pitchFamily="50" charset="0"/>
            </a:endParaRPr>
          </a:p>
          <a:p>
            <a:pPr marL="171450" indent="-171450">
              <a:spcAft>
                <a:spcPts val="300"/>
              </a:spcAft>
              <a:buFont typeface="Arial" panose="020B0604020202020204" pitchFamily="34" charset="0"/>
              <a:buChar char="•"/>
              <a:defRPr/>
            </a:pPr>
            <a:endParaRPr lang="fr-FR" sz="900" u="sng" dirty="0">
              <a:latin typeface="Peugeot New" panose="02000000000000000000" pitchFamily="50" charset="0"/>
            </a:endParaRPr>
          </a:p>
          <a:p>
            <a:pPr marL="0" marR="0" lvl="0" indent="0" algn="l" defTabSz="914400" rtl="0" eaLnBrk="1" fontAlgn="auto" latinLnBrk="0" hangingPunct="1">
              <a:lnSpc>
                <a:spcPct val="100000"/>
              </a:lnSpc>
              <a:spcBef>
                <a:spcPts val="0"/>
              </a:spcBef>
              <a:spcAft>
                <a:spcPts val="300"/>
              </a:spcAft>
              <a:buClrTx/>
              <a:buSzTx/>
              <a:buFontTx/>
              <a:buNone/>
              <a:tabLst/>
              <a:defRPr/>
            </a:pPr>
            <a:endParaRPr kumimoji="0" lang="fr-FR" sz="1200" b="0" i="0" u="none" strike="noStrike" kern="1200" cap="none" spc="0" normalizeH="0" baseline="0" noProof="0" dirty="0">
              <a:ln>
                <a:noFill/>
              </a:ln>
              <a:effectLst/>
              <a:uLnTx/>
              <a:uFillTx/>
              <a:latin typeface="Peugeot New" panose="02000000000000000000" pitchFamily="50" charset="0"/>
              <a:ea typeface="+mn-ea"/>
              <a:cs typeface="+mn-cs"/>
            </a:endParaRPr>
          </a:p>
        </p:txBody>
      </p:sp>
      <p:sp>
        <p:nvSpPr>
          <p:cNvPr id="22" name="Titre 2"/>
          <p:cNvSpPr txBox="1">
            <a:spLocks/>
          </p:cNvSpPr>
          <p:nvPr/>
        </p:nvSpPr>
        <p:spPr>
          <a:xfrm>
            <a:off x="658076" y="327356"/>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fr-FR" sz="1500" b="1" dirty="0">
                <a:latin typeface="Peugeot New" panose="02000000000000000000" pitchFamily="50" charset="0"/>
              </a:rPr>
              <a:t>EQUIPEMENT DE SÉRIE ALLURE</a:t>
            </a:r>
          </a:p>
        </p:txBody>
      </p:sp>
      <p:grpSp>
        <p:nvGrpSpPr>
          <p:cNvPr id="15" name="Groupe 14"/>
          <p:cNvGrpSpPr/>
          <p:nvPr/>
        </p:nvGrpSpPr>
        <p:grpSpPr>
          <a:xfrm>
            <a:off x="3" y="-889"/>
            <a:ext cx="380529" cy="6858889"/>
            <a:chOff x="3" y="-889"/>
            <a:chExt cx="380529" cy="6858889"/>
          </a:xfrm>
        </p:grpSpPr>
        <p:grpSp>
          <p:nvGrpSpPr>
            <p:cNvPr id="16" name="Groupe 15"/>
            <p:cNvGrpSpPr/>
            <p:nvPr/>
          </p:nvGrpSpPr>
          <p:grpSpPr>
            <a:xfrm>
              <a:off x="3" y="-889"/>
              <a:ext cx="377181" cy="6858889"/>
              <a:chOff x="3" y="-889"/>
              <a:chExt cx="377181" cy="6858889"/>
            </a:xfrm>
          </p:grpSpPr>
          <p:grpSp>
            <p:nvGrpSpPr>
              <p:cNvPr id="19" name="Groupe 24"/>
              <p:cNvGrpSpPr/>
              <p:nvPr/>
            </p:nvGrpSpPr>
            <p:grpSpPr>
              <a:xfrm>
                <a:off x="3" y="857258"/>
                <a:ext cx="377181" cy="6000742"/>
                <a:chOff x="-5690" y="857258"/>
                <a:chExt cx="377181" cy="6000742"/>
              </a:xfrm>
              <a:solidFill>
                <a:srgbClr val="FFFFFF">
                  <a:lumMod val="95000"/>
                </a:srgbClr>
              </a:solidFill>
            </p:grpSpPr>
            <p:sp>
              <p:nvSpPr>
                <p:cNvPr id="23" name="Rectangle 22">
                  <a:hlinkClick r:id="rId3"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24" name="Rectangle 23">
                  <a:hlinkClick r:id="rId4" action="ppaction://hlinksldjump"/>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25" name="Rectangle 24">
                  <a:hlinkClick r:id="rId5" action="ppaction://hlinksldjump"/>
                </p:cNvPr>
                <p:cNvSpPr/>
                <p:nvPr/>
              </p:nvSpPr>
              <p:spPr>
                <a:xfrm rot="16200000">
                  <a:off x="-245555" y="3671895"/>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26" name="Rectangle 25">
                  <a:hlinkClick r:id="rId6" action="ppaction://hlinksldjump"/>
                </p:cNvPr>
                <p:cNvSpPr/>
                <p:nvPr/>
              </p:nvSpPr>
              <p:spPr>
                <a:xfrm rot="16200000">
                  <a:off x="-247400" y="2813242"/>
                  <a:ext cx="857250" cy="37383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27" name="Rectangle 26">
                  <a:hlinkClick r:id="rId7" action="ppaction://hlinksldjump"/>
                </p:cNvPr>
                <p:cNvSpPr/>
                <p:nvPr/>
              </p:nvSpPr>
              <p:spPr>
                <a:xfrm rot="16200000">
                  <a:off x="-245724" y="1954549"/>
                  <a:ext cx="857250" cy="377181"/>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28" name="Rectangle 27">
                  <a:hlinkClick r:id="rId8" action="ppaction://hlinksldjump"/>
                </p:cNvPr>
                <p:cNvSpPr/>
                <p:nvPr/>
              </p:nvSpPr>
              <p:spPr>
                <a:xfrm rot="16200000">
                  <a:off x="-247401" y="1098969"/>
                  <a:ext cx="857250" cy="373827"/>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29" name="Rectangle 28">
                  <a:hlinkClick r:id="rId9"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21" name="Rectangle 20">
                <a:hlinkClick r:id="rId10" action="ppaction://hlinksldjump"/>
                <a:extLst>
                  <a:ext uri="{FF2B5EF4-FFF2-40B4-BE49-F238E27FC236}">
                    <a16:creationId xmlns:a16="http://schemas.microsoft.com/office/drawing/2014/main" id="{03CD456A-5E65-CD54-D5B3-7DDA83007E82}"/>
                  </a:ext>
                </a:extLst>
              </p:cNvPr>
              <p:cNvSpPr/>
              <p:nvPr/>
            </p:nvSpPr>
            <p:spPr>
              <a:xfrm rot="16200000">
                <a:off x="-239865" y="241998"/>
                <a:ext cx="857250" cy="371475"/>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18" name="Rectangle 17">
              <a:hlinkClick r:id="rId7" action="ppaction://hlinksldjump"/>
              <a:extLst>
                <a:ext uri="{FF2B5EF4-FFF2-40B4-BE49-F238E27FC236}">
                  <a16:creationId xmlns:a16="http://schemas.microsoft.com/office/drawing/2014/main" id="{B5CE3533-EFF1-0227-8427-33968787783A}"/>
                </a:ext>
              </a:extLst>
            </p:cNvPr>
            <p:cNvSpPr/>
            <p:nvPr/>
          </p:nvSpPr>
          <p:spPr>
            <a:xfrm rot="16200000">
              <a:off x="-236683" y="1953637"/>
              <a:ext cx="857250" cy="377181"/>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chemeClr val="bg1"/>
                  </a:solidFill>
                  <a:effectLst/>
                  <a:uLnTx/>
                  <a:uFillTx/>
                  <a:latin typeface="Peugeot New Light"/>
                  <a:ea typeface="+mn-ea"/>
                  <a:cs typeface="+mn-cs"/>
                </a:rPr>
                <a:t>Equipement et finitions</a:t>
              </a:r>
            </a:p>
          </p:txBody>
        </p:sp>
      </p:grpSp>
      <p:pic>
        <p:nvPicPr>
          <p:cNvPr id="30" name="Image 19">
            <a:extLst>
              <a:ext uri="{FF2B5EF4-FFF2-40B4-BE49-F238E27FC236}">
                <a16:creationId xmlns:a16="http://schemas.microsoft.com/office/drawing/2014/main" id="{620849F8-3A4F-463C-9362-1F4C27BF5809}"/>
              </a:ext>
            </a:extLst>
          </p:cNvPr>
          <p:cNvPicPr/>
          <p:nvPr/>
        </p:nvPicPr>
        <p:blipFill rotWithShape="1">
          <a:blip r:embed="rId11" cstate="print">
            <a:extLst>
              <a:ext uri="{28A0092B-C50C-407E-A947-70E740481C1C}">
                <a14:useLocalDpi xmlns:a14="http://schemas.microsoft.com/office/drawing/2010/main" val="0"/>
              </a:ext>
            </a:extLst>
          </a:blip>
          <a:srcRect l="4665" r="8278"/>
          <a:stretch/>
        </p:blipFill>
        <p:spPr bwMode="auto">
          <a:xfrm>
            <a:off x="6879771" y="3570887"/>
            <a:ext cx="5312229" cy="328711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19496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Image 15" descr="Une image contenant voiture&#10;&#10;Description générée automatiquement">
            <a:extLst>
              <a:ext uri="{FF2B5EF4-FFF2-40B4-BE49-F238E27FC236}">
                <a16:creationId xmlns:a16="http://schemas.microsoft.com/office/drawing/2014/main" id="{D15A347C-0A88-47D8-B285-717C437943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6082251" y="-309900"/>
            <a:ext cx="6730697" cy="3878738"/>
          </a:xfrm>
          <a:prstGeom prst="rect">
            <a:avLst/>
          </a:prstGeom>
        </p:spPr>
      </p:pic>
      <p:sp>
        <p:nvSpPr>
          <p:cNvPr id="4" name="Rectangle 3"/>
          <p:cNvSpPr/>
          <p:nvPr/>
        </p:nvSpPr>
        <p:spPr>
          <a:xfrm>
            <a:off x="658076" y="1436545"/>
            <a:ext cx="5238871" cy="4493538"/>
          </a:xfrm>
          <a:prstGeom prst="rect">
            <a:avLst/>
          </a:prstGeom>
        </p:spPr>
        <p:txBody>
          <a:bodyPr wrap="square" lIns="91440" tIns="45720" rIns="91440" bIns="45720" anchor="t">
            <a:spAutoFit/>
          </a:bodyPr>
          <a:lstStyle/>
          <a:p>
            <a:pPr>
              <a:spcAft>
                <a:spcPts val="300"/>
              </a:spcAft>
            </a:pPr>
            <a:r>
              <a:rPr lang="fr-FR" sz="1200" dirty="0">
                <a:latin typeface="Peugeot New" panose="02000000000000000000" pitchFamily="50" charset="0"/>
              </a:rPr>
              <a:t>ESTHÉTIQUE EXTÉRIEURE</a:t>
            </a:r>
            <a:endParaRPr lang="fr-FR" sz="800" dirty="0">
              <a:latin typeface="Peugeot New" panose="02000000000000000000" pitchFamily="50" charset="0"/>
            </a:endParaRPr>
          </a:p>
          <a:p>
            <a:pPr marL="171450" indent="-171450">
              <a:spcAft>
                <a:spcPts val="300"/>
              </a:spcAft>
              <a:buFont typeface="Arial" panose="020B0604020202020204" pitchFamily="34" charset="0"/>
              <a:buChar char="•"/>
              <a:defRPr/>
            </a:pPr>
            <a:r>
              <a:rPr lang="fr-FR" sz="900" dirty="0">
                <a:latin typeface="Peugeot New"/>
              </a:rPr>
              <a:t>Calandre avec grille verticale couleur caisse</a:t>
            </a:r>
          </a:p>
          <a:p>
            <a:pPr marL="171450" indent="-171450">
              <a:spcAft>
                <a:spcPts val="300"/>
              </a:spcAft>
              <a:buFont typeface="Arial" panose="020B0604020202020204" pitchFamily="34" charset="0"/>
              <a:buChar char="•"/>
              <a:defRPr/>
            </a:pPr>
            <a:r>
              <a:rPr lang="fr-FR" sz="900" dirty="0">
                <a:latin typeface="Peugeot New"/>
              </a:rPr>
              <a:t>Emblème PEUGEOT sur portes avant</a:t>
            </a:r>
          </a:p>
          <a:p>
            <a:pPr marL="171450" indent="-171450">
              <a:spcAft>
                <a:spcPts val="300"/>
              </a:spcAft>
              <a:buFont typeface="Arial" panose="020B0604020202020204" pitchFamily="34" charset="0"/>
              <a:buChar char="•"/>
              <a:defRPr/>
            </a:pPr>
            <a:r>
              <a:rPr lang="fr-CH" sz="900" dirty="0">
                <a:latin typeface="Peugeot New"/>
              </a:rPr>
              <a:t>Lécheurs de vitres Noir brillant</a:t>
            </a:r>
          </a:p>
          <a:p>
            <a:pPr marL="171450" indent="-171450">
              <a:spcAft>
                <a:spcPts val="300"/>
              </a:spcAft>
              <a:buFont typeface="Arial" panose="020B0604020202020204" pitchFamily="34" charset="0"/>
              <a:buChar char="•"/>
              <a:defRPr/>
            </a:pPr>
            <a:r>
              <a:rPr lang="fr-CH" sz="900" dirty="0">
                <a:latin typeface="Peugeot New"/>
              </a:rPr>
              <a:t>Monogrammes latéraux emblème Lion</a:t>
            </a:r>
          </a:p>
          <a:p>
            <a:pPr marL="171450" indent="-171450">
              <a:spcAft>
                <a:spcPts val="300"/>
              </a:spcAft>
              <a:buFont typeface="Arial" panose="020B0604020202020204" pitchFamily="34" charset="0"/>
              <a:buChar char="•"/>
              <a:defRPr/>
            </a:pPr>
            <a:r>
              <a:rPr lang="fr-FR" sz="900" dirty="0">
                <a:latin typeface="Peugeot New"/>
              </a:rPr>
              <a:t>Projecteurs Peugeot Matrix LED </a:t>
            </a:r>
            <a:r>
              <a:rPr lang="fr-FR" sz="900" dirty="0" err="1">
                <a:latin typeface="Peugeot New"/>
              </a:rPr>
              <a:t>Technology</a:t>
            </a:r>
            <a:endParaRPr lang="fr-FR" sz="900" dirty="0">
              <a:latin typeface="Peugeot New"/>
            </a:endParaRPr>
          </a:p>
          <a:p>
            <a:pPr marL="171450" indent="-171450">
              <a:spcAft>
                <a:spcPts val="300"/>
              </a:spcAft>
              <a:buFont typeface="Arial" panose="020B0604020202020204" pitchFamily="34" charset="0"/>
              <a:buChar char="•"/>
              <a:defRPr/>
            </a:pPr>
            <a:r>
              <a:rPr lang="fr-FR" sz="900" dirty="0">
                <a:latin typeface="Peugeot New"/>
              </a:rPr>
              <a:t>Feux arrière à LED 3D avec allumage dynamique griffe à griffe</a:t>
            </a:r>
          </a:p>
          <a:p>
            <a:pPr>
              <a:spcAft>
                <a:spcPts val="300"/>
              </a:spcAft>
              <a:defRPr/>
            </a:pPr>
            <a:endParaRPr lang="fr-FR" sz="1200" dirty="0">
              <a:latin typeface="Peugeot New" panose="02000000000000000000" pitchFamily="50" charset="0"/>
            </a:endParaRPr>
          </a:p>
          <a:p>
            <a:pPr>
              <a:spcAft>
                <a:spcPts val="300"/>
              </a:spcAft>
            </a:pPr>
            <a:r>
              <a:rPr lang="fr-FR" sz="1200" dirty="0">
                <a:latin typeface="Peugeot New" panose="02000000000000000000" pitchFamily="50" charset="0"/>
              </a:rPr>
              <a:t>JANTES ET ROUES</a:t>
            </a:r>
          </a:p>
          <a:p>
            <a:pPr marL="171450" indent="-171450">
              <a:spcAft>
                <a:spcPts val="300"/>
              </a:spcAft>
              <a:buFont typeface="Arial" panose="020B0604020202020204" pitchFamily="34" charset="0"/>
              <a:buChar char="•"/>
              <a:defRPr/>
            </a:pPr>
            <a:r>
              <a:rPr lang="fr-FR" sz="900" dirty="0">
                <a:latin typeface="Peugeot New" panose="02000000000000000000" pitchFamily="50" charset="0"/>
              </a:rPr>
              <a:t>Jantes alliage 19’’ diamantées GRAPHITE</a:t>
            </a:r>
            <a:endParaRPr lang="fr-FR" sz="900" dirty="0">
              <a:latin typeface="Peugeot New"/>
            </a:endParaRPr>
          </a:p>
          <a:p>
            <a:pPr lvl="0">
              <a:spcAft>
                <a:spcPts val="300"/>
              </a:spcAft>
              <a:defRPr/>
            </a:pPr>
            <a:endParaRPr lang="fr-FR" sz="1200" dirty="0">
              <a:latin typeface="Peugeot New"/>
            </a:endParaRPr>
          </a:p>
          <a:p>
            <a:pPr lvl="0">
              <a:spcAft>
                <a:spcPts val="300"/>
              </a:spcAft>
              <a:defRPr/>
            </a:pPr>
            <a:r>
              <a:rPr lang="fr-FR" sz="1200" dirty="0">
                <a:latin typeface="Peugeot New"/>
              </a:rPr>
              <a:t>ESTHÉTIQUE INTÉRIEURE</a:t>
            </a:r>
          </a:p>
          <a:p>
            <a:pPr marL="171450" indent="-171450">
              <a:spcAft>
                <a:spcPts val="300"/>
              </a:spcAft>
              <a:buFont typeface="Arial" panose="020B0604020202020204" pitchFamily="34" charset="0"/>
              <a:buChar char="•"/>
              <a:defRPr/>
            </a:pPr>
            <a:r>
              <a:rPr lang="fr-FR" sz="900" dirty="0">
                <a:latin typeface="Peugeot New"/>
              </a:rPr>
              <a:t>Accoudoir central avec surpiqûre vert Adamite/Tramontane</a:t>
            </a:r>
          </a:p>
          <a:p>
            <a:pPr marL="171450" indent="-171450">
              <a:spcAft>
                <a:spcPts val="300"/>
              </a:spcAft>
              <a:buFont typeface="Arial" panose="020B0604020202020204" pitchFamily="34" charset="0"/>
              <a:buChar char="•"/>
              <a:defRPr/>
            </a:pPr>
            <a:r>
              <a:rPr lang="fr-FR" sz="900" dirty="0">
                <a:latin typeface="Peugeot New"/>
              </a:rPr>
              <a:t>Bacs de portes avec éclairage et moquette </a:t>
            </a:r>
          </a:p>
          <a:p>
            <a:pPr marL="171450" indent="-171450">
              <a:spcAft>
                <a:spcPts val="300"/>
              </a:spcAft>
              <a:buFont typeface="Arial" panose="020B0604020202020204" pitchFamily="34" charset="0"/>
              <a:buChar char="•"/>
              <a:defRPr/>
            </a:pPr>
            <a:r>
              <a:rPr lang="fr-FR" sz="900" dirty="0">
                <a:latin typeface="Peugeot New"/>
              </a:rPr>
              <a:t>Ciel de pavillon Noir Mistral</a:t>
            </a:r>
          </a:p>
          <a:p>
            <a:pPr marL="171450" indent="-171450">
              <a:spcAft>
                <a:spcPts val="300"/>
              </a:spcAft>
              <a:buFont typeface="Arial" panose="020B0604020202020204" pitchFamily="34" charset="0"/>
              <a:buChar char="•"/>
              <a:defRPr/>
            </a:pPr>
            <a:r>
              <a:rPr lang="fr-FR" sz="900" dirty="0">
                <a:latin typeface="Peugeot New"/>
              </a:rPr>
              <a:t>Console centrale avec double surpiqûre et arche de console chromée</a:t>
            </a:r>
          </a:p>
          <a:p>
            <a:pPr marL="171450" indent="-171450">
              <a:spcAft>
                <a:spcPts val="300"/>
              </a:spcAft>
              <a:buFont typeface="Arial" panose="020B0604020202020204" pitchFamily="34" charset="0"/>
              <a:buChar char="•"/>
              <a:defRPr/>
            </a:pPr>
            <a:r>
              <a:rPr lang="fr-FR" sz="900" dirty="0">
                <a:latin typeface="Peugeot New"/>
              </a:rPr>
              <a:t>Panneaux de portes avec surpiqûre vert Adamite et décors aluminium</a:t>
            </a:r>
          </a:p>
          <a:p>
            <a:pPr marL="171450" indent="-171450">
              <a:spcAft>
                <a:spcPts val="300"/>
              </a:spcAft>
              <a:buFont typeface="Arial" panose="020B0604020202020204" pitchFamily="34" charset="0"/>
              <a:buChar char="•"/>
              <a:defRPr/>
            </a:pPr>
            <a:r>
              <a:rPr lang="fr-FR" sz="900" dirty="0">
                <a:latin typeface="Peugeot New"/>
              </a:rPr>
              <a:t>Pédalier Sport et repose-pied en aluminium</a:t>
            </a:r>
            <a:endParaRPr lang="fr-FR" sz="900" dirty="0">
              <a:latin typeface="Peugeot New" panose="02000000000000000000" pitchFamily="50" charset="0"/>
            </a:endParaRPr>
          </a:p>
          <a:p>
            <a:pPr marL="171450" indent="-171450">
              <a:spcAft>
                <a:spcPts val="300"/>
              </a:spcAft>
              <a:buFont typeface="Arial" panose="020B0604020202020204" pitchFamily="34" charset="0"/>
              <a:buChar char="•"/>
              <a:defRPr/>
            </a:pPr>
            <a:r>
              <a:rPr lang="fr-FR" sz="900" dirty="0">
                <a:latin typeface="Peugeot New"/>
              </a:rPr>
              <a:t>Planche de bord avec jonc transversal chromé, décor Alu embossé et surpiqûres vert Adamite</a:t>
            </a:r>
            <a:endParaRPr lang="fr-FR" sz="900" strike="sngStrike" dirty="0">
              <a:latin typeface="Peugeot New"/>
            </a:endParaRPr>
          </a:p>
          <a:p>
            <a:pPr marL="171450" indent="-171450">
              <a:spcAft>
                <a:spcPts val="300"/>
              </a:spcAft>
              <a:buFont typeface="Arial" panose="020B0604020202020204" pitchFamily="34" charset="0"/>
              <a:buChar char="•"/>
              <a:defRPr/>
            </a:pPr>
            <a:r>
              <a:rPr lang="fr-FR" sz="900" dirty="0">
                <a:latin typeface="Peugeot New"/>
              </a:rPr>
              <a:t>Rétroviseur intérieur </a:t>
            </a:r>
            <a:r>
              <a:rPr lang="fr-FR" sz="900" dirty="0" err="1">
                <a:latin typeface="Peugeot New"/>
              </a:rPr>
              <a:t>électrochrome</a:t>
            </a:r>
            <a:r>
              <a:rPr lang="fr-FR" sz="900" dirty="0">
                <a:latin typeface="Peugeot New"/>
              </a:rPr>
              <a:t> sans cadre</a:t>
            </a:r>
          </a:p>
          <a:p>
            <a:pPr marL="171450" indent="-171450">
              <a:spcAft>
                <a:spcPts val="300"/>
              </a:spcAft>
              <a:buFont typeface="Arial" panose="020B0604020202020204" pitchFamily="34" charset="0"/>
              <a:buChar char="•"/>
              <a:defRPr/>
            </a:pPr>
            <a:r>
              <a:rPr lang="fr-FR" sz="900" dirty="0">
                <a:latin typeface="Peugeot New"/>
              </a:rPr>
              <a:t>Seuils de portes avant en aluminium</a:t>
            </a:r>
          </a:p>
          <a:p>
            <a:pPr marL="171450" indent="-171450">
              <a:spcAft>
                <a:spcPts val="300"/>
              </a:spcAft>
              <a:buFont typeface="Arial" panose="020B0604020202020204" pitchFamily="34" charset="0"/>
              <a:buChar char="•"/>
              <a:defRPr/>
            </a:pPr>
            <a:r>
              <a:rPr lang="fr-FR" sz="900" dirty="0">
                <a:latin typeface="Peugeot New"/>
              </a:rPr>
              <a:t>Seuil de coffre en Inox</a:t>
            </a:r>
          </a:p>
          <a:p>
            <a:pPr marL="171450" indent="-171450">
              <a:spcAft>
                <a:spcPts val="300"/>
              </a:spcAft>
              <a:buFont typeface="Arial" panose="020B0604020202020204" pitchFamily="34" charset="0"/>
              <a:buChar char="•"/>
              <a:defRPr/>
            </a:pPr>
            <a:r>
              <a:rPr lang="fr-FR" sz="900" dirty="0" err="1">
                <a:latin typeface="Peugeot New"/>
              </a:rPr>
              <a:t>Surtapis</a:t>
            </a:r>
            <a:r>
              <a:rPr lang="fr-FR" sz="900" dirty="0">
                <a:latin typeface="Peugeot New"/>
              </a:rPr>
              <a:t> avant et arrière</a:t>
            </a:r>
          </a:p>
        </p:txBody>
      </p:sp>
      <p:sp>
        <p:nvSpPr>
          <p:cNvPr id="24" name="Titre 2"/>
          <p:cNvSpPr txBox="1">
            <a:spLocks/>
          </p:cNvSpPr>
          <p:nvPr/>
        </p:nvSpPr>
        <p:spPr>
          <a:xfrm>
            <a:off x="658076" y="310264"/>
            <a:ext cx="6534171" cy="344510"/>
          </a:xfrm>
          <a:prstGeom prst="rect">
            <a:avLst/>
          </a:prstGeom>
        </p:spPr>
        <p:txBody>
          <a:bodyPr>
            <a:noAutofit/>
          </a:bodyPr>
          <a:lstStyle>
            <a:lvl1pPr algn="l" defTabSz="914400" rtl="0" eaLnBrk="1" latinLnBrk="0" hangingPunct="1">
              <a:lnSpc>
                <a:spcPct val="90000"/>
              </a:lnSpc>
              <a:spcBef>
                <a:spcPct val="0"/>
              </a:spcBef>
              <a:buNone/>
              <a:defRPr sz="4000" kern="1200">
                <a:solidFill>
                  <a:schemeClr val="tx1"/>
                </a:solidFill>
                <a:latin typeface="Peugeot New Light" panose="02000000000000000000" pitchFamily="50" charset="0"/>
                <a:ea typeface="+mj-ea"/>
                <a:cs typeface="+mj-cs"/>
              </a:defRPr>
            </a:lvl1pPr>
          </a:lstStyle>
          <a:p>
            <a:r>
              <a:rPr lang="fr-FR" sz="1500" b="1" dirty="0">
                <a:latin typeface="Peugeot New" panose="02000000000000000000" pitchFamily="50" charset="0"/>
              </a:rPr>
              <a:t>EQUIPEMENT DE SÉRIE GT</a:t>
            </a:r>
          </a:p>
          <a:p>
            <a:endParaRPr lang="fr-FR" sz="1500" b="1" dirty="0">
              <a:latin typeface="Peugeot New" panose="02000000000000000000" pitchFamily="50" charset="0"/>
            </a:endParaRPr>
          </a:p>
        </p:txBody>
      </p:sp>
      <p:sp>
        <p:nvSpPr>
          <p:cNvPr id="32" name="Rectangle 31">
            <a:extLst>
              <a:ext uri="{FF2B5EF4-FFF2-40B4-BE49-F238E27FC236}">
                <a16:creationId xmlns:a16="http://schemas.microsoft.com/office/drawing/2014/main" id="{7FA76C13-5976-4B45-95DF-DECE7DF2BBE6}"/>
              </a:ext>
            </a:extLst>
          </p:cNvPr>
          <p:cNvSpPr/>
          <p:nvPr/>
        </p:nvSpPr>
        <p:spPr>
          <a:xfrm>
            <a:off x="843380" y="539358"/>
            <a:ext cx="822662" cy="230832"/>
          </a:xfrm>
          <a:prstGeom prst="rect">
            <a:avLst/>
          </a:prstGeom>
        </p:spPr>
        <p:txBody>
          <a:bodyPr wrap="none">
            <a:spAutoFit/>
          </a:bodyPr>
          <a:lstStyle/>
          <a:p>
            <a:pPr lvl="0" algn="ctr">
              <a:defRPr/>
            </a:pPr>
            <a:r>
              <a:rPr lang="en-US" sz="900" dirty="0">
                <a:solidFill>
                  <a:srgbClr val="000000"/>
                </a:solidFill>
                <a:latin typeface="Peugeot New"/>
              </a:rPr>
              <a:t>= Allure +</a:t>
            </a:r>
            <a:endParaRPr kumimoji="0" lang="en-US" sz="900" b="0" i="0" u="none" strike="noStrike" kern="1200" cap="none" spc="0" normalizeH="0" baseline="0" noProof="0" dirty="0">
              <a:ln>
                <a:noFill/>
              </a:ln>
              <a:solidFill>
                <a:srgbClr val="000000"/>
              </a:solidFill>
              <a:effectLst/>
              <a:uLnTx/>
              <a:uFillTx/>
              <a:latin typeface="Peugeot New"/>
            </a:endParaRPr>
          </a:p>
        </p:txBody>
      </p:sp>
      <p:grpSp>
        <p:nvGrpSpPr>
          <p:cNvPr id="17" name="Groupe 16"/>
          <p:cNvGrpSpPr/>
          <p:nvPr/>
        </p:nvGrpSpPr>
        <p:grpSpPr>
          <a:xfrm>
            <a:off x="3" y="-889"/>
            <a:ext cx="380529" cy="6858889"/>
            <a:chOff x="3" y="-889"/>
            <a:chExt cx="380529" cy="6858889"/>
          </a:xfrm>
        </p:grpSpPr>
        <p:grpSp>
          <p:nvGrpSpPr>
            <p:cNvPr id="18" name="Groupe 17"/>
            <p:cNvGrpSpPr/>
            <p:nvPr/>
          </p:nvGrpSpPr>
          <p:grpSpPr>
            <a:xfrm>
              <a:off x="3" y="-889"/>
              <a:ext cx="377181" cy="6858889"/>
              <a:chOff x="3" y="-889"/>
              <a:chExt cx="377181" cy="6858889"/>
            </a:xfrm>
          </p:grpSpPr>
          <p:grpSp>
            <p:nvGrpSpPr>
              <p:cNvPr id="21" name="Groupe 24"/>
              <p:cNvGrpSpPr/>
              <p:nvPr/>
            </p:nvGrpSpPr>
            <p:grpSpPr>
              <a:xfrm>
                <a:off x="3" y="857258"/>
                <a:ext cx="377181" cy="6000742"/>
                <a:chOff x="-5690" y="857258"/>
                <a:chExt cx="377181" cy="6000742"/>
              </a:xfrm>
              <a:solidFill>
                <a:srgbClr val="FFFFFF">
                  <a:lumMod val="95000"/>
                </a:srgbClr>
              </a:solidFill>
            </p:grpSpPr>
            <p:sp>
              <p:nvSpPr>
                <p:cNvPr id="23" name="Rectangle 22">
                  <a:hlinkClick r:id="rId3" action="ppaction://hlinksldjump"/>
                </p:cNvPr>
                <p:cNvSpPr/>
                <p:nvPr/>
              </p:nvSpPr>
              <p:spPr>
                <a:xfrm rot="16200000">
                  <a:off x="-245552" y="6243637"/>
                  <a:ext cx="857250" cy="371475"/>
                </a:xfrm>
                <a:prstGeom prst="rect">
                  <a:avLst/>
                </a:prstGeom>
                <a:grpFill/>
                <a:ln w="6350" cap="flat" cmpd="sng" algn="ctr">
                  <a:solidFill>
                    <a:srgbClr val="FFFFFF">
                      <a:lumMod val="85000"/>
                    </a:srgbClr>
                  </a:solidFill>
                  <a:prstDash val="solid"/>
                  <a:miter lim="800000"/>
                </a:ln>
                <a:effectLst/>
              </p:spPr>
              <p:txBody>
                <a:bodyPr lIns="0" rIns="36000" rtlCol="0" anchor="ctr"/>
                <a:lstStyle/>
                <a:p>
                  <a:pPr lvl="0" algn="ctr">
                    <a:defRPr/>
                  </a:pPr>
                  <a:r>
                    <a:rPr lang="fr-FR" sz="650" b="1" kern="0" dirty="0">
                      <a:solidFill>
                        <a:srgbClr val="000000"/>
                      </a:solidFill>
                      <a:latin typeface="Peugeot New Light"/>
                    </a:rPr>
                    <a:t>Garantie et services</a:t>
                  </a:r>
                </a:p>
              </p:txBody>
            </p:sp>
            <p:sp>
              <p:nvSpPr>
                <p:cNvPr id="25" name="Rectangle 24">
                  <a:hlinkClick r:id="rId4" action="ppaction://hlinksldjump"/>
                </p:cNvPr>
                <p:cNvSpPr/>
                <p:nvPr/>
              </p:nvSpPr>
              <p:spPr>
                <a:xfrm rot="16200000">
                  <a:off x="-245558" y="4529140"/>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Détails des équipements</a:t>
                  </a:r>
                </a:p>
              </p:txBody>
            </p:sp>
            <p:sp>
              <p:nvSpPr>
                <p:cNvPr id="26" name="Rectangle 25">
                  <a:hlinkClick r:id="rId5" action="ppaction://hlinksldjump"/>
                </p:cNvPr>
                <p:cNvSpPr/>
                <p:nvPr/>
              </p:nvSpPr>
              <p:spPr>
                <a:xfrm rot="16200000">
                  <a:off x="-245555" y="3671895"/>
                  <a:ext cx="857250" cy="371475"/>
                </a:xfrm>
                <a:prstGeom prst="rect">
                  <a:avLst/>
                </a:prstGeom>
                <a:grpFill/>
                <a:ln w="6350" cap="flat" cmpd="sng" algn="ctr">
                  <a:solidFill>
                    <a:srgbClr val="FFFFFF">
                      <a:lumMod val="85000"/>
                    </a:srgbClr>
                  </a:solidFill>
                  <a:prstDash val="solid"/>
                  <a:miter lim="800000"/>
                </a:ln>
                <a:effectLst/>
              </p:spPr>
              <p:txBody>
                <a:bodyPr lIns="0" rIns="0" rtlCol="0" anchor="ctr"/>
                <a:lstStyle/>
                <a:p>
                  <a:pPr algn="ctr">
                    <a:defRPr/>
                  </a:pPr>
                  <a:r>
                    <a:rPr lang="fr-FR" sz="650" b="1" kern="0" dirty="0">
                      <a:solidFill>
                        <a:srgbClr val="000000"/>
                      </a:solidFill>
                      <a:latin typeface="Peugeot New Light"/>
                    </a:rPr>
                    <a:t>Options</a:t>
                  </a:r>
                </a:p>
                <a:p>
                  <a:pPr algn="ctr">
                    <a:defRPr/>
                  </a:pPr>
                  <a:r>
                    <a:rPr lang="fr-FR" sz="650" b="1" kern="0" dirty="0">
                      <a:solidFill>
                        <a:srgbClr val="000000"/>
                      </a:solidFill>
                      <a:latin typeface="Peugeot New Light"/>
                    </a:rPr>
                    <a:t>Accessoires</a:t>
                  </a:r>
                </a:p>
                <a:p>
                  <a:pPr algn="ctr">
                    <a:defRPr/>
                  </a:pPr>
                  <a:r>
                    <a:rPr lang="fr-FR" sz="650" b="1" kern="0" dirty="0">
                      <a:solidFill>
                        <a:srgbClr val="000000"/>
                      </a:solidFill>
                      <a:latin typeface="Peugeot New Light"/>
                    </a:rPr>
                    <a:t>Services</a:t>
                  </a:r>
                </a:p>
              </p:txBody>
            </p:sp>
            <p:sp>
              <p:nvSpPr>
                <p:cNvPr id="27" name="Rectangle 26">
                  <a:hlinkClick r:id="rId6" action="ppaction://hlinksldjump"/>
                </p:cNvPr>
                <p:cNvSpPr/>
                <p:nvPr/>
              </p:nvSpPr>
              <p:spPr>
                <a:xfrm rot="16200000">
                  <a:off x="-247400" y="2813242"/>
                  <a:ext cx="857250" cy="37383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Teintes et garnissages</a:t>
                  </a:r>
                </a:p>
              </p:txBody>
            </p:sp>
            <p:sp>
              <p:nvSpPr>
                <p:cNvPr id="28" name="Rectangle 27">
                  <a:hlinkClick r:id="rId7" action="ppaction://hlinksldjump"/>
                </p:cNvPr>
                <p:cNvSpPr/>
                <p:nvPr/>
              </p:nvSpPr>
              <p:spPr>
                <a:xfrm rot="16200000">
                  <a:off x="-245724" y="1954549"/>
                  <a:ext cx="857250" cy="377181"/>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Equipement et finitions</a:t>
                  </a:r>
                </a:p>
              </p:txBody>
            </p:sp>
            <p:sp>
              <p:nvSpPr>
                <p:cNvPr id="29" name="Rectangle 28">
                  <a:hlinkClick r:id="rId8" action="ppaction://hlinksldjump"/>
                </p:cNvPr>
                <p:cNvSpPr/>
                <p:nvPr/>
              </p:nvSpPr>
              <p:spPr>
                <a:xfrm rot="16200000">
                  <a:off x="-247400" y="1098968"/>
                  <a:ext cx="857250" cy="373829"/>
                </a:xfrm>
                <a:prstGeom prst="rect">
                  <a:avLst/>
                </a:prstGeom>
                <a:solidFill>
                  <a:srgbClr val="FFFFFF">
                    <a:lumMod val="95000"/>
                  </a:srgbClr>
                </a:solid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Tarifs</a:t>
                  </a:r>
                </a:p>
              </p:txBody>
            </p:sp>
            <p:sp>
              <p:nvSpPr>
                <p:cNvPr id="30" name="Rectangle 29">
                  <a:hlinkClick r:id="rId9" action="ppaction://hlinksldjump"/>
                </p:cNvPr>
                <p:cNvSpPr/>
                <p:nvPr/>
              </p:nvSpPr>
              <p:spPr>
                <a:xfrm rot="16200000">
                  <a:off x="-245663" y="5386952"/>
                  <a:ext cx="856800" cy="370800"/>
                </a:xfrm>
                <a:prstGeom prst="rect">
                  <a:avLst/>
                </a:prstGeom>
                <a:grpFill/>
                <a:ln w="6350" cap="flat" cmpd="sng" algn="ctr">
                  <a:solidFill>
                    <a:srgbClr val="FFFFFF">
                      <a:lumMod val="85000"/>
                    </a:srgbClr>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650" b="1" i="0" u="none" strike="noStrike" kern="0" cap="none" spc="0" normalizeH="0" baseline="0" noProof="0" dirty="0">
                      <a:ln>
                        <a:noFill/>
                      </a:ln>
                      <a:solidFill>
                        <a:srgbClr val="000000"/>
                      </a:solidFill>
                      <a:effectLst/>
                      <a:uLnTx/>
                      <a:uFillTx/>
                      <a:latin typeface="Peugeot New Light"/>
                      <a:ea typeface="+mn-ea"/>
                      <a:cs typeface="+mn-cs"/>
                    </a:rPr>
                    <a:t>Caractéristiques techniques</a:t>
                  </a:r>
                </a:p>
              </p:txBody>
            </p:sp>
          </p:grpSp>
          <p:sp>
            <p:nvSpPr>
              <p:cNvPr id="22" name="Rectangle 21">
                <a:hlinkClick r:id="rId10" action="ppaction://hlinksldjump"/>
                <a:extLst>
                  <a:ext uri="{FF2B5EF4-FFF2-40B4-BE49-F238E27FC236}">
                    <a16:creationId xmlns:a16="http://schemas.microsoft.com/office/drawing/2014/main" id="{03CD456A-5E65-CD54-D5B3-7DDA83007E82}"/>
                  </a:ext>
                </a:extLst>
              </p:cNvPr>
              <p:cNvSpPr/>
              <p:nvPr/>
            </p:nvSpPr>
            <p:spPr>
              <a:xfrm rot="16200000">
                <a:off x="-239865" y="241998"/>
                <a:ext cx="857250" cy="371475"/>
              </a:xfrm>
              <a:prstGeom prst="rect">
                <a:avLst/>
              </a:prstGeom>
              <a:solidFill>
                <a:schemeClr val="bg1">
                  <a:lumMod val="95000"/>
                </a:schemeClr>
              </a:solidFill>
              <a:ln w="6350" cap="flat" cmpd="sng" algn="ctr">
                <a:solidFill>
                  <a:schemeClr val="bg1">
                    <a:lumMod val="85000"/>
                  </a:schemeClr>
                </a:solidFill>
                <a:prstDash val="solid"/>
                <a:miter lim="800000"/>
              </a:ln>
              <a:effectLst/>
            </p:spPr>
            <p:txBody>
              <a:bodyPr lIns="0" rIns="0" rtlCol="0" anchor="ctr"/>
              <a:lstStyle/>
              <a:p>
                <a:pPr algn="ctr"/>
                <a:r>
                  <a:rPr lang="fr-FR" sz="650" b="1" kern="0" dirty="0">
                    <a:latin typeface="Peugeot New Light"/>
                  </a:rPr>
                  <a:t>Gamme</a:t>
                </a:r>
              </a:p>
            </p:txBody>
          </p:sp>
        </p:grpSp>
        <p:sp>
          <p:nvSpPr>
            <p:cNvPr id="19" name="Rectangle 18">
              <a:hlinkClick r:id="rId7" action="ppaction://hlinksldjump"/>
              <a:extLst>
                <a:ext uri="{FF2B5EF4-FFF2-40B4-BE49-F238E27FC236}">
                  <a16:creationId xmlns:a16="http://schemas.microsoft.com/office/drawing/2014/main" id="{B5CE3533-EFF1-0227-8427-33968787783A}"/>
                </a:ext>
              </a:extLst>
            </p:cNvPr>
            <p:cNvSpPr/>
            <p:nvPr/>
          </p:nvSpPr>
          <p:spPr>
            <a:xfrm rot="16200000">
              <a:off x="-236683" y="1953637"/>
              <a:ext cx="857250" cy="377181"/>
            </a:xfrm>
            <a:prstGeom prst="rect">
              <a:avLst/>
            </a:prstGeom>
            <a:solidFill>
              <a:schemeClr val="tx1">
                <a:lumMod val="65000"/>
                <a:lumOff val="35000"/>
              </a:schemeClr>
            </a:solidFill>
            <a:ln w="635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700" b="1" i="0" u="none" strike="noStrike" kern="0" cap="none" spc="0" normalizeH="0" baseline="0" noProof="0" dirty="0">
                  <a:ln>
                    <a:noFill/>
                  </a:ln>
                  <a:solidFill>
                    <a:schemeClr val="bg1"/>
                  </a:solidFill>
                  <a:effectLst/>
                  <a:uLnTx/>
                  <a:uFillTx/>
                  <a:latin typeface="Peugeot New Light"/>
                  <a:ea typeface="+mn-ea"/>
                  <a:cs typeface="+mn-cs"/>
                </a:rPr>
                <a:t>Equipement et finitions</a:t>
              </a:r>
            </a:p>
          </p:txBody>
        </p:sp>
      </p:grpSp>
      <p:pic>
        <p:nvPicPr>
          <p:cNvPr id="31" name="Image 19" descr="Une image contenant voiture, fauteuil, véhicule, périphérique&#10;&#10;Description générée automatiquement">
            <a:extLst>
              <a:ext uri="{FF2B5EF4-FFF2-40B4-BE49-F238E27FC236}">
                <a16:creationId xmlns:a16="http://schemas.microsoft.com/office/drawing/2014/main" id="{D1FE8BFA-93A4-4618-85A6-0BE98CE8AEB1}"/>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6813" r="6269"/>
          <a:stretch/>
        </p:blipFill>
        <p:spPr>
          <a:xfrm>
            <a:off x="6879771" y="3568838"/>
            <a:ext cx="5312229" cy="3289162"/>
          </a:xfrm>
          <a:prstGeom prst="rect">
            <a:avLst/>
          </a:prstGeom>
        </p:spPr>
      </p:pic>
    </p:spTree>
    <p:extLst>
      <p:ext uri="{BB962C8B-B14F-4D97-AF65-F5344CB8AC3E}">
        <p14:creationId xmlns:p14="http://schemas.microsoft.com/office/powerpoint/2010/main" val="33106931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6079</Words>
  <Application>Microsoft Office PowerPoint</Application>
  <PresentationFormat>Widescreen</PresentationFormat>
  <Paragraphs>1166</Paragraphs>
  <Slides>30</Slides>
  <Notes>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Arial</vt:lpstr>
      <vt:lpstr>Calibri</vt:lpstr>
      <vt:lpstr>Calibri Light</vt:lpstr>
      <vt:lpstr>Peugeot New</vt:lpstr>
      <vt:lpstr>Peugeot New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EFGRUPPE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Meraviglia, Valeria (Peugeot Schweiz)</dc:creator>
  <cp:lastModifiedBy>Müller, Eliah (Peugeot Schweiz)</cp:lastModifiedBy>
  <cp:revision>340</cp:revision>
  <dcterms:created xsi:type="dcterms:W3CDTF">2022-10-06T13:43:04Z</dcterms:created>
  <dcterms:modified xsi:type="dcterms:W3CDTF">2024-08-19T08:54:11Z</dcterms:modified>
</cp:coreProperties>
</file>